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79" r:id="rId3"/>
    <p:sldId id="268" r:id="rId4"/>
    <p:sldId id="280" r:id="rId5"/>
    <p:sldId id="257" r:id="rId6"/>
    <p:sldId id="258" r:id="rId7"/>
    <p:sldId id="287" r:id="rId8"/>
    <p:sldId id="288" r:id="rId9"/>
    <p:sldId id="290" r:id="rId10"/>
    <p:sldId id="281" r:id="rId11"/>
    <p:sldId id="289" r:id="rId12"/>
    <p:sldId id="269" r:id="rId13"/>
    <p:sldId id="282" r:id="rId14"/>
    <p:sldId id="283" r:id="rId15"/>
    <p:sldId id="284" r:id="rId16"/>
    <p:sldId id="285" r:id="rId17"/>
    <p:sldId id="286" r:id="rId18"/>
  </p:sldIdLst>
  <p:sldSz cx="9144000" cy="6858000" type="screen4x3"/>
  <p:notesSz cx="6669088" cy="9926638"/>
  <p:custShowLst>
    <p:custShow name="Custom Show 1" id="0">
      <p:sldLst>
        <p:sld r:id="rId5"/>
      </p:sldLst>
    </p:custShow>
  </p:custShow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51F3869-02B8-4FA0-B666-024BD38B2F3C}">
          <p14:sldIdLst>
            <p14:sldId id="256"/>
            <p14:sldId id="279"/>
            <p14:sldId id="268"/>
            <p14:sldId id="280"/>
            <p14:sldId id="257"/>
          </p14:sldIdLst>
        </p14:section>
        <p14:section name="Untitled Section" id="{CA89F6BB-3D5A-46AE-A9B4-B5D8F9A0877E}">
          <p14:sldIdLst>
            <p14:sldId id="258"/>
            <p14:sldId id="287"/>
            <p14:sldId id="288"/>
            <p14:sldId id="290"/>
            <p14:sldId id="281"/>
            <p14:sldId id="289"/>
            <p14:sldId id="269"/>
            <p14:sldId id="282"/>
            <p14:sldId id="283"/>
            <p14:sldId id="284"/>
            <p14:sldId id="285"/>
            <p14:sldId id="28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A429A7"/>
    <a:srgbClr val="0000FF"/>
    <a:srgbClr val="0033CC"/>
    <a:srgbClr val="FF3300"/>
    <a:srgbClr val="003399"/>
    <a:srgbClr val="336699"/>
    <a:srgbClr val="3366CC"/>
    <a:srgbClr val="99CCFF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97021" autoAdjust="0"/>
  </p:normalViewPr>
  <p:slideViewPr>
    <p:cSldViewPr>
      <p:cViewPr>
        <p:scale>
          <a:sx n="90" d="100"/>
          <a:sy n="90" d="100"/>
        </p:scale>
        <p:origin x="-58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-2310" y="-114"/>
      </p:cViewPr>
      <p:guideLst>
        <p:guide orient="horz" pos="3126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80" tIns="45290" rIns="90580" bIns="45290" numCol="1" anchor="t" anchorCtr="0" compatLnSpc="1">
            <a:prstTxWarp prst="textNoShape">
              <a:avLst/>
            </a:prstTxWarp>
          </a:bodyPr>
          <a:lstStyle>
            <a:lvl1pPr defTabSz="906463"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9838" y="0"/>
            <a:ext cx="288925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80" tIns="45290" rIns="90580" bIns="45290" numCol="1" anchor="t" anchorCtr="0" compatLnSpc="1">
            <a:prstTxWarp prst="textNoShape">
              <a:avLst/>
            </a:prstTxWarp>
          </a:bodyPr>
          <a:lstStyle>
            <a:lvl1pPr algn="r" defTabSz="906463"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831"/>
            <a:ext cx="288925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80" tIns="45290" rIns="90580" bIns="45290" numCol="1" anchor="b" anchorCtr="0" compatLnSpc="1">
            <a:prstTxWarp prst="textNoShape">
              <a:avLst/>
            </a:prstTxWarp>
          </a:bodyPr>
          <a:lstStyle>
            <a:lvl1pPr defTabSz="906463"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9838" y="9429831"/>
            <a:ext cx="288925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80" tIns="45290" rIns="90580" bIns="45290" numCol="1" anchor="b" anchorCtr="0" compatLnSpc="1">
            <a:prstTxWarp prst="textNoShape">
              <a:avLst/>
            </a:prstTxWarp>
          </a:bodyPr>
          <a:lstStyle>
            <a:lvl1pPr algn="r" defTabSz="906463">
              <a:defRPr sz="1200">
                <a:latin typeface="Times" charset="0"/>
              </a:defRPr>
            </a:lvl1pPr>
          </a:lstStyle>
          <a:p>
            <a:fld id="{F26EF976-F7F1-498F-AFF4-9F0BD8A2511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6189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80" tIns="45290" rIns="90580" bIns="45290" numCol="1" anchor="t" anchorCtr="0" compatLnSpc="1">
            <a:prstTxWarp prst="textNoShape">
              <a:avLst/>
            </a:prstTxWarp>
          </a:bodyPr>
          <a:lstStyle>
            <a:lvl1pPr defTabSz="906463"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9838" y="0"/>
            <a:ext cx="288925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80" tIns="45290" rIns="90580" bIns="45290" numCol="1" anchor="t" anchorCtr="0" compatLnSpc="1">
            <a:prstTxWarp prst="textNoShape">
              <a:avLst/>
            </a:prstTxWarp>
          </a:bodyPr>
          <a:lstStyle>
            <a:lvl1pPr algn="r" defTabSz="906463"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5711"/>
            <a:ext cx="4891088" cy="4466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80" tIns="45290" rIns="90580" bIns="45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831"/>
            <a:ext cx="288925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80" tIns="45290" rIns="90580" bIns="45290" numCol="1" anchor="b" anchorCtr="0" compatLnSpc="1">
            <a:prstTxWarp prst="textNoShape">
              <a:avLst/>
            </a:prstTxWarp>
          </a:bodyPr>
          <a:lstStyle>
            <a:lvl1pPr defTabSz="906463"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9838" y="9429831"/>
            <a:ext cx="288925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80" tIns="45290" rIns="90580" bIns="45290" numCol="1" anchor="b" anchorCtr="0" compatLnSpc="1">
            <a:prstTxWarp prst="textNoShape">
              <a:avLst/>
            </a:prstTxWarp>
          </a:bodyPr>
          <a:lstStyle>
            <a:lvl1pPr algn="r" defTabSz="906463">
              <a:defRPr sz="1200">
                <a:latin typeface="Times" charset="0"/>
              </a:defRPr>
            </a:lvl1pPr>
          </a:lstStyle>
          <a:p>
            <a:fld id="{7D67364D-75AA-4158-93AC-9EC3ED52E9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6458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C33C1C-A420-4608-95F6-6850B84DF84F}" type="slidenum">
              <a:rPr lang="en-US"/>
              <a:pPr/>
              <a:t>5</a:t>
            </a:fld>
            <a:endParaRPr lang="en-US"/>
          </a:p>
        </p:txBody>
      </p:sp>
      <p:sp>
        <p:nvSpPr>
          <p:cNvPr id="76802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205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35AE9F-0C5C-430E-B4B1-A861D44C9D34}" type="slidenum">
              <a:rPr lang="en-US"/>
              <a:pPr/>
              <a:t>6</a:t>
            </a:fld>
            <a:endParaRPr lang="en-US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95" name="Rectangle 23"/>
          <p:cNvSpPr>
            <a:spLocks noGrp="1" noChangeArrowheads="1"/>
          </p:cNvSpPr>
          <p:nvPr>
            <p:ph type="ctrTitle"/>
          </p:nvPr>
        </p:nvSpPr>
        <p:spPr>
          <a:xfrm>
            <a:off x="533400" y="381000"/>
            <a:ext cx="7772400" cy="685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 of Presentation</a:t>
            </a:r>
          </a:p>
        </p:txBody>
      </p:sp>
      <p:sp>
        <p:nvSpPr>
          <p:cNvPr id="3096" name="Rectangle 24"/>
          <p:cNvSpPr>
            <a:spLocks noGrp="1" noChangeArrowheads="1"/>
          </p:cNvSpPr>
          <p:nvPr>
            <p:ph type="subTitle" idx="1"/>
          </p:nvPr>
        </p:nvSpPr>
        <p:spPr>
          <a:xfrm>
            <a:off x="4267200" y="5105400"/>
            <a:ext cx="4343400" cy="762000"/>
          </a:xfrm>
        </p:spPr>
        <p:txBody>
          <a:bodyPr/>
          <a:lstStyle>
            <a:lvl1pPr marL="0" indent="0">
              <a:buFont typeface="Zapf Dingbats" charset="0"/>
              <a:buNone/>
              <a:defRPr sz="13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Subtitle</a:t>
            </a:r>
          </a:p>
        </p:txBody>
      </p:sp>
      <p:sp>
        <p:nvSpPr>
          <p:cNvPr id="3097" name="Rectangle 2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098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099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E07A5B1F-1ABE-4695-9158-80B5131DF8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1300" y="304800"/>
            <a:ext cx="20193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304800"/>
            <a:ext cx="59055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524000"/>
            <a:ext cx="3962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962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048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0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524000"/>
            <a:ext cx="8077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39966"/>
        </a:buClr>
        <a:buFont typeface="Zapf Dingbats" charset="0"/>
        <a:buChar char="n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6CC"/>
        </a:buClr>
        <a:buFont typeface="Zapf Dingbats" charset="0"/>
        <a:buChar char="n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39966"/>
        </a:buClr>
        <a:buFont typeface="Zapf Dingbats" charset="0"/>
        <a:buChar char="n"/>
        <a:defRPr sz="1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66CC"/>
        </a:buClr>
        <a:buFont typeface="Zapf Dingbats" charset="0"/>
        <a:buChar char="n"/>
        <a:defRPr sz="12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39966"/>
        </a:buClr>
        <a:buFont typeface="Zapf Dingbats" charset="0"/>
        <a:buChar char="n"/>
        <a:defRPr sz="1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339966"/>
        </a:buClr>
        <a:buFont typeface="Zapf Dingbats" charset="0"/>
        <a:buChar char="n"/>
        <a:defRPr sz="1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339966"/>
        </a:buClr>
        <a:buFont typeface="Zapf Dingbats" charset="0"/>
        <a:buChar char="n"/>
        <a:defRPr sz="1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339966"/>
        </a:buClr>
        <a:buFont typeface="Zapf Dingbats" charset="0"/>
        <a:buChar char="n"/>
        <a:defRPr sz="1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339966"/>
        </a:buClr>
        <a:buFont typeface="Zapf Dingbats" charset="0"/>
        <a:buChar char="n"/>
        <a:defRPr sz="1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eur-lex.europa.eu/LexUriServ/LexUriServ.do?uri=OJ:L:2009:286:0001:0030:EN:PDF" TargetMode="External"/><Relationship Id="rId3" Type="http://schemas.openxmlformats.org/officeDocument/2006/relationships/hyperlink" Target="http://gis.epa.ie/Envision/" TargetMode="External"/><Relationship Id="rId7" Type="http://schemas.openxmlformats.org/officeDocument/2006/relationships/hyperlink" Target="http://eur-lex.europa.eu/LexUriServ/LexUriServ.do?uri=OJ:L:2010:334:0017:0119:en:PDF" TargetMode="External"/><Relationship Id="rId2" Type="http://schemas.openxmlformats.org/officeDocument/2006/relationships/hyperlink" Target="http://www.epa.ie/licensin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pa.ie/pubs/advice/process/First%20Schedule%20of%20EPA%20Acts%201992-2013%20-V2%20.pdf" TargetMode="External"/><Relationship Id="rId5" Type="http://schemas.openxmlformats.org/officeDocument/2006/relationships/hyperlink" Target="http://www.epa.ie/licensing/industrialemissionslicensing/form/" TargetMode="External"/><Relationship Id="rId10" Type="http://schemas.openxmlformats.org/officeDocument/2006/relationships/hyperlink" Target="http://eur-lex.europa.eu/LexUriServ/LexUriServ.do?uri=OJ:L:2006:161:0001:0011:EN:PDF" TargetMode="External"/><Relationship Id="rId4" Type="http://schemas.openxmlformats.org/officeDocument/2006/relationships/hyperlink" Target="http://www.epa.ie/pubs/advice/licensee/IEL_Declaration_Webform.pdf" TargetMode="External"/><Relationship Id="rId9" Type="http://schemas.openxmlformats.org/officeDocument/2006/relationships/hyperlink" Target="http://www.environ.ie/en/Legislation/Environment/Atmosphere/FileDownLoad,18532,en.pdf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a.ie/pubs/legislation/industrialemissionslicensing/EPA%20(Industrial%20Emissions)%20(Licensing)%20Regulations%202013%20-%20S%20I%20%20137%20of%202013.pdf" TargetMode="External"/><Relationship Id="rId2" Type="http://schemas.openxmlformats.org/officeDocument/2006/relationships/hyperlink" Target="http://www.epa.ie/pubs/legislation/industrialemissionslicensing/EU%20(Industrial%20Emissions)%20Regulations%202013%20-%20S%20I%20%20138%20of%202013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rishstatutebook.ie/pdf/2012/en.si.2012.0565.pdf" TargetMode="External"/><Relationship Id="rId5" Type="http://schemas.openxmlformats.org/officeDocument/2006/relationships/hyperlink" Target="http://www.epa.ie/pubs/legislation/industrialemissionslicensing/EU%20(Waste%20Incineration%20&amp;%20Co-incineration%20Plants)%20Regulations%20-%20SI%20148%20of%202013.pdf" TargetMode="External"/><Relationship Id="rId4" Type="http://schemas.openxmlformats.org/officeDocument/2006/relationships/hyperlink" Target="http://www.epa.ie/pubs/legislation/industrialemissionslicensing/SI%20NO%20566%20OF%202012%20EU%20LARGE%20COMBUSTION%20PLANTS%20REGS%202012.pdf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a.ie/pubs/advice/licensee/IEL_Declaration_Webform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pa.ie/pubs/advice/process/First%20Schedule%20of%20EPA%20Acts%201992-2013%20-V2%20.pdf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alder.edenireland.ie/" TargetMode="External"/><Relationship Id="rId2" Type="http://schemas.openxmlformats.org/officeDocument/2006/relationships/hyperlink" Target="http://www.epa.ie/pubs/advice/licensee/IEL_Declaration_Webform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denireland.i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381000"/>
            <a:ext cx="8382000" cy="685800"/>
          </a:xfrm>
        </p:spPr>
        <p:txBody>
          <a:bodyPr/>
          <a:lstStyle/>
          <a:p>
            <a:pPr algn="ctr"/>
            <a:r>
              <a:rPr lang="en-IE" sz="3600" dirty="0" smtClean="0"/>
              <a:t>Industrial Emissions Licensing (IEL) Registration Web-form</a:t>
            </a:r>
            <a:endParaRPr lang="en-US" sz="3600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624" y="5085184"/>
            <a:ext cx="5257800" cy="762000"/>
          </a:xfrm>
        </p:spPr>
        <p:txBody>
          <a:bodyPr/>
          <a:lstStyle/>
          <a:p>
            <a:r>
              <a:rPr lang="en-US" sz="1800" b="1" dirty="0" smtClean="0"/>
              <a:t>Stuart Huskisson</a:t>
            </a:r>
          </a:p>
          <a:p>
            <a:r>
              <a:rPr lang="en-US" sz="1800" b="1" dirty="0" smtClean="0"/>
              <a:t>Inspector</a:t>
            </a:r>
          </a:p>
          <a:p>
            <a:r>
              <a:rPr lang="en-US" sz="1800" b="1" dirty="0" smtClean="0"/>
              <a:t>Environmental Licensing </a:t>
            </a:r>
            <a:r>
              <a:rPr lang="en-US" sz="1800" b="1" dirty="0" err="1" smtClean="0"/>
              <a:t>Programme</a:t>
            </a:r>
            <a:endParaRPr lang="en-US" sz="1800" b="1" dirty="0"/>
          </a:p>
          <a:p>
            <a:endParaRPr lang="en-US" sz="1800" b="1" dirty="0"/>
          </a:p>
        </p:txBody>
      </p:sp>
      <p:sp>
        <p:nvSpPr>
          <p:cNvPr id="2" name="Rectangle 1"/>
          <p:cNvSpPr/>
          <p:nvPr/>
        </p:nvSpPr>
        <p:spPr>
          <a:xfrm>
            <a:off x="5868144" y="1628800"/>
            <a:ext cx="3071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Horse &amp; Jockey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14</a:t>
            </a:r>
            <a:r>
              <a:rPr lang="en-US" sz="2000" b="1" baseline="30000" dirty="0" smtClean="0">
                <a:solidFill>
                  <a:schemeClr val="bg1"/>
                </a:solidFill>
              </a:rPr>
              <a:t>th</a:t>
            </a:r>
            <a:r>
              <a:rPr lang="en-US" sz="2000" b="1" dirty="0" smtClean="0">
                <a:solidFill>
                  <a:schemeClr val="bg1"/>
                </a:solidFill>
              </a:rPr>
              <a:t> August 2013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7927032" cy="685800"/>
          </a:xfrm>
        </p:spPr>
        <p:txBody>
          <a:bodyPr/>
          <a:lstStyle/>
          <a:p>
            <a:r>
              <a:rPr lang="en-IE" sz="3200" dirty="0"/>
              <a:t>2. Registration Web-form – </a:t>
            </a:r>
            <a:r>
              <a:rPr lang="en-IE" sz="3200" dirty="0" smtClean="0"/>
              <a:t>Resources</a:t>
            </a:r>
            <a:endParaRPr lang="en-IE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196752"/>
            <a:ext cx="8136904" cy="446449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IE" sz="1600" dirty="0"/>
              <a:t>EPA </a:t>
            </a:r>
            <a:r>
              <a:rPr lang="en-IE" sz="1600" dirty="0" smtClean="0"/>
              <a:t>Website: </a:t>
            </a:r>
            <a:r>
              <a:rPr lang="en-IE" sz="1600" dirty="0" smtClean="0">
                <a:hlinkClick r:id="rId2"/>
              </a:rPr>
              <a:t>http</a:t>
            </a:r>
            <a:r>
              <a:rPr lang="en-IE" sz="1600" dirty="0">
                <a:hlinkClick r:id="rId2"/>
              </a:rPr>
              <a:t>://www.epa.ie/licensing</a:t>
            </a:r>
            <a:r>
              <a:rPr lang="en-IE" sz="1600" dirty="0" smtClean="0">
                <a:hlinkClick r:id="rId2"/>
              </a:rPr>
              <a:t>/</a:t>
            </a:r>
            <a:endParaRPr lang="en-IE" sz="1600" dirty="0" smtClean="0">
              <a:hlinkClick r:id="rId3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IE" sz="1600" dirty="0" smtClean="0"/>
              <a:t>PDF of Web-form layout: </a:t>
            </a:r>
            <a:r>
              <a:rPr lang="en-IE" sz="1600" dirty="0" smtClean="0">
                <a:hlinkClick r:id="rId4"/>
              </a:rPr>
              <a:t>http</a:t>
            </a:r>
            <a:r>
              <a:rPr lang="en-IE" sz="1600" dirty="0">
                <a:hlinkClick r:id="rId4"/>
              </a:rPr>
              <a:t>://</a:t>
            </a:r>
            <a:r>
              <a:rPr lang="en-IE" sz="1600" dirty="0" smtClean="0">
                <a:hlinkClick r:id="rId4"/>
              </a:rPr>
              <a:t>www.epa.ie/pubs/advice/licensee/IEL_Declaration_Webform.pdf</a:t>
            </a:r>
            <a:r>
              <a:rPr lang="en-IE" sz="1600" dirty="0" smtClean="0"/>
              <a:t> </a:t>
            </a:r>
            <a:endParaRPr lang="en-IE" sz="1600" dirty="0"/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IE" sz="1600" dirty="0"/>
              <a:t>W</a:t>
            </a:r>
            <a:r>
              <a:rPr lang="en-IE" sz="1600" dirty="0" smtClean="0"/>
              <a:t>eb-form Video Guidance: </a:t>
            </a:r>
            <a:r>
              <a:rPr lang="en-IE" sz="1600" dirty="0">
                <a:hlinkClick r:id="rId5"/>
              </a:rPr>
              <a:t>http://www.epa.ie/licensing/industrialemissionslicensing/form/</a:t>
            </a:r>
            <a:endParaRPr lang="en-IE" sz="1600" dirty="0"/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IE" sz="1600" dirty="0" smtClean="0"/>
              <a:t>New </a:t>
            </a:r>
            <a:r>
              <a:rPr lang="en-IE" sz="1600" dirty="0"/>
              <a:t>First Schedule EPA Acts 1992-2013 (Colour Coded): </a:t>
            </a:r>
            <a:r>
              <a:rPr lang="en-IE" sz="1600" dirty="0">
                <a:hlinkClick r:id="rId6"/>
              </a:rPr>
              <a:t>http://www.epa.ie/pubs/advice/process/First%20Schedule%20of%20EPA%20Acts%201992-2013%20-V2%20.pdf</a:t>
            </a:r>
            <a:r>
              <a:rPr lang="en-IE" sz="1600" dirty="0"/>
              <a:t> 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IE" sz="1600" dirty="0" smtClean="0"/>
              <a:t>Envision </a:t>
            </a:r>
            <a:r>
              <a:rPr lang="en-IE" sz="1600" dirty="0"/>
              <a:t>GIS: </a:t>
            </a:r>
            <a:r>
              <a:rPr lang="en-IE" sz="1600" dirty="0" smtClean="0">
                <a:hlinkClick r:id="rId3"/>
              </a:rPr>
              <a:t>http</a:t>
            </a:r>
            <a:r>
              <a:rPr lang="en-IE" sz="1600" dirty="0">
                <a:hlinkClick r:id="rId3"/>
              </a:rPr>
              <a:t>://</a:t>
            </a:r>
            <a:r>
              <a:rPr lang="en-IE" sz="1600" dirty="0" smtClean="0">
                <a:hlinkClick r:id="rId3"/>
              </a:rPr>
              <a:t>gis.epa.ie/Envision/</a:t>
            </a:r>
            <a:endParaRPr lang="en-IE" sz="1600" dirty="0" smtClean="0"/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IE" sz="1600" dirty="0" smtClean="0"/>
              <a:t>Industrial </a:t>
            </a:r>
            <a:r>
              <a:rPr lang="en-IE" sz="1600" dirty="0"/>
              <a:t>Emissions Directive </a:t>
            </a:r>
            <a:r>
              <a:rPr lang="en-IE" sz="1600" u="sng" dirty="0" smtClean="0">
                <a:hlinkClick r:id="rId7"/>
              </a:rPr>
              <a:t>2010/75/EU</a:t>
            </a:r>
            <a:endParaRPr lang="en-IE" sz="1600" u="sng" dirty="0" smtClean="0"/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IE" sz="1600" dirty="0"/>
              <a:t>Regulation (EC) No. 1005/2009 on substances that deplete the ozone layer </a:t>
            </a:r>
            <a:r>
              <a:rPr lang="en-IE" sz="1600" dirty="0">
                <a:hlinkClick r:id="rId8"/>
              </a:rPr>
              <a:t>http://</a:t>
            </a:r>
            <a:r>
              <a:rPr lang="en-IE" sz="1600" dirty="0" smtClean="0">
                <a:hlinkClick r:id="rId8"/>
              </a:rPr>
              <a:t>eur-lex.europa.eu/LexUriServ/LexUriServ.do?uri=OJ:L:2009:286:0001:0030:EN:PDF</a:t>
            </a:r>
            <a:endParaRPr lang="en-IE" sz="1600" dirty="0" smtClean="0"/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IE" sz="1600" dirty="0"/>
              <a:t>Regulation (EC) No. 842/2006 on certain fluorinated greenhouse </a:t>
            </a:r>
            <a:r>
              <a:rPr lang="en-IE" sz="1600" dirty="0" smtClean="0"/>
              <a:t>gases</a:t>
            </a:r>
            <a:r>
              <a:rPr lang="en-IE" sz="1600" u="sng" dirty="0" smtClean="0"/>
              <a:t> </a:t>
            </a:r>
            <a:r>
              <a:rPr lang="en-IE" sz="1600" u="sng" dirty="0" smtClean="0">
                <a:hlinkClick r:id="rId9"/>
              </a:rPr>
              <a:t>http</a:t>
            </a:r>
            <a:r>
              <a:rPr lang="en-IE" sz="1600" u="sng" dirty="0">
                <a:hlinkClick r:id="rId9"/>
              </a:rPr>
              <a:t>://</a:t>
            </a:r>
            <a:r>
              <a:rPr lang="en-IE" sz="1600" u="sng" dirty="0" smtClean="0">
                <a:hlinkClick r:id="rId9"/>
              </a:rPr>
              <a:t>www.environ.ie/en/Legislation/Environment/Atmosphere/FileDownLoad,18532,en.pdf</a:t>
            </a:r>
            <a:r>
              <a:rPr lang="en-IE" sz="1600" u="sng" dirty="0" smtClean="0"/>
              <a:t> &amp; </a:t>
            </a:r>
            <a:r>
              <a:rPr lang="en-IE" sz="1600" u="sng" dirty="0" smtClean="0">
                <a:hlinkClick r:id="rId10"/>
              </a:rPr>
              <a:t>http</a:t>
            </a:r>
            <a:r>
              <a:rPr lang="en-IE" sz="1600" u="sng" dirty="0">
                <a:hlinkClick r:id="rId10"/>
              </a:rPr>
              <a:t>://</a:t>
            </a:r>
            <a:r>
              <a:rPr lang="en-IE" sz="1600" u="sng" dirty="0" smtClean="0">
                <a:hlinkClick r:id="rId10"/>
              </a:rPr>
              <a:t>eur-lex.europa.eu/LexUriServ/LexUriServ.do?uri=OJ:L:2006:161:0001:0011:EN:PDF</a:t>
            </a:r>
            <a:endParaRPr lang="en-IE" sz="1600" u="sng" dirty="0" smtClean="0"/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endParaRPr lang="en-IE" sz="1600" u="sng" dirty="0"/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endParaRPr lang="en-IE" sz="2000" u="sng" dirty="0" smtClean="0"/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endParaRPr lang="en-IE" sz="2000" dirty="0"/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endParaRPr lang="en-IE" sz="20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IE" sz="2000" dirty="0" smtClean="0"/>
          </a:p>
        </p:txBody>
      </p:sp>
    </p:spTree>
    <p:extLst>
      <p:ext uri="{BB962C8B-B14F-4D97-AF65-F5344CB8AC3E}">
        <p14:creationId xmlns:p14="http://schemas.microsoft.com/office/powerpoint/2010/main" val="377951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3200" dirty="0" smtClean="0"/>
              <a:t>3. Next Steps - EPA</a:t>
            </a:r>
            <a:endParaRPr lang="en-IE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772816"/>
            <a:ext cx="7422976" cy="3096344"/>
          </a:xfrm>
        </p:spPr>
        <p:txBody>
          <a:bodyPr/>
          <a:lstStyle/>
          <a:p>
            <a:pPr>
              <a:spcAft>
                <a:spcPts val="1200"/>
              </a:spcAft>
              <a:buFont typeface="Wingdings" pitchFamily="2" charset="2"/>
              <a:buChar char="§"/>
            </a:pPr>
            <a:r>
              <a:rPr lang="en-IE" sz="2400" dirty="0" smtClean="0"/>
              <a:t>Validate Web-form </a:t>
            </a:r>
            <a:r>
              <a:rPr lang="en-IE" sz="2400" dirty="0"/>
              <a:t>responses</a:t>
            </a:r>
          </a:p>
          <a:p>
            <a:pPr>
              <a:spcAft>
                <a:spcPts val="1200"/>
              </a:spcAft>
              <a:buFont typeface="Wingdings" pitchFamily="2" charset="2"/>
              <a:buChar char="§"/>
            </a:pPr>
            <a:r>
              <a:rPr lang="en-IE" sz="2400" dirty="0"/>
              <a:t>Liaise with licensees, where required </a:t>
            </a:r>
          </a:p>
          <a:p>
            <a:pPr>
              <a:spcAft>
                <a:spcPts val="1200"/>
              </a:spcAft>
              <a:buFont typeface="Wingdings" pitchFamily="2" charset="2"/>
              <a:buChar char="§"/>
            </a:pPr>
            <a:r>
              <a:rPr lang="en-IE" sz="2400" dirty="0"/>
              <a:t>Prepare and issue Licence </a:t>
            </a:r>
            <a:r>
              <a:rPr lang="en-IE" sz="2400" dirty="0" smtClean="0"/>
              <a:t>Amendments by </a:t>
            </a:r>
            <a:r>
              <a:rPr lang="en-IE" sz="2400" dirty="0"/>
              <a:t>7</a:t>
            </a:r>
            <a:r>
              <a:rPr lang="en-IE" sz="2400" baseline="30000" dirty="0"/>
              <a:t>th</a:t>
            </a:r>
            <a:r>
              <a:rPr lang="en-IE" sz="2400" dirty="0"/>
              <a:t> January 2014, where </a:t>
            </a:r>
            <a:r>
              <a:rPr lang="en-IE" sz="2400" dirty="0" smtClean="0"/>
              <a:t>required</a:t>
            </a:r>
            <a:endParaRPr lang="en-IE" sz="2400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75845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12776"/>
            <a:ext cx="7789168" cy="144016"/>
          </a:xfrm>
        </p:spPr>
        <p:txBody>
          <a:bodyPr/>
          <a:lstStyle/>
          <a:p>
            <a:pPr algn="ctr">
              <a:buNone/>
            </a:pPr>
            <a:r>
              <a:rPr lang="en-IE" sz="3600" dirty="0" smtClean="0"/>
              <a:t>Thank You</a:t>
            </a:r>
          </a:p>
          <a:p>
            <a:pPr algn="ctr">
              <a:buNone/>
            </a:pPr>
            <a:endParaRPr lang="en-IE" sz="3600" dirty="0" smtClean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492896"/>
            <a:ext cx="6768751" cy="30963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IE" dirty="0" smtClean="0"/>
              <a:t>Step 1- </a:t>
            </a:r>
            <a:r>
              <a:rPr lang="en-IE" dirty="0"/>
              <a:t>Guidance and </a:t>
            </a:r>
            <a:r>
              <a:rPr lang="en-IE" dirty="0" smtClean="0"/>
              <a:t>Declaration</a:t>
            </a:r>
            <a:endParaRPr lang="en-IE" dirty="0"/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229200"/>
            <a:ext cx="6120680" cy="847643"/>
          </a:xfrm>
          <a:prstGeom prst="rect">
            <a:avLst/>
          </a:prstGeom>
        </p:spPr>
      </p:pic>
      <p:pic>
        <p:nvPicPr>
          <p:cNvPr id="7" name="Content Placeholder 6" descr="Screen Clippi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14400"/>
            <a:ext cx="7338767" cy="4114800"/>
          </a:xfrm>
        </p:spPr>
      </p:pic>
    </p:spTree>
    <p:extLst>
      <p:ext uri="{BB962C8B-B14F-4D97-AF65-F5344CB8AC3E}">
        <p14:creationId xmlns:p14="http://schemas.microsoft.com/office/powerpoint/2010/main" val="1098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IE" dirty="0" smtClean="0"/>
              <a:t>Step 2 - </a:t>
            </a:r>
            <a:r>
              <a:rPr lang="en-IE" dirty="0"/>
              <a:t>Organisation and Site </a:t>
            </a:r>
            <a:r>
              <a:rPr lang="en-IE" dirty="0" smtClean="0"/>
              <a:t>information</a:t>
            </a:r>
            <a:endParaRPr lang="en-IE" dirty="0"/>
          </a:p>
        </p:txBody>
      </p:sp>
      <p:pic>
        <p:nvPicPr>
          <p:cNvPr id="7" name="Content Placeholder 6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813" y="1077397"/>
            <a:ext cx="6242342" cy="3600400"/>
          </a:xfr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328" y="4695100"/>
            <a:ext cx="6048672" cy="195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88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IE" dirty="0" smtClean="0"/>
              <a:t>Step 3 - </a:t>
            </a:r>
            <a:r>
              <a:rPr lang="en-IE" dirty="0"/>
              <a:t>General </a:t>
            </a:r>
            <a:r>
              <a:rPr lang="en-IE" dirty="0" smtClean="0"/>
              <a:t>Information</a:t>
            </a:r>
            <a:endParaRPr lang="en-IE" dirty="0"/>
          </a:p>
        </p:txBody>
      </p:sp>
      <p:pic>
        <p:nvPicPr>
          <p:cNvPr id="5" name="Content Placeholder 4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268760"/>
            <a:ext cx="6192897" cy="4536504"/>
          </a:xfrm>
        </p:spPr>
      </p:pic>
    </p:spTree>
    <p:extLst>
      <p:ext uri="{BB962C8B-B14F-4D97-AF65-F5344CB8AC3E}">
        <p14:creationId xmlns:p14="http://schemas.microsoft.com/office/powerpoint/2010/main" val="153217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Step 4 – Industry Sector and Activity Details</a:t>
            </a:r>
            <a:endParaRPr lang="en-IE" dirty="0"/>
          </a:p>
        </p:txBody>
      </p:sp>
      <p:pic>
        <p:nvPicPr>
          <p:cNvPr id="6" name="Content Placeholder 5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124744"/>
            <a:ext cx="4896544" cy="5335386"/>
          </a:xfrm>
        </p:spPr>
      </p:pic>
    </p:spTree>
    <p:extLst>
      <p:ext uri="{BB962C8B-B14F-4D97-AF65-F5344CB8AC3E}">
        <p14:creationId xmlns:p14="http://schemas.microsoft.com/office/powerpoint/2010/main" val="356731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Step 5 – Final Declaration</a:t>
            </a:r>
            <a:endParaRPr lang="en-IE" dirty="0"/>
          </a:p>
        </p:txBody>
      </p:sp>
      <p:pic>
        <p:nvPicPr>
          <p:cNvPr id="5" name="Content Placeholder 4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96752"/>
            <a:ext cx="5961286" cy="4833857"/>
          </a:xfrm>
        </p:spPr>
      </p:pic>
    </p:spTree>
    <p:extLst>
      <p:ext uri="{BB962C8B-B14F-4D97-AF65-F5344CB8AC3E}">
        <p14:creationId xmlns:p14="http://schemas.microsoft.com/office/powerpoint/2010/main" val="120241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sz="3200" dirty="0" smtClean="0"/>
              <a:t>Industrial Emissions Licensing Registration Web-form</a:t>
            </a:r>
            <a:endParaRPr lang="en-IE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00808"/>
            <a:ext cx="8077200" cy="3937992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IE" sz="2800" u="sng" dirty="0" smtClean="0"/>
              <a:t>IEL Registration Web-form</a:t>
            </a:r>
            <a:endParaRPr lang="en-IE" u="sng" dirty="0" smtClean="0"/>
          </a:p>
          <a:p>
            <a:pPr marL="514350" indent="-514350">
              <a:spcAft>
                <a:spcPts val="1800"/>
              </a:spcAft>
              <a:buClr>
                <a:schemeClr val="accent2"/>
              </a:buClr>
              <a:buFont typeface="+mj-lt"/>
              <a:buAutoNum type="arabicPeriod"/>
            </a:pPr>
            <a:r>
              <a:rPr lang="en-IE" sz="2800" dirty="0" smtClean="0"/>
              <a:t>Background - New Regulations &amp; Changes</a:t>
            </a:r>
          </a:p>
          <a:p>
            <a:pPr marL="514350" indent="-514350">
              <a:spcAft>
                <a:spcPts val="1800"/>
              </a:spcAft>
              <a:buClr>
                <a:schemeClr val="accent2"/>
              </a:buClr>
              <a:buFont typeface="+mj-lt"/>
              <a:buAutoNum type="arabicPeriod"/>
            </a:pPr>
            <a:r>
              <a:rPr lang="en-IE" sz="2800" dirty="0" smtClean="0"/>
              <a:t>Registration Web-form</a:t>
            </a:r>
          </a:p>
          <a:p>
            <a:pPr marL="514350" indent="-514350">
              <a:spcAft>
                <a:spcPts val="1800"/>
              </a:spcAft>
              <a:buClr>
                <a:schemeClr val="accent2"/>
              </a:buClr>
              <a:buFont typeface="+mj-lt"/>
              <a:buAutoNum type="arabicPeriod"/>
            </a:pPr>
            <a:r>
              <a:rPr lang="en-IE" sz="2800" dirty="0" smtClean="0"/>
              <a:t>Next Steps</a:t>
            </a:r>
          </a:p>
          <a:p>
            <a:pPr>
              <a:spcAft>
                <a:spcPts val="1800"/>
              </a:spcAft>
              <a:buClr>
                <a:schemeClr val="accent2"/>
              </a:buClr>
              <a:buFont typeface="Wingdings" pitchFamily="2" charset="2"/>
              <a:buChar char="§"/>
            </a:pPr>
            <a:endParaRPr lang="en-IE" sz="2800" dirty="0" smtClean="0"/>
          </a:p>
        </p:txBody>
      </p:sp>
    </p:spTree>
    <p:extLst>
      <p:ext uri="{BB962C8B-B14F-4D97-AF65-F5344CB8AC3E}">
        <p14:creationId xmlns:p14="http://schemas.microsoft.com/office/powerpoint/2010/main" val="53495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348464" cy="685800"/>
          </a:xfrm>
        </p:spPr>
        <p:txBody>
          <a:bodyPr/>
          <a:lstStyle/>
          <a:p>
            <a:pPr marL="514350" indent="-514350">
              <a:spcAft>
                <a:spcPts val="1800"/>
              </a:spcAft>
            </a:pPr>
            <a:r>
              <a:rPr lang="en-IE" sz="2800" dirty="0" smtClean="0"/>
              <a:t>1. </a:t>
            </a:r>
            <a:r>
              <a:rPr lang="en-IE" sz="3200" dirty="0" smtClean="0"/>
              <a:t>Background - New </a:t>
            </a:r>
            <a:r>
              <a:rPr lang="en-IE" sz="3200" dirty="0"/>
              <a:t>Regulations &amp; Changes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 smtClean="0"/>
          </a:p>
          <a:p>
            <a:endParaRPr lang="en-IE" dirty="0" smtClean="0"/>
          </a:p>
          <a:p>
            <a:pPr>
              <a:buNone/>
            </a:pPr>
            <a:endParaRPr lang="en-IE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1268760"/>
            <a:ext cx="7500990" cy="650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b="1" dirty="0" smtClean="0"/>
              <a:t>IED Implementing Regulations</a:t>
            </a:r>
          </a:p>
          <a:p>
            <a:endParaRPr lang="en-IE" sz="1000" dirty="0" smtClean="0"/>
          </a:p>
          <a:p>
            <a:pPr marL="630238" indent="-449263">
              <a:spcAft>
                <a:spcPts val="0"/>
              </a:spcAft>
              <a:buClr>
                <a:schemeClr val="accent2"/>
              </a:buClr>
              <a:buFont typeface="Arial" pitchFamily="34" charset="0"/>
              <a:buChar char="•"/>
              <a:tabLst>
                <a:tab pos="85725" algn="l"/>
                <a:tab pos="265113" algn="l"/>
              </a:tabLst>
            </a:pPr>
            <a:r>
              <a:rPr lang="en-IE" sz="2000" dirty="0" smtClean="0"/>
              <a:t>European </a:t>
            </a:r>
            <a:r>
              <a:rPr lang="en-IE" sz="2000" dirty="0"/>
              <a:t>Union (Industrial Emissions) </a:t>
            </a:r>
            <a:r>
              <a:rPr lang="en-IE" sz="2000" dirty="0" err="1" smtClean="0"/>
              <a:t>Regs</a:t>
            </a:r>
            <a:r>
              <a:rPr lang="en-IE" sz="2000" dirty="0" smtClean="0"/>
              <a:t>. 2013</a:t>
            </a:r>
            <a:r>
              <a:rPr lang="en-IE" sz="2000" dirty="0"/>
              <a:t>, </a:t>
            </a:r>
            <a:endParaRPr lang="en-IE" sz="2000" dirty="0" smtClean="0"/>
          </a:p>
          <a:p>
            <a:pPr marL="180975" indent="446088">
              <a:spcAft>
                <a:spcPts val="300"/>
              </a:spcAft>
              <a:tabLst>
                <a:tab pos="85725" algn="l"/>
                <a:tab pos="265113" algn="l"/>
              </a:tabLst>
            </a:pPr>
            <a:r>
              <a:rPr lang="en-IE" sz="2000" u="sng" dirty="0" smtClean="0">
                <a:solidFill>
                  <a:schemeClr val="accent2"/>
                </a:solidFill>
                <a:hlinkClick r:id="rId2"/>
              </a:rPr>
              <a:t>S.I</a:t>
            </a:r>
            <a:r>
              <a:rPr lang="en-IE" sz="2000" u="sng" dirty="0">
                <a:solidFill>
                  <a:schemeClr val="accent2"/>
                </a:solidFill>
                <a:hlinkClick r:id="rId2"/>
              </a:rPr>
              <a:t>. No. 138 of 2013</a:t>
            </a:r>
            <a:endParaRPr lang="en-IE" sz="2000" dirty="0">
              <a:solidFill>
                <a:schemeClr val="accent2"/>
              </a:solidFill>
            </a:endParaRPr>
          </a:p>
          <a:p>
            <a:pPr lvl="1" indent="-276225">
              <a:spcAft>
                <a:spcPts val="0"/>
              </a:spcAft>
              <a:buClr>
                <a:schemeClr val="accent2"/>
              </a:buClr>
              <a:buFont typeface="Arial" pitchFamily="34" charset="0"/>
              <a:buChar char="•"/>
              <a:tabLst>
                <a:tab pos="85725" algn="l"/>
                <a:tab pos="265113" algn="l"/>
                <a:tab pos="627063" algn="l"/>
              </a:tabLst>
            </a:pPr>
            <a:r>
              <a:rPr lang="en-IE" sz="2000" dirty="0" smtClean="0"/>
              <a:t>  EPA (Industrial </a:t>
            </a:r>
            <a:r>
              <a:rPr lang="en-IE" sz="2000" dirty="0"/>
              <a:t>Emissions) (Licensing) </a:t>
            </a:r>
            <a:r>
              <a:rPr lang="en-IE" sz="2000" dirty="0" err="1" smtClean="0"/>
              <a:t>Regs</a:t>
            </a:r>
            <a:r>
              <a:rPr lang="en-IE" sz="2000" dirty="0" smtClean="0"/>
              <a:t>. 2013</a:t>
            </a:r>
            <a:r>
              <a:rPr lang="en-IE" sz="2000" dirty="0"/>
              <a:t>, </a:t>
            </a:r>
            <a:endParaRPr lang="en-IE" sz="2000" dirty="0" smtClean="0"/>
          </a:p>
          <a:p>
            <a:pPr marL="180975" lvl="1" indent="446088">
              <a:spcAft>
                <a:spcPts val="300"/>
              </a:spcAft>
              <a:tabLst>
                <a:tab pos="85725" algn="l"/>
                <a:tab pos="265113" algn="l"/>
                <a:tab pos="627063" algn="l"/>
              </a:tabLst>
            </a:pPr>
            <a:r>
              <a:rPr lang="en-IE" sz="2000" u="sng" dirty="0" smtClean="0">
                <a:hlinkClick r:id="rId3"/>
              </a:rPr>
              <a:t>S.I</a:t>
            </a:r>
            <a:r>
              <a:rPr lang="en-IE" sz="2000" u="sng" dirty="0">
                <a:hlinkClick r:id="rId3"/>
              </a:rPr>
              <a:t>. No. 137 of </a:t>
            </a:r>
            <a:r>
              <a:rPr lang="en-IE" sz="2000" u="sng" dirty="0" smtClean="0">
                <a:hlinkClick r:id="rId3"/>
              </a:rPr>
              <a:t>2013</a:t>
            </a:r>
            <a:endParaRPr lang="en-IE" sz="2000" u="sng" dirty="0" smtClean="0"/>
          </a:p>
          <a:p>
            <a:pPr marL="180975" lvl="1" indent="-180975">
              <a:spcAft>
                <a:spcPts val="300"/>
              </a:spcAft>
              <a:tabLst>
                <a:tab pos="85725" algn="l"/>
                <a:tab pos="265113" algn="l"/>
                <a:tab pos="627063" algn="l"/>
              </a:tabLst>
            </a:pPr>
            <a:r>
              <a:rPr lang="en-IE" sz="2000" u="sng" dirty="0" smtClean="0"/>
              <a:t>Additional IED Chapter Implementation</a:t>
            </a:r>
          </a:p>
          <a:p>
            <a:pPr marL="627063" lvl="1" indent="-446088">
              <a:spcAft>
                <a:spcPts val="300"/>
              </a:spcAft>
              <a:buClr>
                <a:schemeClr val="accent2"/>
              </a:buClr>
              <a:buFont typeface="Arial" pitchFamily="34" charset="0"/>
              <a:buChar char="•"/>
              <a:tabLst>
                <a:tab pos="85725" algn="l"/>
                <a:tab pos="265113" algn="l"/>
              </a:tabLst>
            </a:pPr>
            <a:r>
              <a:rPr lang="en-IE" sz="2000" dirty="0" smtClean="0"/>
              <a:t>European </a:t>
            </a:r>
            <a:r>
              <a:rPr lang="en-IE" sz="2000" dirty="0"/>
              <a:t>Union (Large Combustion Plants) Regulations 2012 </a:t>
            </a:r>
            <a:r>
              <a:rPr lang="en-IE" sz="2000" u="sng" dirty="0">
                <a:hlinkClick r:id="rId4"/>
              </a:rPr>
              <a:t>S.I. No. 566 of 2012</a:t>
            </a:r>
            <a:endParaRPr lang="en-IE" sz="2000" u="sng" dirty="0"/>
          </a:p>
          <a:p>
            <a:pPr marL="627063" lvl="1" indent="-446088">
              <a:spcAft>
                <a:spcPts val="300"/>
              </a:spcAft>
              <a:buClr>
                <a:schemeClr val="accent2"/>
              </a:buClr>
              <a:buFont typeface="Arial" pitchFamily="34" charset="0"/>
              <a:buChar char="•"/>
              <a:tabLst>
                <a:tab pos="85725" algn="l"/>
                <a:tab pos="265113" algn="l"/>
              </a:tabLst>
            </a:pPr>
            <a:r>
              <a:rPr lang="en-IE" sz="2000" dirty="0" smtClean="0"/>
              <a:t>European </a:t>
            </a:r>
            <a:r>
              <a:rPr lang="en-IE" sz="2000" dirty="0"/>
              <a:t>Union (Waste Incineration Plants &amp; Waste Co-incineration Plants) </a:t>
            </a:r>
            <a:r>
              <a:rPr lang="en-IE" sz="2000" dirty="0" err="1" smtClean="0"/>
              <a:t>Regs</a:t>
            </a:r>
            <a:r>
              <a:rPr lang="en-IE" sz="2000" dirty="0" smtClean="0"/>
              <a:t>. </a:t>
            </a:r>
            <a:r>
              <a:rPr lang="en-IE" sz="2000" dirty="0"/>
              <a:t>2013 </a:t>
            </a:r>
            <a:r>
              <a:rPr lang="en-IE" sz="2000" u="sng" dirty="0">
                <a:hlinkClick r:id="rId5"/>
              </a:rPr>
              <a:t>S.I. No. 148 of </a:t>
            </a:r>
            <a:r>
              <a:rPr lang="en-IE" sz="2000" u="sng" dirty="0" smtClean="0">
                <a:hlinkClick r:id="rId5"/>
              </a:rPr>
              <a:t>2013</a:t>
            </a:r>
            <a:endParaRPr lang="en-IE" sz="2000" u="sng" dirty="0" smtClean="0"/>
          </a:p>
          <a:p>
            <a:pPr marL="627063" indent="-446088">
              <a:spcAft>
                <a:spcPts val="300"/>
              </a:spcAft>
              <a:buClr>
                <a:schemeClr val="accent2"/>
              </a:buClr>
              <a:buFont typeface="Arial" pitchFamily="34" charset="0"/>
              <a:buChar char="•"/>
            </a:pPr>
            <a:r>
              <a:rPr lang="en-IE" sz="2000" dirty="0" smtClean="0"/>
              <a:t>European Union </a:t>
            </a:r>
            <a:r>
              <a:rPr lang="en-IE" sz="2000" dirty="0"/>
              <a:t>(</a:t>
            </a:r>
            <a:r>
              <a:rPr lang="en-IE" sz="2000" dirty="0" smtClean="0"/>
              <a:t>Installations and Activities Using Organic Solvents) </a:t>
            </a:r>
            <a:r>
              <a:rPr lang="en-IE" sz="2000" dirty="0" err="1" smtClean="0"/>
              <a:t>Regs</a:t>
            </a:r>
            <a:r>
              <a:rPr lang="en-IE" sz="2000" dirty="0" smtClean="0"/>
              <a:t>. 2012 </a:t>
            </a:r>
            <a:r>
              <a:rPr lang="en-IE" sz="2000" u="sng" dirty="0">
                <a:hlinkClick r:id="rId6"/>
              </a:rPr>
              <a:t>S.I. No. 565 of 2012</a:t>
            </a:r>
            <a:endParaRPr lang="en-IE" sz="2000" dirty="0"/>
          </a:p>
          <a:p>
            <a:endParaRPr lang="en-IE" dirty="0"/>
          </a:p>
          <a:p>
            <a:pPr marL="627063" lvl="1" indent="-446088">
              <a:buFont typeface="Arial" pitchFamily="34" charset="0"/>
              <a:buChar char="•"/>
              <a:tabLst>
                <a:tab pos="85725" algn="l"/>
                <a:tab pos="265113" algn="l"/>
              </a:tabLst>
            </a:pPr>
            <a:endParaRPr lang="en-IE" dirty="0" smtClean="0"/>
          </a:p>
          <a:p>
            <a:endParaRPr lang="en-IE" dirty="0" smtClean="0"/>
          </a:p>
          <a:p>
            <a:endParaRPr lang="en-IE" dirty="0" smtClean="0"/>
          </a:p>
          <a:p>
            <a:endParaRPr lang="en-IE" dirty="0" smtClean="0"/>
          </a:p>
          <a:p>
            <a:endParaRPr lang="en-I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15064" cy="685800"/>
          </a:xfrm>
        </p:spPr>
        <p:txBody>
          <a:bodyPr/>
          <a:lstStyle/>
          <a:p>
            <a:r>
              <a:rPr lang="en-IE" sz="3200" dirty="0" smtClean="0"/>
              <a:t> 1.</a:t>
            </a:r>
            <a:r>
              <a:rPr lang="en-IE" dirty="0" smtClean="0"/>
              <a:t> </a:t>
            </a:r>
            <a:r>
              <a:rPr lang="en-IE" sz="3200" dirty="0" smtClean="0"/>
              <a:t>Changes – Licensing Pre-IED/Post IED</a:t>
            </a:r>
            <a:endParaRPr lang="en-IE" sz="32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51859" y="827966"/>
            <a:ext cx="5616624" cy="27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66"/>
              </a:buClr>
              <a:buFont typeface="Zapf Dingbats" charset="0"/>
              <a:buChar char="n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Zapf Dingbats" charset="0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66"/>
              </a:buClr>
              <a:buFont typeface="Zapf Dingbats" charset="0"/>
              <a:buChar char="n"/>
              <a:defRPr sz="1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Zapf Dingbats" charset="0"/>
              <a:buChar char="n"/>
              <a:defRPr sz="12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66"/>
              </a:buClr>
              <a:buFont typeface="Zapf Dingbats" charset="0"/>
              <a:buChar char="n"/>
              <a:defRPr sz="1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66"/>
              </a:buClr>
              <a:buFont typeface="Zapf Dingbats" charset="0"/>
              <a:buChar char="n"/>
              <a:defRPr sz="1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66"/>
              </a:buClr>
              <a:buFont typeface="Zapf Dingbats" charset="0"/>
              <a:buChar char="n"/>
              <a:defRPr sz="1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66"/>
              </a:buClr>
              <a:buFont typeface="Zapf Dingbats" charset="0"/>
              <a:buChar char="n"/>
              <a:defRPr sz="1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66"/>
              </a:buClr>
              <a:buFont typeface="Zapf Dingbats" charset="0"/>
              <a:buChar char="n"/>
              <a:defRPr sz="1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1200"/>
              </a:spcBef>
              <a:buFont typeface="Zapf Dingbats" charset="0"/>
              <a:buNone/>
            </a:pPr>
            <a:endParaRPr lang="en-IE" dirty="0" smtClean="0"/>
          </a:p>
          <a:p>
            <a:pPr marL="0" indent="0">
              <a:spcBef>
                <a:spcPts val="0"/>
              </a:spcBef>
              <a:buFont typeface="Zapf Dingbats" charset="0"/>
              <a:buNone/>
            </a:pPr>
            <a:endParaRPr lang="en-IE" dirty="0" smtClean="0"/>
          </a:p>
          <a:p>
            <a:pPr marL="0" indent="0">
              <a:buFont typeface="Zapf Dingbats" charset="0"/>
              <a:buNone/>
            </a:pPr>
            <a:r>
              <a:rPr lang="en-IE" sz="4400" dirty="0"/>
              <a:t>	</a:t>
            </a:r>
            <a:r>
              <a:rPr lang="en-IE" sz="4800" b="1" dirty="0" smtClean="0"/>
              <a:t>IPPC	  Waste</a:t>
            </a:r>
          </a:p>
          <a:p>
            <a:pPr marL="0" indent="0">
              <a:spcBef>
                <a:spcPts val="0"/>
              </a:spcBef>
              <a:buFont typeface="Zapf Dingbats" charset="0"/>
              <a:buNone/>
            </a:pPr>
            <a:r>
              <a:rPr lang="en-IE" sz="2000" b="1" dirty="0" smtClean="0"/>
              <a:t>	      		            </a:t>
            </a:r>
            <a:endParaRPr lang="en-IE" b="1" dirty="0" smtClean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2687963" y="3054721"/>
            <a:ext cx="515886" cy="1636616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3851920" y="3054721"/>
            <a:ext cx="591471" cy="1608752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4816917" y="3054721"/>
            <a:ext cx="547171" cy="1608752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084168" y="3054721"/>
            <a:ext cx="720080" cy="1526407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769075" y="3059540"/>
            <a:ext cx="6132509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1800"/>
              </a:spcAft>
              <a:tabLst>
                <a:tab pos="180975" algn="l"/>
              </a:tabLst>
            </a:pPr>
            <a:r>
              <a:rPr lang="en-IE" sz="4800" dirty="0" smtClean="0">
                <a:solidFill>
                  <a:srgbClr val="000000"/>
                </a:solidFill>
              </a:rPr>
              <a:t>	--------------------------</a:t>
            </a:r>
            <a:endParaRPr lang="en-IE" sz="4800" dirty="0">
              <a:solidFill>
                <a:srgbClr val="000000"/>
              </a:solidFill>
            </a:endParaRPr>
          </a:p>
          <a:p>
            <a:pPr lvl="0">
              <a:spcBef>
                <a:spcPts val="4800"/>
              </a:spcBef>
            </a:pPr>
            <a:r>
              <a:rPr lang="en-IE" sz="4800" b="1" dirty="0">
                <a:solidFill>
                  <a:srgbClr val="000000"/>
                </a:solidFill>
              </a:rPr>
              <a:t>  </a:t>
            </a:r>
            <a:r>
              <a:rPr lang="en-IE" sz="3600" b="1" dirty="0">
                <a:solidFill>
                  <a:srgbClr val="000000"/>
                </a:solidFill>
              </a:rPr>
              <a:t>IPC</a:t>
            </a:r>
            <a:r>
              <a:rPr lang="en-IE" sz="4800" b="1" dirty="0">
                <a:solidFill>
                  <a:srgbClr val="000000"/>
                </a:solidFill>
              </a:rPr>
              <a:t>  </a:t>
            </a:r>
            <a:r>
              <a:rPr lang="en-IE" sz="4800" b="1" dirty="0" smtClean="0">
                <a:solidFill>
                  <a:srgbClr val="000000"/>
                </a:solidFill>
              </a:rPr>
              <a:t>	 </a:t>
            </a:r>
            <a:r>
              <a:rPr lang="en-IE" sz="5400" b="1" dirty="0" smtClean="0">
                <a:solidFill>
                  <a:srgbClr val="000000"/>
                </a:solidFill>
              </a:rPr>
              <a:t> </a:t>
            </a:r>
            <a:r>
              <a:rPr lang="en-IE" sz="4800" b="1" dirty="0" smtClean="0">
                <a:solidFill>
                  <a:srgbClr val="000000"/>
                </a:solidFill>
              </a:rPr>
              <a:t> </a:t>
            </a:r>
            <a:r>
              <a:rPr lang="en-IE" sz="4800" b="1" dirty="0" smtClean="0">
                <a:solidFill>
                  <a:srgbClr val="0033CC"/>
                </a:solidFill>
              </a:rPr>
              <a:t>IEL</a:t>
            </a:r>
            <a:r>
              <a:rPr lang="en-IE" sz="4800" b="1" dirty="0" smtClean="0">
                <a:solidFill>
                  <a:srgbClr val="000000"/>
                </a:solidFill>
              </a:rPr>
              <a:t>       </a:t>
            </a:r>
            <a:r>
              <a:rPr lang="en-IE" sz="3600" b="1" dirty="0" smtClean="0">
                <a:solidFill>
                  <a:srgbClr val="000000"/>
                </a:solidFill>
              </a:rPr>
              <a:t>Waste</a:t>
            </a:r>
            <a:endParaRPr lang="en-IE" sz="3600" b="1" dirty="0">
              <a:solidFill>
                <a:srgbClr val="000000"/>
              </a:solidFill>
            </a:endParaRPr>
          </a:p>
          <a:p>
            <a:pPr lvl="0"/>
            <a:r>
              <a:rPr lang="en-IE" sz="2100" b="1" dirty="0">
                <a:solidFill>
                  <a:srgbClr val="000000"/>
                </a:solidFill>
              </a:rPr>
              <a:t>  </a:t>
            </a:r>
          </a:p>
        </p:txBody>
      </p:sp>
      <p:sp>
        <p:nvSpPr>
          <p:cNvPr id="3" name="Oval 2"/>
          <p:cNvSpPr/>
          <p:nvPr/>
        </p:nvSpPr>
        <p:spPr bwMode="auto">
          <a:xfrm>
            <a:off x="2133014" y="1263491"/>
            <a:ext cx="2583002" cy="1877476"/>
          </a:xfrm>
          <a:prstGeom prst="ellipse">
            <a:avLst/>
          </a:prstGeom>
          <a:solidFill>
            <a:schemeClr val="accent1">
              <a:lumMod val="75000"/>
              <a:alpha val="38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4443390" y="1263491"/>
            <a:ext cx="2534365" cy="1877476"/>
          </a:xfrm>
          <a:prstGeom prst="ellipse">
            <a:avLst/>
          </a:prstGeom>
          <a:solidFill>
            <a:srgbClr val="A429A7">
              <a:alpha val="3098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1825948" y="4663473"/>
            <a:ext cx="1449908" cy="1325577"/>
          </a:xfrm>
          <a:prstGeom prst="ellipse">
            <a:avLst/>
          </a:prstGeom>
          <a:solidFill>
            <a:srgbClr val="92D050">
              <a:alpha val="38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3414760" y="4250631"/>
            <a:ext cx="2540298" cy="1806254"/>
          </a:xfrm>
          <a:prstGeom prst="ellipse">
            <a:avLst/>
          </a:prstGeom>
          <a:solidFill>
            <a:srgbClr val="0033CC">
              <a:alpha val="38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6228183" y="4581128"/>
            <a:ext cx="1499145" cy="1407922"/>
          </a:xfrm>
          <a:prstGeom prst="ellipse">
            <a:avLst/>
          </a:prstGeom>
          <a:solidFill>
            <a:srgbClr val="A429A7">
              <a:alpha val="38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5536" y="1397967"/>
            <a:ext cx="1430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Pre-IED</a:t>
            </a:r>
            <a:endParaRPr lang="en-IE" dirty="0"/>
          </a:p>
        </p:txBody>
      </p:sp>
      <p:sp>
        <p:nvSpPr>
          <p:cNvPr id="38" name="TextBox 37"/>
          <p:cNvSpPr txBox="1"/>
          <p:nvPr/>
        </p:nvSpPr>
        <p:spPr>
          <a:xfrm>
            <a:off x="395536" y="3761288"/>
            <a:ext cx="1430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Post-IED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59885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build="allAtOnce"/>
      <p:bldP spid="3" grpId="0" animBg="1"/>
      <p:bldP spid="12" grpId="0" animBg="1"/>
      <p:bldP spid="20" grpId="0" animBg="1"/>
      <p:bldP spid="21" grpId="0" animBg="1"/>
      <p:bldP spid="22" grpId="0" animBg="1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32656"/>
            <a:ext cx="8352928" cy="685800"/>
          </a:xfrm>
        </p:spPr>
        <p:txBody>
          <a:bodyPr/>
          <a:lstStyle/>
          <a:p>
            <a:r>
              <a:rPr lang="en-IE" sz="3200" dirty="0" smtClean="0">
                <a:solidFill>
                  <a:srgbClr val="FFFFFF"/>
                </a:solidFill>
              </a:rPr>
              <a:t>1. Background – Key Dates under the IED</a:t>
            </a:r>
            <a:endParaRPr lang="en-GB" sz="3600" b="1" dirty="0">
              <a:solidFill>
                <a:srgbClr val="FF0000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IE" dirty="0" smtClean="0"/>
          </a:p>
          <a:p>
            <a:endParaRPr lang="en-IE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1034956" y="1412776"/>
            <a:ext cx="774608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Clr>
                <a:schemeClr val="accent2"/>
              </a:buClr>
              <a:buFont typeface="Wingdings" pitchFamily="2" charset="2"/>
              <a:buChar char="§"/>
            </a:pPr>
            <a:r>
              <a:rPr lang="en-IE" sz="2000" b="1" dirty="0" smtClean="0"/>
              <a:t>7 </a:t>
            </a:r>
            <a:r>
              <a:rPr lang="en-IE" sz="2000" b="1" dirty="0"/>
              <a:t>January 2013 </a:t>
            </a:r>
            <a:r>
              <a:rPr lang="en-IE" sz="2000" dirty="0"/>
              <a:t>- IED applies to all </a:t>
            </a:r>
            <a:r>
              <a:rPr lang="en-IE" sz="2000" b="1" dirty="0"/>
              <a:t>new installations </a:t>
            </a:r>
            <a:r>
              <a:rPr lang="en-IE" sz="2000" dirty="0"/>
              <a:t>from this date onwards. </a:t>
            </a:r>
            <a:r>
              <a:rPr lang="en-IE" sz="2000" dirty="0" smtClean="0"/>
              <a:t>Implemented in Ireland </a:t>
            </a:r>
            <a:r>
              <a:rPr lang="en-IE" sz="2000" b="1" dirty="0" smtClean="0"/>
              <a:t>23</a:t>
            </a:r>
            <a:r>
              <a:rPr lang="en-IE" sz="2000" b="1" baseline="30000" dirty="0" smtClean="0"/>
              <a:t>rd</a:t>
            </a:r>
            <a:r>
              <a:rPr lang="en-IE" sz="2000" b="1" dirty="0" smtClean="0"/>
              <a:t> April 2013</a:t>
            </a:r>
            <a:r>
              <a:rPr lang="en-IE" sz="2000" dirty="0" smtClean="0"/>
              <a:t>.</a:t>
            </a:r>
            <a:r>
              <a:rPr lang="en-IE" sz="2000" b="1" dirty="0" smtClean="0"/>
              <a:t> </a:t>
            </a:r>
          </a:p>
          <a:p>
            <a:pPr marL="342900" indent="-342900">
              <a:spcAft>
                <a:spcPts val="1800"/>
              </a:spcAft>
              <a:buClr>
                <a:schemeClr val="accent2"/>
              </a:buClr>
              <a:buFont typeface="Wingdings" pitchFamily="2" charset="2"/>
              <a:buChar char="§"/>
            </a:pPr>
            <a:r>
              <a:rPr lang="en-IE" sz="2000" b="1" dirty="0" smtClean="0"/>
              <a:t>From </a:t>
            </a:r>
            <a:r>
              <a:rPr lang="en-IE" sz="2000" b="1" dirty="0"/>
              <a:t>30</a:t>
            </a:r>
            <a:r>
              <a:rPr lang="en-IE" sz="2000" b="1" baseline="30000" dirty="0"/>
              <a:t>th</a:t>
            </a:r>
            <a:r>
              <a:rPr lang="en-IE" sz="2000" b="1" dirty="0"/>
              <a:t> September 2013 </a:t>
            </a:r>
            <a:r>
              <a:rPr lang="en-IE" sz="2000" dirty="0" smtClean="0"/>
              <a:t>– IED applications on-hand will </a:t>
            </a:r>
            <a:r>
              <a:rPr lang="en-IE" sz="2000" dirty="0"/>
              <a:t>be progressed under </a:t>
            </a:r>
            <a:r>
              <a:rPr lang="en-IE" sz="2000" dirty="0" smtClean="0"/>
              <a:t>IE Licensing Regulations. </a:t>
            </a:r>
          </a:p>
          <a:p>
            <a:pPr marL="342900" indent="-342900">
              <a:spcAft>
                <a:spcPts val="1800"/>
              </a:spcAft>
              <a:buClr>
                <a:schemeClr val="accent2"/>
              </a:buClr>
              <a:buFont typeface="Wingdings" pitchFamily="2" charset="2"/>
              <a:buChar char="§"/>
            </a:pPr>
            <a:r>
              <a:rPr lang="en-IE" sz="2000" b="1" dirty="0" smtClean="0">
                <a:solidFill>
                  <a:srgbClr val="0000FF"/>
                </a:solidFill>
              </a:rPr>
              <a:t>7 </a:t>
            </a:r>
            <a:r>
              <a:rPr lang="en-IE" sz="2000" b="1" dirty="0">
                <a:solidFill>
                  <a:srgbClr val="0000FF"/>
                </a:solidFill>
              </a:rPr>
              <a:t>January 2014 </a:t>
            </a:r>
            <a:r>
              <a:rPr lang="en-IE" sz="2000" dirty="0">
                <a:solidFill>
                  <a:srgbClr val="0000FF"/>
                </a:solidFill>
              </a:rPr>
              <a:t>- IED applies to </a:t>
            </a:r>
            <a:r>
              <a:rPr lang="en-IE" sz="2000" b="1" dirty="0">
                <a:solidFill>
                  <a:srgbClr val="0000FF"/>
                </a:solidFill>
              </a:rPr>
              <a:t>existing </a:t>
            </a:r>
            <a:r>
              <a:rPr lang="en-IE" sz="2000" b="1" dirty="0" smtClean="0">
                <a:solidFill>
                  <a:srgbClr val="0000FF"/>
                </a:solidFill>
              </a:rPr>
              <a:t>installations</a:t>
            </a:r>
            <a:endParaRPr lang="en-IE" sz="2000" dirty="0">
              <a:solidFill>
                <a:srgbClr val="0000FF"/>
              </a:solidFill>
            </a:endParaRPr>
          </a:p>
          <a:p>
            <a:pPr marL="342900" indent="-342900">
              <a:spcAft>
                <a:spcPts val="1800"/>
              </a:spcAft>
              <a:buClr>
                <a:schemeClr val="accent2"/>
              </a:buClr>
              <a:buFont typeface="Wingdings" pitchFamily="2" charset="2"/>
              <a:buChar char="§"/>
            </a:pPr>
            <a:r>
              <a:rPr lang="en-IE" sz="2000" b="1" dirty="0" smtClean="0"/>
              <a:t>7 </a:t>
            </a:r>
            <a:r>
              <a:rPr lang="en-IE" sz="2000" b="1" dirty="0"/>
              <a:t>July 2015 </a:t>
            </a:r>
            <a:r>
              <a:rPr lang="en-IE" sz="2000" dirty="0"/>
              <a:t>- IED applies to </a:t>
            </a:r>
            <a:r>
              <a:rPr lang="en-IE" sz="2000" b="1" dirty="0"/>
              <a:t>existing installations operating newly prescribed activities </a:t>
            </a:r>
            <a:r>
              <a:rPr lang="en-IE" sz="2000" dirty="0"/>
              <a:t>(for example, some </a:t>
            </a:r>
            <a:r>
              <a:rPr lang="en-IE" sz="2000" dirty="0" smtClean="0"/>
              <a:t>feed production activities &amp; waste metal shredding activities). </a:t>
            </a:r>
            <a:endParaRPr lang="en-IE" sz="2000" dirty="0"/>
          </a:p>
          <a:p>
            <a:pPr marL="342900" indent="-342900">
              <a:spcAft>
                <a:spcPts val="1800"/>
              </a:spcAft>
              <a:buClr>
                <a:schemeClr val="accent2"/>
              </a:buClr>
              <a:buFont typeface="Wingdings" pitchFamily="2" charset="2"/>
              <a:buChar char="§"/>
            </a:pPr>
            <a:r>
              <a:rPr lang="en-IE" sz="2000" b="1" dirty="0" smtClean="0"/>
              <a:t>1 </a:t>
            </a:r>
            <a:r>
              <a:rPr lang="en-IE" sz="2000" b="1" dirty="0"/>
              <a:t>January 2016 </a:t>
            </a:r>
            <a:r>
              <a:rPr lang="en-IE" sz="2000" dirty="0"/>
              <a:t>- </a:t>
            </a:r>
            <a:r>
              <a:rPr lang="en-IE" sz="2000" b="1" dirty="0"/>
              <a:t>LCPs must meet the specific requirements </a:t>
            </a:r>
            <a:r>
              <a:rPr lang="en-IE" sz="2000" dirty="0"/>
              <a:t>set out in Chapter III and Annex V of the IED.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87100" y="404664"/>
            <a:ext cx="7772400" cy="685800"/>
          </a:xfrm>
        </p:spPr>
        <p:txBody>
          <a:bodyPr/>
          <a:lstStyle/>
          <a:p>
            <a:r>
              <a:rPr lang="en-GB" sz="2600" b="1" dirty="0" smtClean="0">
                <a:cs typeface="Arial" pitchFamily="34" charset="0"/>
              </a:rPr>
              <a:t/>
            </a:r>
            <a:br>
              <a:rPr lang="en-GB" sz="2600" b="1" dirty="0" smtClean="0">
                <a:cs typeface="Arial" pitchFamily="34" charset="0"/>
              </a:rPr>
            </a:br>
            <a:r>
              <a:rPr lang="en-IE" sz="3200" dirty="0" smtClean="0"/>
              <a:t>2. Registration Web-form – Steps</a:t>
            </a:r>
            <a:r>
              <a:rPr lang="en-GB" sz="3600" b="1" dirty="0" smtClean="0">
                <a:cs typeface="Times New Roman" pitchFamily="18" charset="0"/>
              </a:rPr>
              <a:t/>
            </a:r>
            <a:br>
              <a:rPr lang="en-GB" sz="3600" b="1" dirty="0" smtClean="0">
                <a:cs typeface="Times New Roman" pitchFamily="18" charset="0"/>
              </a:rPr>
            </a:br>
            <a:endParaRPr lang="en-GB" sz="3600" b="1" dirty="0">
              <a:cs typeface="Times New Roman" pitchFamily="18" charset="0"/>
            </a:endParaRPr>
          </a:p>
        </p:txBody>
      </p:sp>
      <p:sp>
        <p:nvSpPr>
          <p:cNvPr id="7" name="Content Placeholder 6"/>
          <p:cNvSpPr txBox="1">
            <a:spLocks noGrp="1"/>
          </p:cNvSpPr>
          <p:nvPr>
            <p:ph idx="1"/>
          </p:nvPr>
        </p:nvSpPr>
        <p:spPr>
          <a:xfrm>
            <a:off x="614043" y="1267537"/>
            <a:ext cx="8229600" cy="5050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IE" b="1" u="sng" dirty="0" smtClean="0"/>
              <a:t>Industrial Emissions Licensing Registration Web-form – </a:t>
            </a:r>
            <a:endParaRPr lang="en-IE" sz="1300" u="sng" dirty="0" smtClean="0"/>
          </a:p>
          <a:p>
            <a:pPr marL="0" indent="0">
              <a:spcAft>
                <a:spcPts val="600"/>
              </a:spcAft>
              <a:buNone/>
            </a:pPr>
            <a:endParaRPr lang="en-IE" sz="800" u="sng" dirty="0" smtClean="0">
              <a:solidFill>
                <a:srgbClr val="1F497D"/>
              </a:solidFill>
              <a:latin typeface="Calibri"/>
              <a:ea typeface="Calibri"/>
            </a:endParaRPr>
          </a:p>
          <a:p>
            <a:pPr marL="0" indent="0">
              <a:spcAft>
                <a:spcPts val="1200"/>
              </a:spcAft>
              <a:buNone/>
            </a:pPr>
            <a:r>
              <a:rPr lang="en-IE" sz="1800" dirty="0" smtClean="0">
                <a:solidFill>
                  <a:schemeClr val="accent4"/>
                </a:solidFill>
              </a:rPr>
              <a:t>Available via ALDER/EDEN for all IPPC &amp; Waste Licensees – End June 2013 </a:t>
            </a:r>
            <a:endParaRPr lang="en-IE" sz="1800" dirty="0">
              <a:solidFill>
                <a:schemeClr val="accent4"/>
              </a:solidFill>
            </a:endParaRPr>
          </a:p>
          <a:p>
            <a:pPr marL="0" indent="0">
              <a:spcAft>
                <a:spcPts val="1200"/>
              </a:spcAft>
              <a:buNone/>
            </a:pPr>
            <a:r>
              <a:rPr lang="en-IE" sz="1800" b="1" dirty="0" smtClean="0"/>
              <a:t>Steps to the Web-form</a:t>
            </a:r>
            <a:r>
              <a:rPr lang="en-IE" sz="1800" b="1" dirty="0" smtClean="0">
                <a:hlinkClick r:id="rId3"/>
              </a:rPr>
              <a:t>:</a:t>
            </a:r>
            <a:endParaRPr lang="en-IE" sz="1800" b="1" dirty="0" smtClean="0"/>
          </a:p>
          <a:p>
            <a:pPr marL="914400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IE" dirty="0" smtClean="0"/>
              <a:t>Guidance </a:t>
            </a:r>
            <a:r>
              <a:rPr lang="en-IE" dirty="0"/>
              <a:t>and Declaration</a:t>
            </a:r>
          </a:p>
          <a:p>
            <a:pPr marL="914400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IE" dirty="0"/>
              <a:t>Organisation and Site information</a:t>
            </a:r>
          </a:p>
          <a:p>
            <a:pPr marL="914400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IE" dirty="0"/>
              <a:t>General Information</a:t>
            </a:r>
          </a:p>
          <a:p>
            <a:pPr marL="914400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IE" dirty="0"/>
              <a:t>Class(</a:t>
            </a:r>
            <a:r>
              <a:rPr lang="en-IE" dirty="0" err="1"/>
              <a:t>es</a:t>
            </a:r>
            <a:r>
              <a:rPr lang="en-IE" dirty="0"/>
              <a:t>) of Activity under EPA Act 2013</a:t>
            </a:r>
          </a:p>
          <a:p>
            <a:pPr marL="914400" lvl="1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IE" dirty="0"/>
              <a:t>Final Declaration and Submission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IE" dirty="0" smtClean="0"/>
              <a:t>Submit response to the EPA by </a:t>
            </a:r>
            <a:r>
              <a:rPr lang="en-IE" u="sng" dirty="0" smtClean="0"/>
              <a:t>30</a:t>
            </a:r>
            <a:r>
              <a:rPr lang="en-IE" u="sng" baseline="30000" dirty="0" smtClean="0"/>
              <a:t>th</a:t>
            </a:r>
            <a:r>
              <a:rPr lang="en-IE" u="sng" dirty="0" smtClean="0"/>
              <a:t> August 2013</a:t>
            </a:r>
            <a:endParaRPr lang="en-IE" u="sng" dirty="0"/>
          </a:p>
          <a:p>
            <a:pPr>
              <a:spcAft>
                <a:spcPts val="1200"/>
              </a:spcAft>
              <a:buFont typeface="Wingdings" pitchFamily="2" charset="2"/>
              <a:buChar char="§"/>
            </a:pPr>
            <a:endParaRPr lang="en-IE" sz="1800" dirty="0" smtClean="0"/>
          </a:p>
          <a:p>
            <a:pPr lvl="1">
              <a:buFont typeface="Arial" pitchFamily="34" charset="0"/>
              <a:buChar char="•"/>
            </a:pPr>
            <a:endParaRPr lang="en-IE" sz="2200" b="1" dirty="0"/>
          </a:p>
          <a:p>
            <a:pPr lvl="1">
              <a:buFont typeface="Arial" pitchFamily="34" charset="0"/>
              <a:buChar char="•"/>
            </a:pPr>
            <a:endParaRPr lang="en-IE" sz="2200" b="1" dirty="0" smtClean="0"/>
          </a:p>
        </p:txBody>
      </p:sp>
      <p:pic>
        <p:nvPicPr>
          <p:cNvPr id="4" name="Picture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708920"/>
            <a:ext cx="1512168" cy="1219711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3" y="3796162"/>
            <a:ext cx="1512167" cy="1285341"/>
          </a:xfrm>
          <a:prstGeom prst="rect">
            <a:avLst/>
          </a:prstGeom>
        </p:spPr>
      </p:pic>
      <p:sp>
        <p:nvSpPr>
          <p:cNvPr id="2" name="Right Arrow 1"/>
          <p:cNvSpPr/>
          <p:nvPr/>
        </p:nvSpPr>
        <p:spPr bwMode="auto">
          <a:xfrm rot="5400000">
            <a:off x="7419043" y="3593633"/>
            <a:ext cx="714626" cy="35032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1331201"/>
            <a:ext cx="8352928" cy="497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7063" lvl="1" indent="-446088">
              <a:spcBef>
                <a:spcPts val="6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IE" sz="2200" dirty="0" smtClean="0"/>
              <a:t>Review the revised EPA Acts in advance and review the new First Schedule in detail.</a:t>
            </a:r>
          </a:p>
          <a:p>
            <a:pPr marL="627063" lvl="1" indent="-446088">
              <a:spcBef>
                <a:spcPts val="6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IE" sz="2200" dirty="0" smtClean="0"/>
              <a:t>Internet </a:t>
            </a:r>
            <a:r>
              <a:rPr lang="en-IE" sz="2200" dirty="0"/>
              <a:t>browser required is </a:t>
            </a:r>
            <a:r>
              <a:rPr lang="en-IE" sz="2200" b="1" u="sng" dirty="0"/>
              <a:t>Internet Explorer </a:t>
            </a:r>
            <a:r>
              <a:rPr lang="en-IE" sz="2200" b="1" u="sng" dirty="0" smtClean="0"/>
              <a:t>8</a:t>
            </a:r>
            <a:r>
              <a:rPr lang="en-IE" sz="2200" dirty="0"/>
              <a:t> </a:t>
            </a:r>
            <a:r>
              <a:rPr lang="en-IE" sz="2200" dirty="0" smtClean="0"/>
              <a:t>or above.</a:t>
            </a:r>
            <a:endParaRPr lang="en-IE" sz="2200" dirty="0"/>
          </a:p>
          <a:p>
            <a:pPr marL="627063" lvl="1" indent="-446088">
              <a:spcBef>
                <a:spcPts val="6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IE" sz="2200" dirty="0"/>
              <a:t>You must </a:t>
            </a:r>
            <a:r>
              <a:rPr lang="en-IE" sz="2200" dirty="0" smtClean="0"/>
              <a:t>click </a:t>
            </a:r>
            <a:r>
              <a:rPr lang="en-IE" sz="2200" dirty="0"/>
              <a:t>on “Confirm” </a:t>
            </a:r>
            <a:r>
              <a:rPr lang="en-IE" sz="2200" b="1" u="sng" dirty="0"/>
              <a:t>and </a:t>
            </a:r>
            <a:r>
              <a:rPr lang="en-IE" sz="2200" b="1" u="sng" dirty="0" smtClean="0"/>
              <a:t>then </a:t>
            </a:r>
            <a:r>
              <a:rPr lang="en-IE" sz="2200" dirty="0" smtClean="0"/>
              <a:t>”Save</a:t>
            </a:r>
            <a:r>
              <a:rPr lang="en-IE" sz="2200" dirty="0"/>
              <a:t>”, prior to clicking “Next”, to progress </a:t>
            </a:r>
            <a:r>
              <a:rPr lang="en-IE" sz="2200" dirty="0" smtClean="0"/>
              <a:t>to </a:t>
            </a:r>
            <a:r>
              <a:rPr lang="en-IE" sz="2200" dirty="0"/>
              <a:t>the next step of the web-form</a:t>
            </a:r>
            <a:r>
              <a:rPr lang="en-IE" sz="2200" dirty="0" smtClean="0"/>
              <a:t>.</a:t>
            </a:r>
          </a:p>
          <a:p>
            <a:pPr marL="627063" lvl="1" indent="-446088">
              <a:spcBef>
                <a:spcPts val="6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IE" sz="2200" dirty="0" smtClean="0"/>
              <a:t>Where you have a 5 digit location coordinate prior to the dot, you should include a “</a:t>
            </a:r>
            <a:r>
              <a:rPr lang="en-IE" sz="2200" b="1" dirty="0" smtClean="0"/>
              <a:t>0</a:t>
            </a:r>
            <a:r>
              <a:rPr lang="en-IE" sz="2200" dirty="0" smtClean="0"/>
              <a:t>” in advance of the coordinate. </a:t>
            </a:r>
          </a:p>
          <a:p>
            <a:pPr marL="627063" lvl="1" indent="-446088">
              <a:spcBef>
                <a:spcPts val="6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IE" sz="2200" dirty="0" smtClean="0"/>
              <a:t>There is a 30-minute </a:t>
            </a:r>
            <a:r>
              <a:rPr lang="en-IE" sz="2200" dirty="0"/>
              <a:t>time-out on </a:t>
            </a:r>
            <a:r>
              <a:rPr lang="en-IE" sz="2200" dirty="0" smtClean="0"/>
              <a:t>the form - if you </a:t>
            </a:r>
            <a:r>
              <a:rPr lang="en-IE" sz="2200" dirty="0"/>
              <a:t>have multiple groundwater monitoring points to </a:t>
            </a:r>
            <a:r>
              <a:rPr lang="en-IE" sz="2200" dirty="0" smtClean="0"/>
              <a:t>enter, click </a:t>
            </a:r>
            <a:r>
              <a:rPr lang="en-IE" sz="2200" dirty="0"/>
              <a:t>on “</a:t>
            </a:r>
            <a:r>
              <a:rPr lang="en-IE" sz="2200" b="1" dirty="0"/>
              <a:t>Save</a:t>
            </a:r>
            <a:r>
              <a:rPr lang="en-IE" sz="2200" dirty="0"/>
              <a:t>” at the </a:t>
            </a:r>
            <a:r>
              <a:rPr lang="en-IE" sz="2200" u="sng" dirty="0"/>
              <a:t>bottom</a:t>
            </a:r>
            <a:r>
              <a:rPr lang="en-IE" sz="2200" dirty="0"/>
              <a:t> of the page after entering each </a:t>
            </a:r>
            <a:r>
              <a:rPr lang="en-IE" sz="2200" dirty="0" smtClean="0"/>
              <a:t>point.</a:t>
            </a:r>
          </a:p>
          <a:p>
            <a:pPr marL="627063" lvl="1" indent="-446088">
              <a:spcBef>
                <a:spcPts val="600"/>
              </a:spcBef>
              <a:spcAft>
                <a:spcPts val="1200"/>
              </a:spcAft>
              <a:buFont typeface="+mj-lt"/>
              <a:buAutoNum type="arabicPeriod"/>
            </a:pPr>
            <a:endParaRPr lang="en-IE" sz="2200" dirty="0" smtClean="0"/>
          </a:p>
        </p:txBody>
      </p:sp>
      <p:sp>
        <p:nvSpPr>
          <p:cNvPr id="3" name="Rectangle 2"/>
          <p:cNvSpPr/>
          <p:nvPr/>
        </p:nvSpPr>
        <p:spPr>
          <a:xfrm>
            <a:off x="467544" y="404664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dirty="0">
                <a:solidFill>
                  <a:schemeClr val="bg1"/>
                </a:solidFill>
              </a:rPr>
              <a:t>2. Registration </a:t>
            </a:r>
            <a:r>
              <a:rPr lang="en-IE" sz="3200" dirty="0" smtClean="0">
                <a:solidFill>
                  <a:schemeClr val="bg1"/>
                </a:solidFill>
              </a:rPr>
              <a:t>Web-form – Notes</a:t>
            </a:r>
            <a:endParaRPr lang="en-IE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18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11560" y="1340768"/>
            <a:ext cx="7848872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  <a:tabLst>
                <a:tab pos="542925" algn="l"/>
              </a:tabLst>
            </a:pPr>
            <a:r>
              <a:rPr lang="en-IE" sz="2300" dirty="0" smtClean="0">
                <a:latin typeface="+mj-lt"/>
              </a:rPr>
              <a:t>6</a:t>
            </a:r>
            <a:r>
              <a:rPr lang="en-IE" sz="2300" dirty="0" smtClean="0">
                <a:latin typeface="+mn-lt"/>
              </a:rPr>
              <a:t>.	</a:t>
            </a:r>
            <a:r>
              <a:rPr lang="en-IE" sz="2200" b="1" u="sng" dirty="0" smtClean="0">
                <a:latin typeface="+mn-lt"/>
              </a:rPr>
              <a:t>Waste </a:t>
            </a:r>
            <a:r>
              <a:rPr lang="en-IE" sz="2200" b="1" u="sng" dirty="0">
                <a:latin typeface="+mn-lt"/>
              </a:rPr>
              <a:t>Activities </a:t>
            </a:r>
            <a:r>
              <a:rPr lang="en-IE" sz="2200" b="1" u="sng" dirty="0" smtClean="0">
                <a:latin typeface="+mn-lt"/>
              </a:rPr>
              <a:t>under the </a:t>
            </a:r>
            <a:r>
              <a:rPr lang="en-IE" sz="2200" b="1" u="sng" dirty="0">
                <a:latin typeface="+mn-lt"/>
              </a:rPr>
              <a:t>EPA Acts 1992 to 2013</a:t>
            </a:r>
            <a:endParaRPr lang="en-IE" sz="2200" dirty="0">
              <a:latin typeface="+mn-lt"/>
            </a:endParaRPr>
          </a:p>
          <a:p>
            <a:pPr marL="542925" indent="-542925" algn="just">
              <a:spcAft>
                <a:spcPts val="600"/>
              </a:spcAft>
            </a:pPr>
            <a:r>
              <a:rPr lang="en-US" sz="2200" dirty="0" smtClean="0">
                <a:latin typeface="+mn-lt"/>
                <a:ea typeface="Calibri"/>
              </a:rPr>
              <a:t>	IED waste classes of activity subject to relevant capacity thresholds are classes </a:t>
            </a:r>
            <a:r>
              <a:rPr lang="en-US" sz="2200" b="1" dirty="0" smtClean="0">
                <a:latin typeface="+mn-lt"/>
                <a:ea typeface="Calibri"/>
              </a:rPr>
              <a:t>11.2, 11.3, 11.4, 11.5, 11.6 </a:t>
            </a:r>
            <a:r>
              <a:rPr lang="en-US" sz="2200" dirty="0" smtClean="0">
                <a:latin typeface="+mn-lt"/>
                <a:ea typeface="Calibri"/>
              </a:rPr>
              <a:t>and </a:t>
            </a:r>
            <a:r>
              <a:rPr lang="en-US" sz="2200" b="1" dirty="0" smtClean="0">
                <a:latin typeface="+mn-lt"/>
                <a:ea typeface="Calibri"/>
              </a:rPr>
              <a:t>11.7</a:t>
            </a:r>
            <a:endParaRPr lang="en-IE" sz="2200" dirty="0" smtClean="0">
              <a:latin typeface="+mn-lt"/>
              <a:ea typeface="Calibri"/>
            </a:endParaRPr>
          </a:p>
          <a:p>
            <a:pPr marL="542925" indent="-542925" algn="just">
              <a:spcAft>
                <a:spcPts val="600"/>
              </a:spcAft>
            </a:pPr>
            <a:r>
              <a:rPr lang="en-US" sz="2200" b="1" dirty="0" smtClean="0">
                <a:latin typeface="+mn-lt"/>
                <a:ea typeface="Calibri"/>
              </a:rPr>
              <a:t>	Class 11.1</a:t>
            </a:r>
            <a:r>
              <a:rPr lang="en-US" sz="2200" dirty="0" smtClean="0">
                <a:latin typeface="+mn-lt"/>
                <a:ea typeface="Calibri"/>
              </a:rPr>
              <a:t> only applies to a waste activity carried out at an installation </a:t>
            </a:r>
            <a:r>
              <a:rPr lang="en-US" sz="2200" u="sng" dirty="0" smtClean="0">
                <a:latin typeface="+mn-lt"/>
                <a:ea typeface="Calibri"/>
              </a:rPr>
              <a:t>that also</a:t>
            </a:r>
            <a:r>
              <a:rPr lang="en-US" sz="2200" dirty="0" smtClean="0">
                <a:latin typeface="+mn-lt"/>
                <a:ea typeface="Calibri"/>
              </a:rPr>
              <a:t> carries out another activity under the new </a:t>
            </a:r>
            <a:r>
              <a:rPr lang="en-IE" sz="2200" u="sng" dirty="0" smtClean="0">
                <a:solidFill>
                  <a:schemeClr val="accent4"/>
                </a:solidFill>
                <a:latin typeface="+mn-lt"/>
                <a:ea typeface="Calibri"/>
                <a:hlinkClick r:id="rId2"/>
              </a:rPr>
              <a:t>First Schedule of the EPA Acts</a:t>
            </a:r>
            <a:r>
              <a:rPr lang="en-IE" sz="2200" dirty="0" smtClean="0">
                <a:latin typeface="+mn-lt"/>
                <a:ea typeface="Calibri"/>
              </a:rPr>
              <a:t>, </a:t>
            </a:r>
            <a:r>
              <a:rPr lang="en-IE" sz="2200" b="1" u="sng" dirty="0" smtClean="0">
                <a:latin typeface="+mn-lt"/>
                <a:ea typeface="Calibri"/>
              </a:rPr>
              <a:t>and</a:t>
            </a:r>
            <a:r>
              <a:rPr lang="en-IE" sz="2200" dirty="0" smtClean="0">
                <a:latin typeface="+mn-lt"/>
                <a:ea typeface="Calibri"/>
              </a:rPr>
              <a:t> the waste activity is:</a:t>
            </a:r>
          </a:p>
          <a:p>
            <a:pPr marL="542925" lvl="0" algn="just">
              <a:spcAft>
                <a:spcPts val="600"/>
              </a:spcAft>
              <a:buFont typeface="+mj-lt"/>
              <a:buAutoNum type="romanLcPeriod"/>
              <a:tabLst>
                <a:tab pos="712788" algn="l"/>
              </a:tabLst>
            </a:pPr>
            <a:r>
              <a:rPr lang="en-US" sz="2200" dirty="0" smtClean="0">
                <a:latin typeface="+mn-lt"/>
              </a:rPr>
              <a:t>		currently provided for in your existing licence; </a:t>
            </a:r>
            <a:r>
              <a:rPr lang="en-US" sz="2200" b="1" u="sng" dirty="0" smtClean="0">
                <a:latin typeface="+mn-lt"/>
              </a:rPr>
              <a:t>and</a:t>
            </a:r>
            <a:r>
              <a:rPr lang="en-US" sz="2200" dirty="0" smtClean="0">
                <a:latin typeface="+mn-lt"/>
              </a:rPr>
              <a:t> </a:t>
            </a:r>
          </a:p>
          <a:p>
            <a:pPr marL="893763" lvl="0" indent="-350838" algn="just">
              <a:spcAft>
                <a:spcPts val="600"/>
              </a:spcAft>
              <a:buFont typeface="+mj-lt"/>
              <a:buAutoNum type="romanLcPeriod"/>
              <a:tabLst>
                <a:tab pos="712788" algn="l"/>
              </a:tabLst>
            </a:pPr>
            <a:r>
              <a:rPr lang="en-US" sz="2200" dirty="0">
                <a:latin typeface="+mn-lt"/>
              </a:rPr>
              <a:t>	</a:t>
            </a:r>
            <a:r>
              <a:rPr lang="en-US" sz="2200" b="1" u="sng" dirty="0" smtClean="0">
                <a:latin typeface="+mn-lt"/>
              </a:rPr>
              <a:t>not</a:t>
            </a:r>
            <a:r>
              <a:rPr lang="en-US" sz="2200" b="1" dirty="0" smtClean="0">
                <a:latin typeface="+mn-lt"/>
              </a:rPr>
              <a:t> </a:t>
            </a:r>
            <a:r>
              <a:rPr lang="en-US" sz="2200" dirty="0" smtClean="0">
                <a:latin typeface="+mn-lt"/>
              </a:rPr>
              <a:t>an activity which falls under Class </a:t>
            </a:r>
            <a:r>
              <a:rPr lang="en-US" sz="2200" b="1" dirty="0" smtClean="0">
                <a:latin typeface="+mn-lt"/>
              </a:rPr>
              <a:t>11.2, 11.3, 11.4, 11.5, 11.6 or 11.7</a:t>
            </a:r>
          </a:p>
          <a:p>
            <a:pPr marL="542925" lvl="0" algn="just">
              <a:spcAft>
                <a:spcPts val="600"/>
              </a:spcAft>
              <a:tabLst>
                <a:tab pos="712788" algn="l"/>
              </a:tabLst>
            </a:pPr>
            <a:endParaRPr lang="en-IE" sz="2200" b="1" dirty="0">
              <a:effectLst/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5528" y="402244"/>
            <a:ext cx="6257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sz="3200" dirty="0" smtClean="0">
                <a:solidFill>
                  <a:schemeClr val="bg1"/>
                </a:solidFill>
              </a:rPr>
              <a:t>2. Registration </a:t>
            </a:r>
            <a:r>
              <a:rPr lang="en-IE" sz="3200" dirty="0">
                <a:solidFill>
                  <a:schemeClr val="bg1"/>
                </a:solidFill>
              </a:rPr>
              <a:t>Web-form – Notes</a:t>
            </a:r>
          </a:p>
        </p:txBody>
      </p:sp>
    </p:spTree>
    <p:extLst>
      <p:ext uri="{BB962C8B-B14F-4D97-AF65-F5344CB8AC3E}">
        <p14:creationId xmlns:p14="http://schemas.microsoft.com/office/powerpoint/2010/main" val="267566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3200" dirty="0"/>
              <a:t>2. Registration </a:t>
            </a:r>
            <a:r>
              <a:rPr lang="en-IE" sz="3200" dirty="0" smtClean="0"/>
              <a:t>Web-form - Links</a:t>
            </a:r>
            <a:endParaRPr lang="en-IE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72816"/>
            <a:ext cx="8071048" cy="3865984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IE" sz="2000" dirty="0" smtClean="0"/>
              <a:t>Industrial Emissions Licensing Registration Web-form Questions PDF: </a:t>
            </a:r>
            <a:r>
              <a:rPr lang="en-IE" sz="2000" dirty="0">
                <a:hlinkClick r:id="rId2"/>
              </a:rPr>
              <a:t>http://</a:t>
            </a:r>
            <a:r>
              <a:rPr lang="en-IE" sz="2000" dirty="0" smtClean="0">
                <a:hlinkClick r:id="rId2"/>
              </a:rPr>
              <a:t>www.epa.ie/pubs/advice/licensee/IEL_Declaration_Webform.pdf</a:t>
            </a:r>
            <a:endParaRPr lang="en-IE" sz="2000" dirty="0" smtClean="0"/>
          </a:p>
          <a:p>
            <a:pPr>
              <a:buFont typeface="Wingdings" pitchFamily="2" charset="2"/>
              <a:buChar char="Ø"/>
            </a:pPr>
            <a:endParaRPr lang="en-IE" sz="2000" dirty="0"/>
          </a:p>
          <a:p>
            <a:pPr>
              <a:buFont typeface="Wingdings" pitchFamily="2" charset="2"/>
              <a:buChar char="Ø"/>
            </a:pPr>
            <a:r>
              <a:rPr lang="en-IE" sz="2000" dirty="0" smtClean="0"/>
              <a:t>Web-form link to log in </a:t>
            </a:r>
            <a:r>
              <a:rPr lang="en-IE" sz="2000" dirty="0"/>
              <a:t>to access </a:t>
            </a:r>
            <a:r>
              <a:rPr lang="en-IE" sz="2000" dirty="0" smtClean="0"/>
              <a:t>the Industrial </a:t>
            </a:r>
            <a:r>
              <a:rPr lang="en-IE" sz="2000" dirty="0"/>
              <a:t>Emissions Licensing Registration Web-form </a:t>
            </a:r>
            <a:r>
              <a:rPr lang="en-IE" sz="2000" dirty="0" smtClean="0"/>
              <a:t>:</a:t>
            </a:r>
            <a:r>
              <a:rPr lang="en-GB" sz="2000" dirty="0"/>
              <a:t> </a:t>
            </a:r>
            <a:r>
              <a:rPr lang="en-GB" sz="2000" u="sng" dirty="0">
                <a:hlinkClick r:id="rId3"/>
              </a:rPr>
              <a:t>ALDER </a:t>
            </a:r>
            <a:r>
              <a:rPr lang="en-GB" sz="2000" dirty="0" smtClean="0"/>
              <a:t>/ </a:t>
            </a:r>
            <a:r>
              <a:rPr lang="en-GB" sz="2000" u="sng" dirty="0" smtClean="0">
                <a:hlinkClick r:id="rId4"/>
              </a:rPr>
              <a:t>EDEN</a:t>
            </a:r>
            <a:r>
              <a:rPr lang="en-GB" sz="2000" dirty="0" smtClean="0"/>
              <a:t> </a:t>
            </a:r>
            <a:endParaRPr lang="en-IE" sz="2000" dirty="0" smtClean="0"/>
          </a:p>
          <a:p>
            <a:pPr marL="0" indent="0">
              <a:buNone/>
            </a:pP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74142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A_Presentation1">
  <a:themeElements>
    <a:clrScheme name="EPA_Presentation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PA_Presentation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PA_Presentation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A_Presentation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A_Presentation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A_Presentation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A_Presentation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A_Presentation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A_Presentation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Settings\wyldes\My Documents\Powerpoint Templates\EPA_Presentation1.pot</Template>
  <TotalTime>4523</TotalTime>
  <Words>629</Words>
  <Application>Microsoft Office PowerPoint</Application>
  <PresentationFormat>On-screen Show (4:3)</PresentationFormat>
  <Paragraphs>98</Paragraphs>
  <Slides>17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  <vt:variant>
        <vt:lpstr>Custom Shows</vt:lpstr>
      </vt:variant>
      <vt:variant>
        <vt:i4>1</vt:i4>
      </vt:variant>
    </vt:vector>
  </HeadingPairs>
  <TitlesOfParts>
    <vt:vector size="19" baseType="lpstr">
      <vt:lpstr>EPA_Presentation1</vt:lpstr>
      <vt:lpstr>Industrial Emissions Licensing (IEL) Registration Web-form</vt:lpstr>
      <vt:lpstr>Industrial Emissions Licensing Registration Web-form</vt:lpstr>
      <vt:lpstr>1. Background - New Regulations &amp; Changes</vt:lpstr>
      <vt:lpstr> 1. Changes – Licensing Pre-IED/Post IED</vt:lpstr>
      <vt:lpstr>1. Background – Key Dates under the IED</vt:lpstr>
      <vt:lpstr> 2. Registration Web-form – Steps </vt:lpstr>
      <vt:lpstr>PowerPoint Presentation</vt:lpstr>
      <vt:lpstr>PowerPoint Presentation</vt:lpstr>
      <vt:lpstr>2. Registration Web-form - Links</vt:lpstr>
      <vt:lpstr>2. Registration Web-form – Resources</vt:lpstr>
      <vt:lpstr>3. Next Steps - EPA</vt:lpstr>
      <vt:lpstr>PowerPoint Presentation</vt:lpstr>
      <vt:lpstr>Step 1- Guidance and Declaration</vt:lpstr>
      <vt:lpstr>Step 2 - Organisation and Site information</vt:lpstr>
      <vt:lpstr>Step 3 - General Information</vt:lpstr>
      <vt:lpstr>Step 4 – Industry Sector and Activity Details</vt:lpstr>
      <vt:lpstr>Step 5 – Final Declaration</vt:lpstr>
      <vt:lpstr>Custom Show 1</vt:lpstr>
    </vt:vector>
  </TitlesOfParts>
  <Company>EPA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Relevant standards and legislation for water quality.</dc:title>
  <dc:creator>Suzanne Wylde</dc:creator>
  <cp:lastModifiedBy>EPA</cp:lastModifiedBy>
  <cp:revision>331</cp:revision>
  <cp:lastPrinted>2013-08-12T16:11:12Z</cp:lastPrinted>
  <dcterms:created xsi:type="dcterms:W3CDTF">2008-06-09T14:02:59Z</dcterms:created>
  <dcterms:modified xsi:type="dcterms:W3CDTF">2013-08-15T11:53:14Z</dcterms:modified>
</cp:coreProperties>
</file>