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8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theme/themeOverride1.xml" ContentType="application/vnd.openxmlformats-officedocument.themeOverride+xml"/>
  <Override PartName="/ppt/charts/chart10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handoutMasterIdLst>
    <p:handoutMasterId r:id="rId24"/>
  </p:handoutMasterIdLst>
  <p:sldIdLst>
    <p:sldId id="260" r:id="rId2"/>
    <p:sldId id="330" r:id="rId3"/>
    <p:sldId id="328" r:id="rId4"/>
    <p:sldId id="335" r:id="rId5"/>
    <p:sldId id="336" r:id="rId6"/>
    <p:sldId id="349" r:id="rId7"/>
    <p:sldId id="304" r:id="rId8"/>
    <p:sldId id="353" r:id="rId9"/>
    <p:sldId id="280" r:id="rId10"/>
    <p:sldId id="295" r:id="rId11"/>
    <p:sldId id="343" r:id="rId12"/>
    <p:sldId id="305" r:id="rId13"/>
    <p:sldId id="341" r:id="rId14"/>
    <p:sldId id="350" r:id="rId15"/>
    <p:sldId id="352" r:id="rId16"/>
    <p:sldId id="345" r:id="rId17"/>
    <p:sldId id="346" r:id="rId18"/>
    <p:sldId id="347" r:id="rId19"/>
    <p:sldId id="339" r:id="rId20"/>
    <p:sldId id="340" r:id="rId21"/>
    <p:sldId id="261" r:id="rId22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1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139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2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E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PWS</c:v>
                </c:pt>
              </c:strCache>
            </c:strRef>
          </c:tx>
          <c:marker>
            <c:symbol val="none"/>
          </c:marker>
          <c:cat>
            <c:numRef>
              <c:f>Sheet1!$A$2:$A$11</c:f>
              <c:numCache>
                <c:formatCode>General</c:formatCod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52</c:v>
                </c:pt>
                <c:pt idx="1">
                  <c:v>39</c:v>
                </c:pt>
                <c:pt idx="2">
                  <c:v>27</c:v>
                </c:pt>
                <c:pt idx="3">
                  <c:v>20</c:v>
                </c:pt>
                <c:pt idx="4">
                  <c:v>12</c:v>
                </c:pt>
                <c:pt idx="5">
                  <c:v>7</c:v>
                </c:pt>
                <c:pt idx="6">
                  <c:v>10</c:v>
                </c:pt>
                <c:pt idx="7">
                  <c:v>8</c:v>
                </c:pt>
                <c:pt idx="8">
                  <c:v>7</c:v>
                </c:pt>
                <c:pt idx="9">
                  <c:v>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5794304"/>
        <c:axId val="55808384"/>
      </c:lineChart>
      <c:catAx>
        <c:axId val="557943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5808384"/>
        <c:crosses val="autoZero"/>
        <c:auto val="1"/>
        <c:lblAlgn val="ctr"/>
        <c:lblOffset val="100"/>
        <c:noMultiLvlLbl val="0"/>
      </c:catAx>
      <c:valAx>
        <c:axId val="558083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57943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cat>
            <c:strRef>
              <c:f>'OEE Drinking Water Parameter Re'!$AB$8:$AB$22</c:f>
              <c:strCache>
                <c:ptCount val="15"/>
                <c:pt idx="0">
                  <c:v>MCPA</c:v>
                </c:pt>
                <c:pt idx="1">
                  <c:v>2, 4-D</c:v>
                </c:pt>
                <c:pt idx="2">
                  <c:v>Atrazine</c:v>
                </c:pt>
                <c:pt idx="3">
                  <c:v>Clopyralid</c:v>
                </c:pt>
                <c:pt idx="4">
                  <c:v>Dichlobenil</c:v>
                </c:pt>
                <c:pt idx="5">
                  <c:v>Fluoroxypyr</c:v>
                </c:pt>
                <c:pt idx="6">
                  <c:v>Glyphosate</c:v>
                </c:pt>
                <c:pt idx="7">
                  <c:v>Isoproturon</c:v>
                </c:pt>
                <c:pt idx="8">
                  <c:v>Mecoprop</c:v>
                </c:pt>
                <c:pt idx="9">
                  <c:v>Triclopyr</c:v>
                </c:pt>
                <c:pt idx="10">
                  <c:v>Metazachlor</c:v>
                </c:pt>
                <c:pt idx="11">
                  <c:v>PCP</c:v>
                </c:pt>
                <c:pt idx="12">
                  <c:v>Pendimethalin</c:v>
                </c:pt>
                <c:pt idx="13">
                  <c:v>Picloram</c:v>
                </c:pt>
                <c:pt idx="14">
                  <c:v>Dalapon</c:v>
                </c:pt>
              </c:strCache>
            </c:strRef>
          </c:cat>
          <c:val>
            <c:numRef>
              <c:f>'OEE Drinking Water Parameter Re'!$AC$8:$AC$22</c:f>
              <c:numCache>
                <c:formatCode>0.0</c:formatCode>
                <c:ptCount val="15"/>
                <c:pt idx="0">
                  <c:v>82.869379014989292</c:v>
                </c:pt>
                <c:pt idx="1">
                  <c:v>6.209850107066381</c:v>
                </c:pt>
                <c:pt idx="2">
                  <c:v>0.64239828693790146</c:v>
                </c:pt>
                <c:pt idx="3">
                  <c:v>1.9271948608137044</c:v>
                </c:pt>
                <c:pt idx="4">
                  <c:v>0.85653104925053536</c:v>
                </c:pt>
                <c:pt idx="5">
                  <c:v>0.42826552462526768</c:v>
                </c:pt>
                <c:pt idx="6">
                  <c:v>0.21413276231263384</c:v>
                </c:pt>
                <c:pt idx="7">
                  <c:v>0.85653104925053536</c:v>
                </c:pt>
                <c:pt idx="8">
                  <c:v>1.4989293361884368</c:v>
                </c:pt>
                <c:pt idx="9">
                  <c:v>2.5695931477516059</c:v>
                </c:pt>
                <c:pt idx="10">
                  <c:v>0.21413276231263384</c:v>
                </c:pt>
                <c:pt idx="11">
                  <c:v>0.21413276231263384</c:v>
                </c:pt>
                <c:pt idx="12">
                  <c:v>0.42826552462526768</c:v>
                </c:pt>
                <c:pt idx="13">
                  <c:v>0.21413276231263384</c:v>
                </c:pt>
                <c:pt idx="14">
                  <c:v>0.64239828693790146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9373175064946222"/>
          <c:y val="6.6842284636341717E-2"/>
          <c:w val="0.15720138158318483"/>
          <c:h val="0.8892281801957842"/>
        </c:manualLayout>
      </c:layout>
      <c:overlay val="0"/>
      <c:txPr>
        <a:bodyPr/>
        <a:lstStyle/>
        <a:p>
          <a:pPr>
            <a:defRPr sz="1200" baseline="0">
              <a:latin typeface="Candara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5C040">
        <a:lumMod val="20000"/>
        <a:lumOff val="80000"/>
      </a:srgbClr>
    </a:solidFill>
    <a:ln>
      <a:solidFill>
        <a:sysClr val="windowText" lastClr="000000"/>
      </a:solidFill>
    </a:ln>
  </c:spPr>
  <c:txPr>
    <a:bodyPr/>
    <a:lstStyle/>
    <a:p>
      <a:pPr>
        <a:defRPr>
          <a:latin typeface="Calibri" pitchFamily="34" charset="0"/>
        </a:defRPr>
      </a:pPr>
      <a:endParaRPr lang="en-US"/>
    </a:p>
  </c:txPr>
  <c:externalData r:id="rId2">
    <c:autoUpdate val="0"/>
  </c:externalData>
  <c:userShapes r:id="rId3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E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886492144147727E-2"/>
          <c:y val="5.6048557510356541E-2"/>
          <c:w val="0.88354831919260435"/>
          <c:h val="0.8040651014701908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PRI with E Coli</c:v>
                </c:pt>
              </c:strCache>
            </c:strRef>
          </c:tx>
          <c:marker>
            <c:symbol val="none"/>
          </c:marker>
          <c:cat>
            <c:numRef>
              <c:f>Sheet1!$A$2:$A$11</c:f>
              <c:numCache>
                <c:formatCode>General</c:formatCod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301</c:v>
                </c:pt>
                <c:pt idx="1">
                  <c:v>263</c:v>
                </c:pt>
                <c:pt idx="2">
                  <c:v>173</c:v>
                </c:pt>
                <c:pt idx="3">
                  <c:v>134</c:v>
                </c:pt>
                <c:pt idx="4">
                  <c:v>132</c:v>
                </c:pt>
                <c:pt idx="5">
                  <c:v>174</c:v>
                </c:pt>
                <c:pt idx="6">
                  <c:v>96</c:v>
                </c:pt>
                <c:pt idx="7">
                  <c:v>100</c:v>
                </c:pt>
                <c:pt idx="8">
                  <c:v>62</c:v>
                </c:pt>
                <c:pt idx="9">
                  <c:v>59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1797760"/>
        <c:axId val="91811840"/>
      </c:lineChart>
      <c:catAx>
        <c:axId val="917977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1811840"/>
        <c:crosses val="autoZero"/>
        <c:auto val="1"/>
        <c:lblAlgn val="ctr"/>
        <c:lblOffset val="100"/>
        <c:noMultiLvlLbl val="0"/>
      </c:catAx>
      <c:valAx>
        <c:axId val="918118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1797760"/>
        <c:crosses val="autoZero"/>
        <c:crossBetween val="between"/>
      </c:valAx>
    </c:plotArea>
    <c:plotVisOnly val="1"/>
    <c:dispBlanksAs val="gap"/>
    <c:showDLblsOverMax val="0"/>
  </c:chart>
  <c:spPr>
    <a:solidFill>
      <a:schemeClr val="accent5">
        <a:lumMod val="20000"/>
        <a:lumOff val="80000"/>
      </a:schemeClr>
    </a:solidFill>
    <a:ln>
      <a:solidFill>
        <a:schemeClr val="tx1"/>
      </a:solidFill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500" b="0" dirty="0"/>
              <a:t>Number of </a:t>
            </a:r>
            <a:r>
              <a:rPr lang="en-US" sz="1500" b="0" dirty="0" smtClean="0"/>
              <a:t>VTEC infection cases reported by the</a:t>
            </a:r>
            <a:r>
              <a:rPr lang="en-US" sz="1500" b="0" baseline="0" dirty="0" smtClean="0"/>
              <a:t> HSPC</a:t>
            </a:r>
            <a:endParaRPr lang="en-US" sz="1500" b="0" dirty="0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Number of VTEC Cases Reported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400" baseline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284</c:v>
                </c:pt>
                <c:pt idx="1">
                  <c:v>554</c:v>
                </c:pt>
                <c:pt idx="2">
                  <c:v>701</c:v>
                </c:pt>
                <c:pt idx="3">
                  <c:v>707</c:v>
                </c:pt>
                <c:pt idx="4">
                  <c:v>730</c:v>
                </c:pt>
                <c:pt idx="5">
                  <c:v>839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7412480"/>
        <c:axId val="108598016"/>
      </c:barChart>
      <c:catAx>
        <c:axId val="107412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en-US"/>
          </a:p>
        </c:txPr>
        <c:crossAx val="108598016"/>
        <c:crosses val="autoZero"/>
        <c:auto val="1"/>
        <c:lblAlgn val="ctr"/>
        <c:lblOffset val="100"/>
        <c:noMultiLvlLbl val="0"/>
      </c:catAx>
      <c:valAx>
        <c:axId val="1085980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en-US"/>
          </a:p>
        </c:txPr>
        <c:crossAx val="107412480"/>
        <c:crosses val="autoZero"/>
        <c:crossBetween val="between"/>
      </c:valAx>
    </c:plotArea>
    <c:plotVisOnly val="1"/>
    <c:dispBlanksAs val="gap"/>
    <c:showDLblsOverMax val="0"/>
  </c:chart>
  <c:spPr>
    <a:solidFill>
      <a:schemeClr val="accent5">
        <a:lumMod val="20000"/>
        <a:lumOff val="80000"/>
      </a:schemeClr>
    </a:solidFill>
    <a:ln>
      <a:solidFill>
        <a:schemeClr val="tx1"/>
      </a:solidFill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600" b="0" dirty="0" smtClean="0"/>
              <a:t>Microbiological</a:t>
            </a:r>
            <a:endParaRPr lang="en-US" sz="1600" b="0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Microbiological parameters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txPr>
              <a:bodyPr/>
              <a:lstStyle/>
              <a:p>
                <a:pPr>
                  <a:defRPr sz="1400" baseline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2007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67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6043008"/>
        <c:axId val="56044544"/>
      </c:barChart>
      <c:catAx>
        <c:axId val="56043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en-US"/>
          </a:p>
        </c:txPr>
        <c:crossAx val="56044544"/>
        <c:crosses val="autoZero"/>
        <c:auto val="1"/>
        <c:lblAlgn val="ctr"/>
        <c:lblOffset val="100"/>
        <c:noMultiLvlLbl val="0"/>
      </c:catAx>
      <c:valAx>
        <c:axId val="560445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en-US"/>
          </a:p>
        </c:txPr>
        <c:crossAx val="56043008"/>
        <c:crosses val="autoZero"/>
        <c:crossBetween val="between"/>
      </c:valAx>
    </c:plotArea>
    <c:plotVisOnly val="1"/>
    <c:dispBlanksAs val="gap"/>
    <c:showDLblsOverMax val="0"/>
  </c:chart>
  <c:spPr>
    <a:solidFill>
      <a:schemeClr val="accent5">
        <a:lumMod val="20000"/>
        <a:lumOff val="80000"/>
      </a:schemeClr>
    </a:solidFill>
    <a:ln>
      <a:solidFill>
        <a:schemeClr val="tx1"/>
      </a:solidFill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600" b="0" dirty="0" smtClean="0"/>
              <a:t>Chemical</a:t>
            </a:r>
            <a:endParaRPr lang="en-US" sz="1600" b="0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Chemical parameters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txPr>
              <a:bodyPr/>
              <a:lstStyle/>
              <a:p>
                <a:pPr>
                  <a:defRPr sz="1400" baseline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2007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562</c:v>
                </c:pt>
                <c:pt idx="1">
                  <c:v>151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6081408"/>
        <c:axId val="56091392"/>
      </c:barChart>
      <c:catAx>
        <c:axId val="56081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en-US"/>
          </a:p>
        </c:txPr>
        <c:crossAx val="56091392"/>
        <c:crosses val="autoZero"/>
        <c:auto val="1"/>
        <c:lblAlgn val="ctr"/>
        <c:lblOffset val="100"/>
        <c:noMultiLvlLbl val="0"/>
      </c:catAx>
      <c:valAx>
        <c:axId val="560913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en-US"/>
          </a:p>
        </c:txPr>
        <c:crossAx val="56081408"/>
        <c:crosses val="autoZero"/>
        <c:crossBetween val="between"/>
      </c:valAx>
    </c:plotArea>
    <c:plotVisOnly val="1"/>
    <c:dispBlanksAs val="gap"/>
    <c:showDLblsOverMax val="0"/>
  </c:chart>
  <c:spPr>
    <a:solidFill>
      <a:schemeClr val="accent5">
        <a:lumMod val="20000"/>
        <a:lumOff val="80000"/>
      </a:schemeClr>
    </a:solidFill>
    <a:ln>
      <a:solidFill>
        <a:schemeClr val="tx1"/>
      </a:solidFill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600" b="0" dirty="0" smtClean="0"/>
              <a:t>Indicator</a:t>
            </a:r>
            <a:endParaRPr lang="en-US" sz="1600" b="0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Indicator Parameters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5.6893320097050146E-3"/>
                  <c:y val="1.54117535129089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aseline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2007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2836</c:v>
                </c:pt>
                <c:pt idx="1">
                  <c:v>1123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5981568"/>
        <c:axId val="55983104"/>
      </c:barChart>
      <c:catAx>
        <c:axId val="559815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en-US"/>
          </a:p>
        </c:txPr>
        <c:crossAx val="55983104"/>
        <c:crosses val="autoZero"/>
        <c:auto val="1"/>
        <c:lblAlgn val="ctr"/>
        <c:lblOffset val="100"/>
        <c:noMultiLvlLbl val="0"/>
      </c:catAx>
      <c:valAx>
        <c:axId val="559831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en-US"/>
          </a:p>
        </c:txPr>
        <c:crossAx val="55981568"/>
        <c:crosses val="autoZero"/>
        <c:crossBetween val="between"/>
      </c:valAx>
    </c:plotArea>
    <c:plotVisOnly val="1"/>
    <c:dispBlanksAs val="gap"/>
    <c:showDLblsOverMax val="0"/>
  </c:chart>
  <c:spPr>
    <a:solidFill>
      <a:schemeClr val="accent5">
        <a:lumMod val="20000"/>
        <a:lumOff val="80000"/>
      </a:schemeClr>
    </a:solidFill>
    <a:ln>
      <a:solidFill>
        <a:schemeClr val="tx1"/>
      </a:solidFill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600" b="0" dirty="0"/>
              <a:t>Total </a:t>
            </a:r>
            <a:r>
              <a:rPr lang="en-US" sz="1600" b="0" dirty="0" err="1"/>
              <a:t>Exceedances</a:t>
            </a:r>
            <a:endParaRPr lang="en-US" sz="1600" b="0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Exceedances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6.18839622108264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aseline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2007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3465</c:v>
                </c:pt>
                <c:pt idx="1">
                  <c:v>1280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6007680"/>
        <c:axId val="56017664"/>
      </c:barChart>
      <c:catAx>
        <c:axId val="56007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en-US"/>
          </a:p>
        </c:txPr>
        <c:crossAx val="56017664"/>
        <c:crosses val="autoZero"/>
        <c:auto val="1"/>
        <c:lblAlgn val="ctr"/>
        <c:lblOffset val="100"/>
        <c:noMultiLvlLbl val="0"/>
      </c:catAx>
      <c:valAx>
        <c:axId val="560176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en-US"/>
          </a:p>
        </c:txPr>
        <c:crossAx val="56007680"/>
        <c:crosses val="autoZero"/>
        <c:crossBetween val="between"/>
      </c:valAx>
    </c:plotArea>
    <c:plotVisOnly val="1"/>
    <c:dispBlanksAs val="gap"/>
    <c:showDLblsOverMax val="0"/>
  </c:chart>
  <c:spPr>
    <a:solidFill>
      <a:schemeClr val="accent5">
        <a:lumMod val="20000"/>
        <a:lumOff val="80000"/>
      </a:schemeClr>
    </a:solidFill>
    <a:ln>
      <a:solidFill>
        <a:schemeClr val="tx1"/>
      </a:solidFill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THMs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aseline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60</c:v>
                </c:pt>
                <c:pt idx="1">
                  <c:v>81</c:v>
                </c:pt>
                <c:pt idx="2">
                  <c:v>105</c:v>
                </c:pt>
                <c:pt idx="3">
                  <c:v>88</c:v>
                </c:pt>
                <c:pt idx="4">
                  <c:v>70</c:v>
                </c:pt>
                <c:pt idx="5">
                  <c:v>96</c:v>
                </c:pt>
                <c:pt idx="6">
                  <c:v>61</c:v>
                </c:pt>
                <c:pt idx="7">
                  <c:v>59</c:v>
                </c:pt>
                <c:pt idx="8">
                  <c:v>59</c:v>
                </c:pt>
                <c:pt idx="9">
                  <c:v>59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E.coli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txPr>
              <a:bodyPr/>
              <a:lstStyle/>
              <a:p>
                <a:pPr>
                  <a:defRPr sz="1400" baseline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52</c:v>
                </c:pt>
                <c:pt idx="1">
                  <c:v>39</c:v>
                </c:pt>
                <c:pt idx="2">
                  <c:v>27</c:v>
                </c:pt>
                <c:pt idx="3">
                  <c:v>20</c:v>
                </c:pt>
                <c:pt idx="4">
                  <c:v>12</c:v>
                </c:pt>
                <c:pt idx="5">
                  <c:v>7</c:v>
                </c:pt>
                <c:pt idx="6">
                  <c:v>10</c:v>
                </c:pt>
                <c:pt idx="7">
                  <c:v>8</c:v>
                </c:pt>
                <c:pt idx="8">
                  <c:v>7</c:v>
                </c:pt>
                <c:pt idx="9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1769728"/>
        <c:axId val="51771264"/>
      </c:barChart>
      <c:catAx>
        <c:axId val="517697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en-US"/>
          </a:p>
        </c:txPr>
        <c:crossAx val="51771264"/>
        <c:crosses val="autoZero"/>
        <c:auto val="1"/>
        <c:lblAlgn val="ctr"/>
        <c:lblOffset val="100"/>
        <c:noMultiLvlLbl val="0"/>
      </c:catAx>
      <c:valAx>
        <c:axId val="51771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en-US"/>
          </a:p>
        </c:txPr>
        <c:crossAx val="51769728"/>
        <c:crosses val="autoZero"/>
        <c:crossBetween val="between"/>
      </c:valAx>
    </c:plotArea>
    <c:legend>
      <c:legendPos val="r"/>
      <c:legendEntry>
        <c:idx val="1"/>
        <c:txPr>
          <a:bodyPr/>
          <a:lstStyle/>
          <a:p>
            <a:pPr>
              <a:defRPr i="1"/>
            </a:pPr>
            <a:endParaRPr lang="en-US"/>
          </a:p>
        </c:txPr>
      </c:legendEntry>
      <c:layout/>
      <c:overlay val="0"/>
    </c:legend>
    <c:plotVisOnly val="1"/>
    <c:dispBlanksAs val="gap"/>
    <c:showDLblsOverMax val="0"/>
  </c:chart>
  <c:spPr>
    <a:solidFill>
      <a:schemeClr val="accent5">
        <a:lumMod val="20000"/>
        <a:lumOff val="80000"/>
      </a:schemeClr>
    </a:solidFill>
    <a:ln>
      <a:solidFill>
        <a:schemeClr val="tx1"/>
      </a:solidFill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Population  affected by BWN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2007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#,##0</c:formatCode>
                <c:ptCount val="2"/>
                <c:pt idx="0">
                  <c:v>165368</c:v>
                </c:pt>
                <c:pt idx="1">
                  <c:v>82931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6197888"/>
        <c:axId val="56199424"/>
      </c:barChart>
      <c:catAx>
        <c:axId val="56197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6199424"/>
        <c:crosses val="autoZero"/>
        <c:auto val="1"/>
        <c:lblAlgn val="ctr"/>
        <c:lblOffset val="100"/>
        <c:noMultiLvlLbl val="0"/>
      </c:catAx>
      <c:valAx>
        <c:axId val="56199424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5619788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accent5">
        <a:lumMod val="20000"/>
        <a:lumOff val="80000"/>
      </a:schemeClr>
    </a:solidFill>
    <a:ln>
      <a:solidFill>
        <a:schemeClr val="tx1"/>
      </a:solidFill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796011736400873E-2"/>
          <c:y val="3.7924935204105302E-2"/>
          <c:w val="0.89925493251205235"/>
          <c:h val="0.8128270557842377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No. of Supplies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4.3368359799730817E-3"/>
                  <c:y val="-0.390691470286705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8912998737844892E-3"/>
                  <c:y val="-0.343808493852300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456499368922578E-3"/>
                  <c:y val="-0.305855608167306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456499368922578E-3"/>
                  <c:y val="-0.283530381293780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-0.2455774956087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-0.189764428424971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-0.154044065427329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4456499368922578E-3"/>
                  <c:y val="-0.151811542739976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8912998737845156E-3"/>
                  <c:y val="-0.136183883928508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1.4456499368923638E-3"/>
                  <c:y val="-0.125021270491745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Start of 2008</c:v>
                </c:pt>
                <c:pt idx="1">
                  <c:v>End of 2008</c:v>
                </c:pt>
                <c:pt idx="2">
                  <c:v>End of 2010</c:v>
                </c:pt>
                <c:pt idx="3">
                  <c:v>Sept 2011</c:v>
                </c:pt>
                <c:pt idx="4">
                  <c:v>Sept 2012</c:v>
                </c:pt>
                <c:pt idx="5">
                  <c:v>Dec  2013</c:v>
                </c:pt>
                <c:pt idx="6">
                  <c:v>Dec  2014</c:v>
                </c:pt>
                <c:pt idx="7">
                  <c:v>Dec  2015</c:v>
                </c:pt>
                <c:pt idx="8">
                  <c:v>Dec  2016</c:v>
                </c:pt>
                <c:pt idx="9">
                  <c:v>April 2017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339</c:v>
                </c:pt>
                <c:pt idx="1">
                  <c:v>293</c:v>
                </c:pt>
                <c:pt idx="2">
                  <c:v>268</c:v>
                </c:pt>
                <c:pt idx="3">
                  <c:v>240</c:v>
                </c:pt>
                <c:pt idx="4">
                  <c:v>191</c:v>
                </c:pt>
                <c:pt idx="5">
                  <c:v>140</c:v>
                </c:pt>
                <c:pt idx="6">
                  <c:v>121</c:v>
                </c:pt>
                <c:pt idx="7">
                  <c:v>115</c:v>
                </c:pt>
                <c:pt idx="8">
                  <c:v>99</c:v>
                </c:pt>
                <c:pt idx="9">
                  <c:v>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9774080"/>
        <c:axId val="59775616"/>
      </c:barChart>
      <c:catAx>
        <c:axId val="59774080"/>
        <c:scaling>
          <c:orientation val="minMax"/>
        </c:scaling>
        <c:delete val="0"/>
        <c:axPos val="b"/>
        <c:majorTickMark val="out"/>
        <c:minorTickMark val="none"/>
        <c:tickLblPos val="nextTo"/>
        <c:crossAx val="59775616"/>
        <c:crosses val="autoZero"/>
        <c:auto val="1"/>
        <c:lblAlgn val="ctr"/>
        <c:lblOffset val="100"/>
        <c:noMultiLvlLbl val="0"/>
      </c:catAx>
      <c:valAx>
        <c:axId val="597756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97740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 b="0"/>
            </a:pPr>
            <a:r>
              <a:rPr lang="en-US" sz="1800" b="0" dirty="0" smtClean="0">
                <a:latin typeface="Candara" pitchFamily="34" charset="0"/>
              </a:rPr>
              <a:t>Number </a:t>
            </a:r>
            <a:r>
              <a:rPr lang="en-US" sz="1800" b="0" dirty="0">
                <a:latin typeface="Candara" pitchFamily="34" charset="0"/>
              </a:rPr>
              <a:t>of </a:t>
            </a:r>
            <a:r>
              <a:rPr lang="en-US" sz="1800" b="0" dirty="0" err="1" smtClean="0">
                <a:latin typeface="Candara" pitchFamily="34" charset="0"/>
              </a:rPr>
              <a:t>Exceedances</a:t>
            </a:r>
            <a:r>
              <a:rPr lang="en-US" sz="1800" b="0" dirty="0" smtClean="0">
                <a:latin typeface="Candara" pitchFamily="34" charset="0"/>
              </a:rPr>
              <a:t> </a:t>
            </a:r>
            <a:endParaRPr lang="en-US" sz="1800" b="0" dirty="0">
              <a:latin typeface="Candara" pitchFamily="34" charset="0"/>
            </a:endParaRPr>
          </a:p>
        </c:rich>
      </c:tx>
      <c:layout>
        <c:manualLayout>
          <c:xMode val="edge"/>
          <c:yMode val="edge"/>
          <c:x val="0.32854073162673264"/>
          <c:y val="4.2790045755025305E-2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'OEE Drinking Water Parameter Re'!$T$14</c:f>
              <c:strCache>
                <c:ptCount val="1"/>
                <c:pt idx="0">
                  <c:v>No. of Exceedances</c:v>
                </c:pt>
              </c:strCache>
            </c:strRef>
          </c:tx>
          <c:spPr>
            <a:solidFill>
              <a:srgbClr val="9933FF"/>
            </a:solidFill>
          </c:spPr>
          <c:invertIfNegative val="0"/>
          <c:cat>
            <c:numRef>
              <c:f>'OEE Drinking Water Parameter Re'!$S$15:$S$24</c:f>
              <c:numCache>
                <c:formatCode>General</c:formatCod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numCache>
            </c:numRef>
          </c:cat>
          <c:val>
            <c:numRef>
              <c:f>'OEE Drinking Water Parameter Re'!$T$15:$T$24</c:f>
              <c:numCache>
                <c:formatCode>General</c:formatCode>
                <c:ptCount val="10"/>
                <c:pt idx="0">
                  <c:v>1</c:v>
                </c:pt>
                <c:pt idx="1">
                  <c:v>5</c:v>
                </c:pt>
                <c:pt idx="2">
                  <c:v>18</c:v>
                </c:pt>
                <c:pt idx="3">
                  <c:v>8</c:v>
                </c:pt>
                <c:pt idx="4">
                  <c:v>15</c:v>
                </c:pt>
                <c:pt idx="5">
                  <c:v>35</c:v>
                </c:pt>
                <c:pt idx="6">
                  <c:v>25</c:v>
                </c:pt>
                <c:pt idx="7">
                  <c:v>76</c:v>
                </c:pt>
                <c:pt idx="8">
                  <c:v>147</c:v>
                </c:pt>
                <c:pt idx="9">
                  <c:v>136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gapDepth val="130"/>
        <c:shape val="box"/>
        <c:axId val="55268864"/>
        <c:axId val="55270400"/>
        <c:axId val="0"/>
      </c:bar3DChart>
      <c:catAx>
        <c:axId val="55268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5270400"/>
        <c:crosses val="autoZero"/>
        <c:auto val="1"/>
        <c:lblAlgn val="ctr"/>
        <c:lblOffset val="100"/>
        <c:noMultiLvlLbl val="0"/>
      </c:catAx>
      <c:valAx>
        <c:axId val="552704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52688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ysClr val="windowText" lastClr="000000"/>
      </a:solidFill>
    </a:ln>
  </c:sp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775699-69D9-4E3E-9149-41945BBB287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26294670-8AE8-4111-9505-BD407B7201E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IE" sz="2400" dirty="0" smtClean="0"/>
            <a:t>THMs</a:t>
          </a:r>
          <a:endParaRPr lang="en-IE" sz="2400" dirty="0"/>
        </a:p>
      </dgm:t>
    </dgm:pt>
    <dgm:pt modelId="{B88BC570-5C07-41CF-B1AD-FA8A31BCA59F}" type="parTrans" cxnId="{AB14FD40-2057-422D-9387-AB842E93779B}">
      <dgm:prSet/>
      <dgm:spPr/>
      <dgm:t>
        <a:bodyPr/>
        <a:lstStyle/>
        <a:p>
          <a:endParaRPr lang="en-IE"/>
        </a:p>
      </dgm:t>
    </dgm:pt>
    <dgm:pt modelId="{A48C48D6-42FC-4622-BAA4-1D0CA18CC873}" type="sibTrans" cxnId="{AB14FD40-2057-422D-9387-AB842E93779B}">
      <dgm:prSet/>
      <dgm:spPr/>
      <dgm:t>
        <a:bodyPr/>
        <a:lstStyle/>
        <a:p>
          <a:endParaRPr lang="en-IE"/>
        </a:p>
      </dgm:t>
    </dgm:pt>
    <dgm:pt modelId="{D5423E89-756A-4B68-8C5B-C2E58BB0FA7F}">
      <dgm:prSet phldrT="[Text]"/>
      <dgm:spPr>
        <a:solidFill>
          <a:srgbClr val="00B050"/>
        </a:solidFill>
      </dgm:spPr>
      <dgm:t>
        <a:bodyPr/>
        <a:lstStyle/>
        <a:p>
          <a:r>
            <a:rPr lang="en-IE" dirty="0" smtClean="0"/>
            <a:t>Disinfection</a:t>
          </a:r>
          <a:endParaRPr lang="en-IE" dirty="0"/>
        </a:p>
      </dgm:t>
    </dgm:pt>
    <dgm:pt modelId="{F96C7DD2-170D-4673-AC07-698A511B9EF8}" type="sibTrans" cxnId="{B493E269-CAD0-4F74-9FDD-AB66DD7687F6}">
      <dgm:prSet custT="1"/>
      <dgm:spPr>
        <a:solidFill>
          <a:srgbClr val="00B050"/>
        </a:solidFill>
      </dgm:spPr>
    </dgm:pt>
    <dgm:pt modelId="{197319CB-E5F2-454B-8EF9-F77B517FD795}" type="parTrans" cxnId="{B493E269-CAD0-4F74-9FDD-AB66DD7687F6}">
      <dgm:prSet/>
      <dgm:spPr/>
      <dgm:t>
        <a:bodyPr/>
        <a:lstStyle/>
        <a:p>
          <a:endParaRPr lang="en-IE"/>
        </a:p>
      </dgm:t>
    </dgm:pt>
    <dgm:pt modelId="{E085225D-9D87-4355-AC10-458D436A89E5}">
      <dgm:prSet phldrT="[Text]"/>
      <dgm:spPr>
        <a:solidFill>
          <a:srgbClr val="00B050"/>
        </a:solidFill>
      </dgm:spPr>
      <dgm:t>
        <a:bodyPr/>
        <a:lstStyle/>
        <a:p>
          <a:r>
            <a:rPr lang="en-IE" dirty="0" smtClean="0"/>
            <a:t>Lead</a:t>
          </a:r>
          <a:endParaRPr lang="en-IE" dirty="0"/>
        </a:p>
      </dgm:t>
    </dgm:pt>
    <dgm:pt modelId="{1C60E985-DEBD-494E-97DA-2797FED962AA}" type="sibTrans" cxnId="{4F66CA79-599A-4C3F-88DB-92DB177972B3}">
      <dgm:prSet custT="1"/>
      <dgm:spPr>
        <a:solidFill>
          <a:srgbClr val="00B050"/>
        </a:solidFill>
      </dgm:spPr>
    </dgm:pt>
    <dgm:pt modelId="{1B2044D3-E331-4C92-8115-F2CF97C83558}" type="parTrans" cxnId="{4F66CA79-599A-4C3F-88DB-92DB177972B3}">
      <dgm:prSet/>
      <dgm:spPr/>
      <dgm:t>
        <a:bodyPr/>
        <a:lstStyle/>
        <a:p>
          <a:endParaRPr lang="en-IE"/>
        </a:p>
      </dgm:t>
    </dgm:pt>
    <dgm:pt modelId="{ADFC340F-BEDE-46C2-9152-F904B4DB2802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IE" dirty="0" smtClean="0"/>
            <a:t>Pesticides</a:t>
          </a:r>
          <a:endParaRPr lang="en-IE" dirty="0"/>
        </a:p>
      </dgm:t>
    </dgm:pt>
    <dgm:pt modelId="{7033B437-D4DA-4A88-8729-B8AC1D7552B2}" type="parTrans" cxnId="{8118A51E-F138-4DF1-8332-050476C0D2CB}">
      <dgm:prSet/>
      <dgm:spPr/>
      <dgm:t>
        <a:bodyPr/>
        <a:lstStyle/>
        <a:p>
          <a:endParaRPr lang="en-IE"/>
        </a:p>
      </dgm:t>
    </dgm:pt>
    <dgm:pt modelId="{62BECA53-460E-458C-8967-C9E6B2FFBB2F}" type="sibTrans" cxnId="{8118A51E-F138-4DF1-8332-050476C0D2CB}">
      <dgm:prSet/>
      <dgm:spPr/>
      <dgm:t>
        <a:bodyPr/>
        <a:lstStyle/>
        <a:p>
          <a:endParaRPr lang="en-IE"/>
        </a:p>
      </dgm:t>
    </dgm:pt>
    <dgm:pt modelId="{A756D959-53F3-4C1F-BA8C-F776E948BA1D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IE" dirty="0" smtClean="0"/>
            <a:t>Drinking Water Safety Plans</a:t>
          </a:r>
          <a:endParaRPr lang="en-IE" dirty="0"/>
        </a:p>
      </dgm:t>
    </dgm:pt>
    <dgm:pt modelId="{9C1CED6D-CAB9-47AB-914D-E18BE26F8572}" type="parTrans" cxnId="{0732673A-A148-4307-AC4D-553F8AD9DD15}">
      <dgm:prSet/>
      <dgm:spPr/>
      <dgm:t>
        <a:bodyPr/>
        <a:lstStyle/>
        <a:p>
          <a:endParaRPr lang="en-IE"/>
        </a:p>
      </dgm:t>
    </dgm:pt>
    <dgm:pt modelId="{AD07171A-F358-40AE-9CBB-CA49C9C2DCE2}" type="sibTrans" cxnId="{0732673A-A148-4307-AC4D-553F8AD9DD15}">
      <dgm:prSet/>
      <dgm:spPr/>
      <dgm:t>
        <a:bodyPr/>
        <a:lstStyle/>
        <a:p>
          <a:endParaRPr lang="en-IE"/>
        </a:p>
      </dgm:t>
    </dgm:pt>
    <dgm:pt modelId="{752DDF7C-FBBC-4B73-83C8-8C5CE54F8185}" type="pres">
      <dgm:prSet presAssocID="{0C775699-69D9-4E3E-9149-41945BBB287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IE"/>
        </a:p>
      </dgm:t>
    </dgm:pt>
    <dgm:pt modelId="{F6760132-602D-49D1-9894-4028C53B6010}" type="pres">
      <dgm:prSet presAssocID="{E085225D-9D87-4355-AC10-458D436A89E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F00A924D-A70F-49BA-9AF3-4DBB15182BCB}" type="pres">
      <dgm:prSet presAssocID="{1C60E985-DEBD-494E-97DA-2797FED962AA}" presName="sibTrans" presStyleCnt="0"/>
      <dgm:spPr/>
    </dgm:pt>
    <dgm:pt modelId="{570E1EE9-E4E3-4DE1-BA49-6411CF330D00}" type="pres">
      <dgm:prSet presAssocID="{26294670-8AE8-4111-9505-BD407B7201E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62408DBD-9055-4DD4-AB15-205CC17D3FE7}" type="pres">
      <dgm:prSet presAssocID="{A48C48D6-42FC-4622-BAA4-1D0CA18CC873}" presName="sibTrans" presStyleCnt="0"/>
      <dgm:spPr/>
    </dgm:pt>
    <dgm:pt modelId="{6D813510-1BD1-44E3-937C-6DE0C0F3A84E}" type="pres">
      <dgm:prSet presAssocID="{D5423E89-756A-4B68-8C5B-C2E58BB0FA7F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5E97E4AA-F081-4350-882A-865D53A95784}" type="pres">
      <dgm:prSet presAssocID="{F96C7DD2-170D-4673-AC07-698A511B9EF8}" presName="sibTrans" presStyleCnt="0"/>
      <dgm:spPr/>
    </dgm:pt>
    <dgm:pt modelId="{F544DB74-3632-47A9-A1A2-C2F91B99534A}" type="pres">
      <dgm:prSet presAssocID="{ADFC340F-BEDE-46C2-9152-F904B4DB280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2B398203-3C4D-423E-88B0-DDE0847B212B}" type="pres">
      <dgm:prSet presAssocID="{62BECA53-460E-458C-8967-C9E6B2FFBB2F}" presName="sibTrans" presStyleCnt="0"/>
      <dgm:spPr/>
    </dgm:pt>
    <dgm:pt modelId="{16E3C7D8-E832-471D-9C76-62968EA9F924}" type="pres">
      <dgm:prSet presAssocID="{A756D959-53F3-4C1F-BA8C-F776E948BA1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</dgm:ptLst>
  <dgm:cxnLst>
    <dgm:cxn modelId="{F9FF42AC-879E-43FA-B430-AC86723D0515}" type="presOf" srcId="{0C775699-69D9-4E3E-9149-41945BBB287C}" destId="{752DDF7C-FBBC-4B73-83C8-8C5CE54F8185}" srcOrd="0" destOrd="0" presId="urn:microsoft.com/office/officeart/2005/8/layout/default"/>
    <dgm:cxn modelId="{0732673A-A148-4307-AC4D-553F8AD9DD15}" srcId="{0C775699-69D9-4E3E-9149-41945BBB287C}" destId="{A756D959-53F3-4C1F-BA8C-F776E948BA1D}" srcOrd="4" destOrd="0" parTransId="{9C1CED6D-CAB9-47AB-914D-E18BE26F8572}" sibTransId="{AD07171A-F358-40AE-9CBB-CA49C9C2DCE2}"/>
    <dgm:cxn modelId="{8118A51E-F138-4DF1-8332-050476C0D2CB}" srcId="{0C775699-69D9-4E3E-9149-41945BBB287C}" destId="{ADFC340F-BEDE-46C2-9152-F904B4DB2802}" srcOrd="3" destOrd="0" parTransId="{7033B437-D4DA-4A88-8729-B8AC1D7552B2}" sibTransId="{62BECA53-460E-458C-8967-C9E6B2FFBB2F}"/>
    <dgm:cxn modelId="{B493E269-CAD0-4F74-9FDD-AB66DD7687F6}" srcId="{0C775699-69D9-4E3E-9149-41945BBB287C}" destId="{D5423E89-756A-4B68-8C5B-C2E58BB0FA7F}" srcOrd="2" destOrd="0" parTransId="{197319CB-E5F2-454B-8EF9-F77B517FD795}" sibTransId="{F96C7DD2-170D-4673-AC07-698A511B9EF8}"/>
    <dgm:cxn modelId="{2B6BC5C4-1DEF-4B93-8819-BDB4001BF889}" type="presOf" srcId="{ADFC340F-BEDE-46C2-9152-F904B4DB2802}" destId="{F544DB74-3632-47A9-A1A2-C2F91B99534A}" srcOrd="0" destOrd="0" presId="urn:microsoft.com/office/officeart/2005/8/layout/default"/>
    <dgm:cxn modelId="{6E848D61-050B-44FC-A945-4657E7EDBF68}" type="presOf" srcId="{26294670-8AE8-4111-9505-BD407B7201ED}" destId="{570E1EE9-E4E3-4DE1-BA49-6411CF330D00}" srcOrd="0" destOrd="0" presId="urn:microsoft.com/office/officeart/2005/8/layout/default"/>
    <dgm:cxn modelId="{4F66CA79-599A-4C3F-88DB-92DB177972B3}" srcId="{0C775699-69D9-4E3E-9149-41945BBB287C}" destId="{E085225D-9D87-4355-AC10-458D436A89E5}" srcOrd="0" destOrd="0" parTransId="{1B2044D3-E331-4C92-8115-F2CF97C83558}" sibTransId="{1C60E985-DEBD-494E-97DA-2797FED962AA}"/>
    <dgm:cxn modelId="{AB14FD40-2057-422D-9387-AB842E93779B}" srcId="{0C775699-69D9-4E3E-9149-41945BBB287C}" destId="{26294670-8AE8-4111-9505-BD407B7201ED}" srcOrd="1" destOrd="0" parTransId="{B88BC570-5C07-41CF-B1AD-FA8A31BCA59F}" sibTransId="{A48C48D6-42FC-4622-BAA4-1D0CA18CC873}"/>
    <dgm:cxn modelId="{16045E49-B610-4E82-8F14-47AA0482857B}" type="presOf" srcId="{A756D959-53F3-4C1F-BA8C-F776E948BA1D}" destId="{16E3C7D8-E832-471D-9C76-62968EA9F924}" srcOrd="0" destOrd="0" presId="urn:microsoft.com/office/officeart/2005/8/layout/default"/>
    <dgm:cxn modelId="{BC5FD4C9-6CBC-4C7B-B9AD-4357BEE4DADC}" type="presOf" srcId="{E085225D-9D87-4355-AC10-458D436A89E5}" destId="{F6760132-602D-49D1-9894-4028C53B6010}" srcOrd="0" destOrd="0" presId="urn:microsoft.com/office/officeart/2005/8/layout/default"/>
    <dgm:cxn modelId="{360545D4-00BC-46D5-90F1-CD3A5D6A176B}" type="presOf" srcId="{D5423E89-756A-4B68-8C5B-C2E58BB0FA7F}" destId="{6D813510-1BD1-44E3-937C-6DE0C0F3A84E}" srcOrd="0" destOrd="0" presId="urn:microsoft.com/office/officeart/2005/8/layout/default"/>
    <dgm:cxn modelId="{EF3E0C16-63E2-495F-8FBD-B9F330CE4787}" type="presParOf" srcId="{752DDF7C-FBBC-4B73-83C8-8C5CE54F8185}" destId="{F6760132-602D-49D1-9894-4028C53B6010}" srcOrd="0" destOrd="0" presId="urn:microsoft.com/office/officeart/2005/8/layout/default"/>
    <dgm:cxn modelId="{4ED6FBD9-D704-4913-80A0-915B7CF3139B}" type="presParOf" srcId="{752DDF7C-FBBC-4B73-83C8-8C5CE54F8185}" destId="{F00A924D-A70F-49BA-9AF3-4DBB15182BCB}" srcOrd="1" destOrd="0" presId="urn:microsoft.com/office/officeart/2005/8/layout/default"/>
    <dgm:cxn modelId="{5EEBC6D7-8C9B-4E69-977A-DDEBBD27C138}" type="presParOf" srcId="{752DDF7C-FBBC-4B73-83C8-8C5CE54F8185}" destId="{570E1EE9-E4E3-4DE1-BA49-6411CF330D00}" srcOrd="2" destOrd="0" presId="urn:microsoft.com/office/officeart/2005/8/layout/default"/>
    <dgm:cxn modelId="{F821F37B-ADBD-4955-806C-A83A214B3B28}" type="presParOf" srcId="{752DDF7C-FBBC-4B73-83C8-8C5CE54F8185}" destId="{62408DBD-9055-4DD4-AB15-205CC17D3FE7}" srcOrd="3" destOrd="0" presId="urn:microsoft.com/office/officeart/2005/8/layout/default"/>
    <dgm:cxn modelId="{B7F70F5B-EA62-4A74-9895-E06CD6C66FB9}" type="presParOf" srcId="{752DDF7C-FBBC-4B73-83C8-8C5CE54F8185}" destId="{6D813510-1BD1-44E3-937C-6DE0C0F3A84E}" srcOrd="4" destOrd="0" presId="urn:microsoft.com/office/officeart/2005/8/layout/default"/>
    <dgm:cxn modelId="{88586854-D5BD-41FF-B4E1-39169A4848CC}" type="presParOf" srcId="{752DDF7C-FBBC-4B73-83C8-8C5CE54F8185}" destId="{5E97E4AA-F081-4350-882A-865D53A95784}" srcOrd="5" destOrd="0" presId="urn:microsoft.com/office/officeart/2005/8/layout/default"/>
    <dgm:cxn modelId="{25D86EBD-9CC5-4440-BB01-B56307F93B0B}" type="presParOf" srcId="{752DDF7C-FBBC-4B73-83C8-8C5CE54F8185}" destId="{F544DB74-3632-47A9-A1A2-C2F91B99534A}" srcOrd="6" destOrd="0" presId="urn:microsoft.com/office/officeart/2005/8/layout/default"/>
    <dgm:cxn modelId="{1245C027-210A-4CC1-8593-65A3511E30BA}" type="presParOf" srcId="{752DDF7C-FBBC-4B73-83C8-8C5CE54F8185}" destId="{2B398203-3C4D-423E-88B0-DDE0847B212B}" srcOrd="7" destOrd="0" presId="urn:microsoft.com/office/officeart/2005/8/layout/default"/>
    <dgm:cxn modelId="{5DEA222B-9E1D-4863-8C4D-7D84372ABF75}" type="presParOf" srcId="{752DDF7C-FBBC-4B73-83C8-8C5CE54F8185}" destId="{16E3C7D8-E832-471D-9C76-62968EA9F924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400DD56-C934-4FB3-8375-B9B22A2D1091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B0016105-8588-4EFF-968B-B8D59EEA076D}">
      <dgm:prSet phldrT="[Text]"/>
      <dgm:spPr>
        <a:solidFill>
          <a:schemeClr val="accent6">
            <a:lumMod val="60000"/>
            <a:lumOff val="40000"/>
            <a:alpha val="50000"/>
          </a:schemeClr>
        </a:solidFill>
      </dgm:spPr>
      <dgm:t>
        <a:bodyPr/>
        <a:lstStyle/>
        <a:p>
          <a:r>
            <a:rPr lang="en-IE" dirty="0" smtClean="0">
              <a:latin typeface="Calibri" pitchFamily="34" charset="0"/>
            </a:rPr>
            <a:t>Sustainable Use of Pesticides Directive</a:t>
          </a:r>
        </a:p>
        <a:p>
          <a:r>
            <a:rPr lang="en-IE" dirty="0" smtClean="0">
              <a:latin typeface="Calibri" pitchFamily="34" charset="0"/>
            </a:rPr>
            <a:t>[DAFM]</a:t>
          </a:r>
          <a:endParaRPr lang="en-IE" dirty="0">
            <a:latin typeface="Calibri" pitchFamily="34" charset="0"/>
          </a:endParaRPr>
        </a:p>
      </dgm:t>
    </dgm:pt>
    <dgm:pt modelId="{38D91987-C9E1-452D-B912-786F9BE3ACEF}" type="parTrans" cxnId="{4CD5E7A1-8C59-4F17-B916-B42F9A4E8B90}">
      <dgm:prSet/>
      <dgm:spPr/>
      <dgm:t>
        <a:bodyPr/>
        <a:lstStyle/>
        <a:p>
          <a:endParaRPr lang="en-IE"/>
        </a:p>
      </dgm:t>
    </dgm:pt>
    <dgm:pt modelId="{13604A3D-5303-4E59-8865-C7E159B5A111}" type="sibTrans" cxnId="{4CD5E7A1-8C59-4F17-B916-B42F9A4E8B90}">
      <dgm:prSet/>
      <dgm:spPr/>
      <dgm:t>
        <a:bodyPr/>
        <a:lstStyle/>
        <a:p>
          <a:endParaRPr lang="en-IE"/>
        </a:p>
      </dgm:t>
    </dgm:pt>
    <dgm:pt modelId="{09E8D0E1-33F6-4FC2-8266-0B7B7FFC5605}">
      <dgm:prSet phldrT="[Text]"/>
      <dgm:spPr>
        <a:solidFill>
          <a:schemeClr val="accent5">
            <a:lumMod val="60000"/>
            <a:lumOff val="40000"/>
            <a:alpha val="50000"/>
          </a:schemeClr>
        </a:solidFill>
      </dgm:spPr>
      <dgm:t>
        <a:bodyPr/>
        <a:lstStyle/>
        <a:p>
          <a:pPr algn="ctr"/>
          <a:r>
            <a:rPr lang="en-IE" dirty="0" smtClean="0">
              <a:latin typeface="Calibri" pitchFamily="34" charset="0"/>
            </a:rPr>
            <a:t>Water Framework Directive</a:t>
          </a:r>
        </a:p>
        <a:p>
          <a:pPr algn="ctr"/>
          <a:r>
            <a:rPr lang="en-IE" dirty="0" smtClean="0">
              <a:latin typeface="Calibri" pitchFamily="34" charset="0"/>
            </a:rPr>
            <a:t>[EPA / LAWCO]</a:t>
          </a:r>
          <a:endParaRPr lang="en-IE" dirty="0">
            <a:latin typeface="Calibri" pitchFamily="34" charset="0"/>
          </a:endParaRPr>
        </a:p>
      </dgm:t>
    </dgm:pt>
    <dgm:pt modelId="{99F01EBF-5F06-42D7-9037-96B003339CEC}" type="parTrans" cxnId="{6BD43535-6F1E-44AA-9D47-B4C07CD5FB20}">
      <dgm:prSet/>
      <dgm:spPr/>
      <dgm:t>
        <a:bodyPr/>
        <a:lstStyle/>
        <a:p>
          <a:endParaRPr lang="en-IE"/>
        </a:p>
      </dgm:t>
    </dgm:pt>
    <dgm:pt modelId="{57D7DB65-6887-4287-902C-1F2DB4C79C1F}" type="sibTrans" cxnId="{6BD43535-6F1E-44AA-9D47-B4C07CD5FB20}">
      <dgm:prSet/>
      <dgm:spPr/>
      <dgm:t>
        <a:bodyPr/>
        <a:lstStyle/>
        <a:p>
          <a:endParaRPr lang="en-IE"/>
        </a:p>
      </dgm:t>
    </dgm:pt>
    <dgm:pt modelId="{44A5A9BA-F6F1-4864-9DA2-F2076CBF5CA9}">
      <dgm:prSet phldrT="[Text]"/>
      <dgm:spPr>
        <a:solidFill>
          <a:schemeClr val="accent2">
            <a:lumMod val="60000"/>
            <a:lumOff val="40000"/>
            <a:alpha val="50000"/>
          </a:schemeClr>
        </a:solidFill>
      </dgm:spPr>
      <dgm:t>
        <a:bodyPr/>
        <a:lstStyle/>
        <a:p>
          <a:r>
            <a:rPr lang="en-IE" dirty="0" smtClean="0">
              <a:latin typeface="Calibri" pitchFamily="34" charset="0"/>
            </a:rPr>
            <a:t>Drinking Water Directive </a:t>
          </a:r>
        </a:p>
        <a:p>
          <a:r>
            <a:rPr lang="en-IE" dirty="0" smtClean="0">
              <a:latin typeface="Calibri" pitchFamily="34" charset="0"/>
            </a:rPr>
            <a:t>[Irish Water /EPA]</a:t>
          </a:r>
          <a:endParaRPr lang="en-IE" dirty="0">
            <a:latin typeface="Calibri" pitchFamily="34" charset="0"/>
          </a:endParaRPr>
        </a:p>
      </dgm:t>
    </dgm:pt>
    <dgm:pt modelId="{699BD58D-F20E-4ED8-883C-A52C42BFB88D}" type="parTrans" cxnId="{3B6B4566-21D6-43FB-B588-2003C3231E52}">
      <dgm:prSet/>
      <dgm:spPr/>
      <dgm:t>
        <a:bodyPr/>
        <a:lstStyle/>
        <a:p>
          <a:endParaRPr lang="en-IE"/>
        </a:p>
      </dgm:t>
    </dgm:pt>
    <dgm:pt modelId="{5E85A9B5-B2DE-4878-A1F3-06FF1D771EB9}" type="sibTrans" cxnId="{3B6B4566-21D6-43FB-B588-2003C3231E52}">
      <dgm:prSet/>
      <dgm:spPr/>
      <dgm:t>
        <a:bodyPr/>
        <a:lstStyle/>
        <a:p>
          <a:endParaRPr lang="en-IE"/>
        </a:p>
      </dgm:t>
    </dgm:pt>
    <dgm:pt modelId="{23F8FB67-6B32-4B00-9546-D984519AE048}" type="pres">
      <dgm:prSet presAssocID="{6400DD56-C934-4FB3-8375-B9B22A2D1091}" presName="compositeShape" presStyleCnt="0">
        <dgm:presLayoutVars>
          <dgm:chMax val="7"/>
          <dgm:dir/>
          <dgm:resizeHandles val="exact"/>
        </dgm:presLayoutVars>
      </dgm:prSet>
      <dgm:spPr/>
    </dgm:pt>
    <dgm:pt modelId="{9AA505E8-17CE-4E4B-975F-EAF77AC6AF37}" type="pres">
      <dgm:prSet presAssocID="{B0016105-8588-4EFF-968B-B8D59EEA076D}" presName="circ1" presStyleLbl="vennNode1" presStyleIdx="0" presStyleCnt="3"/>
      <dgm:spPr/>
      <dgm:t>
        <a:bodyPr/>
        <a:lstStyle/>
        <a:p>
          <a:endParaRPr lang="en-IE"/>
        </a:p>
      </dgm:t>
    </dgm:pt>
    <dgm:pt modelId="{4267A8DA-F7EA-43ED-BF89-F2D82C21226C}" type="pres">
      <dgm:prSet presAssocID="{B0016105-8588-4EFF-968B-B8D59EEA076D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66AF81B9-A466-4123-A4E1-3D5A2038576F}" type="pres">
      <dgm:prSet presAssocID="{09E8D0E1-33F6-4FC2-8266-0B7B7FFC5605}" presName="circ2" presStyleLbl="vennNode1" presStyleIdx="1" presStyleCnt="3" custLinFactNeighborX="-1708" custLinFactNeighborY="-1404"/>
      <dgm:spPr/>
      <dgm:t>
        <a:bodyPr/>
        <a:lstStyle/>
        <a:p>
          <a:endParaRPr lang="en-IE"/>
        </a:p>
      </dgm:t>
    </dgm:pt>
    <dgm:pt modelId="{9A75BB44-1AD9-491D-A7A1-963BEC3A5EDD}" type="pres">
      <dgm:prSet presAssocID="{09E8D0E1-33F6-4FC2-8266-0B7B7FFC5605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F69BB06B-71D6-4FCD-82DE-1418B467E6E2}" type="pres">
      <dgm:prSet presAssocID="{44A5A9BA-F6F1-4864-9DA2-F2076CBF5CA9}" presName="circ3" presStyleLbl="vennNode1" presStyleIdx="2" presStyleCnt="3"/>
      <dgm:spPr/>
      <dgm:t>
        <a:bodyPr/>
        <a:lstStyle/>
        <a:p>
          <a:endParaRPr lang="en-IE"/>
        </a:p>
      </dgm:t>
    </dgm:pt>
    <dgm:pt modelId="{14625246-D992-4E2E-BC41-C850BBE2B4E1}" type="pres">
      <dgm:prSet presAssocID="{44A5A9BA-F6F1-4864-9DA2-F2076CBF5CA9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IE"/>
        </a:p>
      </dgm:t>
    </dgm:pt>
  </dgm:ptLst>
  <dgm:cxnLst>
    <dgm:cxn modelId="{18276187-866A-4473-AEBD-D6D2563086A6}" type="presOf" srcId="{44A5A9BA-F6F1-4864-9DA2-F2076CBF5CA9}" destId="{F69BB06B-71D6-4FCD-82DE-1418B467E6E2}" srcOrd="0" destOrd="0" presId="urn:microsoft.com/office/officeart/2005/8/layout/venn1"/>
    <dgm:cxn modelId="{6BD43535-6F1E-44AA-9D47-B4C07CD5FB20}" srcId="{6400DD56-C934-4FB3-8375-B9B22A2D1091}" destId="{09E8D0E1-33F6-4FC2-8266-0B7B7FFC5605}" srcOrd="1" destOrd="0" parTransId="{99F01EBF-5F06-42D7-9037-96B003339CEC}" sibTransId="{57D7DB65-6887-4287-902C-1F2DB4C79C1F}"/>
    <dgm:cxn modelId="{0C553B54-E92F-4624-AE3E-C93B65CBB66C}" type="presOf" srcId="{6400DD56-C934-4FB3-8375-B9B22A2D1091}" destId="{23F8FB67-6B32-4B00-9546-D984519AE048}" srcOrd="0" destOrd="0" presId="urn:microsoft.com/office/officeart/2005/8/layout/venn1"/>
    <dgm:cxn modelId="{3B6B4566-21D6-43FB-B588-2003C3231E52}" srcId="{6400DD56-C934-4FB3-8375-B9B22A2D1091}" destId="{44A5A9BA-F6F1-4864-9DA2-F2076CBF5CA9}" srcOrd="2" destOrd="0" parTransId="{699BD58D-F20E-4ED8-883C-A52C42BFB88D}" sibTransId="{5E85A9B5-B2DE-4878-A1F3-06FF1D771EB9}"/>
    <dgm:cxn modelId="{5E31F90E-776B-4ECB-85A7-6D28CF8A1C56}" type="presOf" srcId="{B0016105-8588-4EFF-968B-B8D59EEA076D}" destId="{4267A8DA-F7EA-43ED-BF89-F2D82C21226C}" srcOrd="1" destOrd="0" presId="urn:microsoft.com/office/officeart/2005/8/layout/venn1"/>
    <dgm:cxn modelId="{6865D78E-23D6-4D1E-ABB0-7570415CA42F}" type="presOf" srcId="{09E8D0E1-33F6-4FC2-8266-0B7B7FFC5605}" destId="{66AF81B9-A466-4123-A4E1-3D5A2038576F}" srcOrd="0" destOrd="0" presId="urn:microsoft.com/office/officeart/2005/8/layout/venn1"/>
    <dgm:cxn modelId="{2D0EED80-A653-4D0D-B325-277591104671}" type="presOf" srcId="{B0016105-8588-4EFF-968B-B8D59EEA076D}" destId="{9AA505E8-17CE-4E4B-975F-EAF77AC6AF37}" srcOrd="0" destOrd="0" presId="urn:microsoft.com/office/officeart/2005/8/layout/venn1"/>
    <dgm:cxn modelId="{5096388C-1AB3-4DE9-B041-A2CBBF36F21C}" type="presOf" srcId="{44A5A9BA-F6F1-4864-9DA2-F2076CBF5CA9}" destId="{14625246-D992-4E2E-BC41-C850BBE2B4E1}" srcOrd="1" destOrd="0" presId="urn:microsoft.com/office/officeart/2005/8/layout/venn1"/>
    <dgm:cxn modelId="{4CD5E7A1-8C59-4F17-B916-B42F9A4E8B90}" srcId="{6400DD56-C934-4FB3-8375-B9B22A2D1091}" destId="{B0016105-8588-4EFF-968B-B8D59EEA076D}" srcOrd="0" destOrd="0" parTransId="{38D91987-C9E1-452D-B912-786F9BE3ACEF}" sibTransId="{13604A3D-5303-4E59-8865-C7E159B5A111}"/>
    <dgm:cxn modelId="{71A15B53-0011-417F-80CF-9F16926A4964}" type="presOf" srcId="{09E8D0E1-33F6-4FC2-8266-0B7B7FFC5605}" destId="{9A75BB44-1AD9-491D-A7A1-963BEC3A5EDD}" srcOrd="1" destOrd="0" presId="urn:microsoft.com/office/officeart/2005/8/layout/venn1"/>
    <dgm:cxn modelId="{51B87145-4893-42AD-8603-48E32D015902}" type="presParOf" srcId="{23F8FB67-6B32-4B00-9546-D984519AE048}" destId="{9AA505E8-17CE-4E4B-975F-EAF77AC6AF37}" srcOrd="0" destOrd="0" presId="urn:microsoft.com/office/officeart/2005/8/layout/venn1"/>
    <dgm:cxn modelId="{498786CE-2600-4C08-AE1E-328A88764F55}" type="presParOf" srcId="{23F8FB67-6B32-4B00-9546-D984519AE048}" destId="{4267A8DA-F7EA-43ED-BF89-F2D82C21226C}" srcOrd="1" destOrd="0" presId="urn:microsoft.com/office/officeart/2005/8/layout/venn1"/>
    <dgm:cxn modelId="{B4D4110D-93C5-48C2-A28E-3231EEF208F4}" type="presParOf" srcId="{23F8FB67-6B32-4B00-9546-D984519AE048}" destId="{66AF81B9-A466-4123-A4E1-3D5A2038576F}" srcOrd="2" destOrd="0" presId="urn:microsoft.com/office/officeart/2005/8/layout/venn1"/>
    <dgm:cxn modelId="{C2B7020D-EFB5-48A7-9ADA-5C52F7F9C2A1}" type="presParOf" srcId="{23F8FB67-6B32-4B00-9546-D984519AE048}" destId="{9A75BB44-1AD9-491D-A7A1-963BEC3A5EDD}" srcOrd="3" destOrd="0" presId="urn:microsoft.com/office/officeart/2005/8/layout/venn1"/>
    <dgm:cxn modelId="{88357825-0FE9-4974-BA4E-D7D291185808}" type="presParOf" srcId="{23F8FB67-6B32-4B00-9546-D984519AE048}" destId="{F69BB06B-71D6-4FCD-82DE-1418B467E6E2}" srcOrd="4" destOrd="0" presId="urn:microsoft.com/office/officeart/2005/8/layout/venn1"/>
    <dgm:cxn modelId="{47B8E2BD-612B-47BC-9A7D-045B23DE073F}" type="presParOf" srcId="{23F8FB67-6B32-4B00-9546-D984519AE048}" destId="{14625246-D992-4E2E-BC41-C850BBE2B4E1}" srcOrd="5" destOrd="0" presId="urn:microsoft.com/office/officeart/2005/8/layout/venn1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AFCA80-122F-4B93-9B4F-16B6AB7D7479}" type="doc">
      <dgm:prSet loTypeId="urn:microsoft.com/office/officeart/2011/layout/HexagonRadial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6D0B0DE0-E553-45E9-B6A5-29F4BA81D849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IE" sz="2400" b="1" baseline="0" dirty="0" smtClean="0">
              <a:solidFill>
                <a:schemeClr val="tx2"/>
              </a:solidFill>
            </a:rPr>
            <a:t>DAFM</a:t>
          </a:r>
        </a:p>
      </dgm:t>
    </dgm:pt>
    <dgm:pt modelId="{A4E0C0C1-DD95-4DF0-A9F2-16CE7BE435F3}" type="parTrans" cxnId="{0342E01C-F4CA-455E-8591-8EFF798A595E}">
      <dgm:prSet/>
      <dgm:spPr/>
      <dgm:t>
        <a:bodyPr/>
        <a:lstStyle/>
        <a:p>
          <a:endParaRPr lang="en-IE"/>
        </a:p>
      </dgm:t>
    </dgm:pt>
    <dgm:pt modelId="{81D262DA-02F8-4533-BF9D-31B60E18DB6D}" type="sibTrans" cxnId="{0342E01C-F4CA-455E-8591-8EFF798A595E}">
      <dgm:prSet/>
      <dgm:spPr/>
      <dgm:t>
        <a:bodyPr/>
        <a:lstStyle/>
        <a:p>
          <a:endParaRPr lang="en-IE"/>
        </a:p>
      </dgm:t>
    </dgm:pt>
    <dgm:pt modelId="{63C1FA19-7D62-4F0A-9280-51D311199397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IE" b="1" baseline="0" dirty="0" smtClean="0">
              <a:solidFill>
                <a:schemeClr val="tx2"/>
              </a:solidFill>
            </a:rPr>
            <a:t>LAWCO</a:t>
          </a:r>
        </a:p>
        <a:p>
          <a:endParaRPr lang="en-IE" b="1" baseline="0" dirty="0" smtClean="0">
            <a:solidFill>
              <a:schemeClr val="tx2"/>
            </a:solidFill>
          </a:endParaRPr>
        </a:p>
        <a:p>
          <a:r>
            <a:rPr lang="en-IE" b="1" baseline="0" dirty="0" smtClean="0">
              <a:solidFill>
                <a:schemeClr val="tx2"/>
              </a:solidFill>
            </a:rPr>
            <a:t>EPA</a:t>
          </a:r>
          <a:endParaRPr lang="en-IE" b="1" baseline="0" dirty="0">
            <a:solidFill>
              <a:schemeClr val="tx2"/>
            </a:solidFill>
          </a:endParaRPr>
        </a:p>
      </dgm:t>
    </dgm:pt>
    <dgm:pt modelId="{D80C5521-4803-4C38-A535-5EC2C3D0C8D7}" type="parTrans" cxnId="{BAB86335-F063-484C-90DB-210F70D6E2C1}">
      <dgm:prSet/>
      <dgm:spPr/>
      <dgm:t>
        <a:bodyPr/>
        <a:lstStyle/>
        <a:p>
          <a:endParaRPr lang="en-IE"/>
        </a:p>
      </dgm:t>
    </dgm:pt>
    <dgm:pt modelId="{3B29060A-D823-4427-AFCF-EC5AE0C3CCAD}" type="sibTrans" cxnId="{BAB86335-F063-484C-90DB-210F70D6E2C1}">
      <dgm:prSet/>
      <dgm:spPr/>
      <dgm:t>
        <a:bodyPr/>
        <a:lstStyle/>
        <a:p>
          <a:endParaRPr lang="en-IE"/>
        </a:p>
      </dgm:t>
    </dgm:pt>
    <dgm:pt modelId="{DF69D1D0-ADE1-4D7D-BF2E-75BE3B14313C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IE" b="1" baseline="0" dirty="0" smtClean="0">
              <a:solidFill>
                <a:schemeClr val="tx2"/>
              </a:solidFill>
            </a:rPr>
            <a:t>NFGWS</a:t>
          </a:r>
        </a:p>
        <a:p>
          <a:endParaRPr lang="en-IE" b="1" baseline="0" dirty="0" smtClean="0">
            <a:solidFill>
              <a:schemeClr val="tx2"/>
            </a:solidFill>
          </a:endParaRPr>
        </a:p>
        <a:p>
          <a:r>
            <a:rPr lang="en-IE" b="1" baseline="0" dirty="0" smtClean="0">
              <a:solidFill>
                <a:schemeClr val="tx2"/>
              </a:solidFill>
            </a:rPr>
            <a:t>CCMA</a:t>
          </a:r>
          <a:endParaRPr lang="en-IE" b="1" baseline="0" dirty="0">
            <a:solidFill>
              <a:schemeClr val="tx2"/>
            </a:solidFill>
          </a:endParaRPr>
        </a:p>
      </dgm:t>
    </dgm:pt>
    <dgm:pt modelId="{616553BB-3BDC-42DB-9FC0-4D0B8E5564A3}" type="parTrans" cxnId="{9F2285B4-A7D9-4C3C-8534-EA8CED8360D8}">
      <dgm:prSet/>
      <dgm:spPr/>
      <dgm:t>
        <a:bodyPr/>
        <a:lstStyle/>
        <a:p>
          <a:endParaRPr lang="en-IE"/>
        </a:p>
      </dgm:t>
    </dgm:pt>
    <dgm:pt modelId="{15D06C07-143D-40E2-B980-27526E306742}" type="sibTrans" cxnId="{9F2285B4-A7D9-4C3C-8534-EA8CED8360D8}">
      <dgm:prSet/>
      <dgm:spPr/>
      <dgm:t>
        <a:bodyPr/>
        <a:lstStyle/>
        <a:p>
          <a:endParaRPr lang="en-IE"/>
        </a:p>
      </dgm:t>
    </dgm:pt>
    <dgm:pt modelId="{F319034F-11BD-4A98-A13D-97314AEC2202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IE" b="1" baseline="0" dirty="0" smtClean="0">
              <a:solidFill>
                <a:schemeClr val="tx2"/>
              </a:solidFill>
            </a:rPr>
            <a:t>HSE</a:t>
          </a:r>
        </a:p>
        <a:p>
          <a:endParaRPr lang="en-IE" b="1" baseline="0" dirty="0" smtClean="0">
            <a:solidFill>
              <a:schemeClr val="tx2"/>
            </a:solidFill>
          </a:endParaRPr>
        </a:p>
        <a:p>
          <a:r>
            <a:rPr lang="en-IE" b="1" baseline="0" dirty="0" err="1" smtClean="0">
              <a:solidFill>
                <a:schemeClr val="tx2"/>
              </a:solidFill>
            </a:rPr>
            <a:t>Teagasc</a:t>
          </a:r>
          <a:endParaRPr lang="en-IE" b="1" baseline="0" dirty="0">
            <a:solidFill>
              <a:schemeClr val="tx2"/>
            </a:solidFill>
          </a:endParaRPr>
        </a:p>
      </dgm:t>
    </dgm:pt>
    <dgm:pt modelId="{5FAE5442-FDF7-446D-9051-6DE688CD5A6E}" type="parTrans" cxnId="{8FF817AE-3479-4C5A-9A0A-60DE7EB00B4C}">
      <dgm:prSet/>
      <dgm:spPr/>
      <dgm:t>
        <a:bodyPr/>
        <a:lstStyle/>
        <a:p>
          <a:endParaRPr lang="en-IE"/>
        </a:p>
      </dgm:t>
    </dgm:pt>
    <dgm:pt modelId="{50DA9A5B-DC20-4EA6-95DC-60206EF39D83}" type="sibTrans" cxnId="{8FF817AE-3479-4C5A-9A0A-60DE7EB00B4C}">
      <dgm:prSet/>
      <dgm:spPr/>
      <dgm:t>
        <a:bodyPr/>
        <a:lstStyle/>
        <a:p>
          <a:endParaRPr lang="en-IE"/>
        </a:p>
      </dgm:t>
    </dgm:pt>
    <dgm:pt modelId="{DC92256D-CEB2-4A65-8CFC-0D1A1875771D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IE" b="1" baseline="0" dirty="0" smtClean="0">
              <a:solidFill>
                <a:schemeClr val="tx2"/>
              </a:solidFill>
            </a:rPr>
            <a:t>IFA</a:t>
          </a:r>
        </a:p>
        <a:p>
          <a:endParaRPr lang="en-IE" b="1" baseline="0" dirty="0" smtClean="0">
            <a:solidFill>
              <a:schemeClr val="tx2"/>
            </a:solidFill>
          </a:endParaRPr>
        </a:p>
        <a:p>
          <a:r>
            <a:rPr lang="en-IE" b="1" baseline="0" dirty="0" smtClean="0">
              <a:solidFill>
                <a:schemeClr val="tx2"/>
              </a:solidFill>
            </a:rPr>
            <a:t>ICMSA</a:t>
          </a:r>
          <a:endParaRPr lang="en-IE" b="1" baseline="0" dirty="0">
            <a:solidFill>
              <a:schemeClr val="tx2"/>
            </a:solidFill>
          </a:endParaRPr>
        </a:p>
      </dgm:t>
    </dgm:pt>
    <dgm:pt modelId="{8ADE9D09-DD3C-44B9-836D-26ACA492B365}" type="parTrans" cxnId="{92E736D3-BAE0-4517-81DD-7AD0EF0BD570}">
      <dgm:prSet/>
      <dgm:spPr/>
      <dgm:t>
        <a:bodyPr/>
        <a:lstStyle/>
        <a:p>
          <a:endParaRPr lang="en-IE"/>
        </a:p>
      </dgm:t>
    </dgm:pt>
    <dgm:pt modelId="{ED5A742F-CC36-4C69-99FA-8D20662CDB6F}" type="sibTrans" cxnId="{92E736D3-BAE0-4517-81DD-7AD0EF0BD570}">
      <dgm:prSet/>
      <dgm:spPr/>
      <dgm:t>
        <a:bodyPr/>
        <a:lstStyle/>
        <a:p>
          <a:endParaRPr lang="en-IE"/>
        </a:p>
      </dgm:t>
    </dgm:pt>
    <dgm:pt modelId="{6B0F9CD5-BA4E-438C-A7BF-F64F7E871B17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IE" b="1" baseline="0" dirty="0" smtClean="0">
              <a:solidFill>
                <a:schemeClr val="tx2"/>
              </a:solidFill>
            </a:rPr>
            <a:t>FARM</a:t>
          </a:r>
        </a:p>
        <a:p>
          <a:endParaRPr lang="en-IE" b="1" baseline="0" dirty="0" smtClean="0">
            <a:solidFill>
              <a:schemeClr val="tx2"/>
            </a:solidFill>
          </a:endParaRPr>
        </a:p>
        <a:p>
          <a:r>
            <a:rPr lang="en-IE" b="1" baseline="0" dirty="0" smtClean="0">
              <a:solidFill>
                <a:schemeClr val="tx2"/>
              </a:solidFill>
            </a:rPr>
            <a:t>APHA</a:t>
          </a:r>
          <a:endParaRPr lang="en-IE" b="1" baseline="0" dirty="0">
            <a:solidFill>
              <a:schemeClr val="tx2"/>
            </a:solidFill>
          </a:endParaRPr>
        </a:p>
      </dgm:t>
    </dgm:pt>
    <dgm:pt modelId="{91B1132C-5597-436E-8960-67A8F945ACCB}" type="parTrans" cxnId="{1C5ACD6C-8269-4CA5-AE33-547A24DB50B1}">
      <dgm:prSet/>
      <dgm:spPr/>
      <dgm:t>
        <a:bodyPr/>
        <a:lstStyle/>
        <a:p>
          <a:endParaRPr lang="en-IE"/>
        </a:p>
      </dgm:t>
    </dgm:pt>
    <dgm:pt modelId="{611F76B5-9D04-4B66-8A9E-108E9577CCF3}" type="sibTrans" cxnId="{1C5ACD6C-8269-4CA5-AE33-547A24DB50B1}">
      <dgm:prSet/>
      <dgm:spPr/>
      <dgm:t>
        <a:bodyPr/>
        <a:lstStyle/>
        <a:p>
          <a:endParaRPr lang="en-IE"/>
        </a:p>
      </dgm:t>
    </dgm:pt>
    <dgm:pt modelId="{F1BC553E-0306-47D9-8433-8035FF537C2F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IE" b="1" baseline="0" dirty="0" smtClean="0">
              <a:solidFill>
                <a:schemeClr val="tx2"/>
              </a:solidFill>
            </a:rPr>
            <a:t>Irish Water</a:t>
          </a:r>
          <a:endParaRPr lang="en-IE" b="1" baseline="0" dirty="0">
            <a:solidFill>
              <a:schemeClr val="tx2"/>
            </a:solidFill>
          </a:endParaRPr>
        </a:p>
      </dgm:t>
    </dgm:pt>
    <dgm:pt modelId="{AB8864EC-4A98-46E4-83C8-5BA51A162A5C}" type="parTrans" cxnId="{5D5C1751-E2B7-4C57-8CFD-ADED881FEE8D}">
      <dgm:prSet/>
      <dgm:spPr/>
      <dgm:t>
        <a:bodyPr/>
        <a:lstStyle/>
        <a:p>
          <a:endParaRPr lang="en-IE"/>
        </a:p>
      </dgm:t>
    </dgm:pt>
    <dgm:pt modelId="{CBEF3AE4-A378-46A7-B837-F17C24900C9E}" type="sibTrans" cxnId="{5D5C1751-E2B7-4C57-8CFD-ADED881FEE8D}">
      <dgm:prSet/>
      <dgm:spPr/>
      <dgm:t>
        <a:bodyPr/>
        <a:lstStyle/>
        <a:p>
          <a:endParaRPr lang="en-IE"/>
        </a:p>
      </dgm:t>
    </dgm:pt>
    <dgm:pt modelId="{C32DACB5-003A-466C-90EF-912EF1650346}">
      <dgm:prSet phldrT="[Text]"/>
      <dgm:spPr/>
      <dgm:t>
        <a:bodyPr/>
        <a:lstStyle/>
        <a:p>
          <a:endParaRPr lang="en-IE"/>
        </a:p>
      </dgm:t>
    </dgm:pt>
    <dgm:pt modelId="{9BF55BF4-3920-4A5A-A95C-12DFFE71A2DB}" type="parTrans" cxnId="{956FDEDB-EAA7-44CE-9AC2-1F6A56D52741}">
      <dgm:prSet/>
      <dgm:spPr/>
      <dgm:t>
        <a:bodyPr/>
        <a:lstStyle/>
        <a:p>
          <a:endParaRPr lang="en-IE"/>
        </a:p>
      </dgm:t>
    </dgm:pt>
    <dgm:pt modelId="{ACCFC09F-EFFF-416D-9D72-7A73149AA3D1}" type="sibTrans" cxnId="{956FDEDB-EAA7-44CE-9AC2-1F6A56D52741}">
      <dgm:prSet/>
      <dgm:spPr/>
      <dgm:t>
        <a:bodyPr/>
        <a:lstStyle/>
        <a:p>
          <a:endParaRPr lang="en-IE"/>
        </a:p>
      </dgm:t>
    </dgm:pt>
    <dgm:pt modelId="{58AD2077-E31A-43F9-A6CA-C40462305885}">
      <dgm:prSet phldrT="[Text]"/>
      <dgm:spPr/>
      <dgm:t>
        <a:bodyPr/>
        <a:lstStyle/>
        <a:p>
          <a:endParaRPr lang="en-IE" dirty="0"/>
        </a:p>
      </dgm:t>
    </dgm:pt>
    <dgm:pt modelId="{B6234DF8-A06C-4197-ACD6-CE83817CAE66}" type="parTrans" cxnId="{7C4AFA26-3BA5-4C2F-B11B-CD0C3D7A766B}">
      <dgm:prSet/>
      <dgm:spPr/>
      <dgm:t>
        <a:bodyPr/>
        <a:lstStyle/>
        <a:p>
          <a:endParaRPr lang="en-IE"/>
        </a:p>
      </dgm:t>
    </dgm:pt>
    <dgm:pt modelId="{53F3F5B3-8D00-452C-94EC-D00C7B177951}" type="sibTrans" cxnId="{7C4AFA26-3BA5-4C2F-B11B-CD0C3D7A766B}">
      <dgm:prSet/>
      <dgm:spPr/>
      <dgm:t>
        <a:bodyPr/>
        <a:lstStyle/>
        <a:p>
          <a:endParaRPr lang="en-IE"/>
        </a:p>
      </dgm:t>
    </dgm:pt>
    <dgm:pt modelId="{785F0153-A618-480F-9B3E-EE26B0D1BBAE}">
      <dgm:prSet phldrT="[Text]"/>
      <dgm:spPr/>
      <dgm:t>
        <a:bodyPr/>
        <a:lstStyle/>
        <a:p>
          <a:endParaRPr lang="en-IE" dirty="0"/>
        </a:p>
      </dgm:t>
    </dgm:pt>
    <dgm:pt modelId="{917A7E5D-E562-4951-9F6D-D3A5966E6234}" type="parTrans" cxnId="{8135EF72-A2DE-42C2-A852-9C5B6550058D}">
      <dgm:prSet/>
      <dgm:spPr/>
      <dgm:t>
        <a:bodyPr/>
        <a:lstStyle/>
        <a:p>
          <a:endParaRPr lang="en-IE"/>
        </a:p>
      </dgm:t>
    </dgm:pt>
    <dgm:pt modelId="{630D4B22-2971-433B-B6B5-452136F332EB}" type="sibTrans" cxnId="{8135EF72-A2DE-42C2-A852-9C5B6550058D}">
      <dgm:prSet/>
      <dgm:spPr/>
      <dgm:t>
        <a:bodyPr/>
        <a:lstStyle/>
        <a:p>
          <a:endParaRPr lang="en-IE"/>
        </a:p>
      </dgm:t>
    </dgm:pt>
    <dgm:pt modelId="{E0EF2038-F506-4FB5-B4BD-3638427F2E3D}">
      <dgm:prSet phldrT="[Text]"/>
      <dgm:spPr/>
      <dgm:t>
        <a:bodyPr/>
        <a:lstStyle/>
        <a:p>
          <a:endParaRPr lang="en-IE" dirty="0"/>
        </a:p>
      </dgm:t>
    </dgm:pt>
    <dgm:pt modelId="{AF8EA3BF-634C-4E65-8E82-CEF3F0A7A39A}" type="parTrans" cxnId="{526858B0-38E7-4CDE-BC8E-06D7318F0C01}">
      <dgm:prSet/>
      <dgm:spPr/>
      <dgm:t>
        <a:bodyPr/>
        <a:lstStyle/>
        <a:p>
          <a:endParaRPr lang="en-IE"/>
        </a:p>
      </dgm:t>
    </dgm:pt>
    <dgm:pt modelId="{F159E214-2BD8-44E5-8AA5-1F1B8571A81B}" type="sibTrans" cxnId="{526858B0-38E7-4CDE-BC8E-06D7318F0C01}">
      <dgm:prSet/>
      <dgm:spPr/>
      <dgm:t>
        <a:bodyPr/>
        <a:lstStyle/>
        <a:p>
          <a:endParaRPr lang="en-IE"/>
        </a:p>
      </dgm:t>
    </dgm:pt>
    <dgm:pt modelId="{7A86B46B-8A24-4819-B609-2637B154B2B2}">
      <dgm:prSet phldrT="[Text]"/>
      <dgm:spPr/>
      <dgm:t>
        <a:bodyPr/>
        <a:lstStyle/>
        <a:p>
          <a:endParaRPr lang="en-IE"/>
        </a:p>
      </dgm:t>
    </dgm:pt>
    <dgm:pt modelId="{EC64B74F-951E-4057-AFA2-52FC96C43A61}" type="parTrans" cxnId="{82CD8C3D-AD4F-47D5-8071-F2A195283F2D}">
      <dgm:prSet/>
      <dgm:spPr/>
      <dgm:t>
        <a:bodyPr/>
        <a:lstStyle/>
        <a:p>
          <a:endParaRPr lang="en-IE"/>
        </a:p>
      </dgm:t>
    </dgm:pt>
    <dgm:pt modelId="{EFF0E103-C0BB-4017-A1A7-C5890C87307A}" type="sibTrans" cxnId="{82CD8C3D-AD4F-47D5-8071-F2A195283F2D}">
      <dgm:prSet/>
      <dgm:spPr/>
      <dgm:t>
        <a:bodyPr/>
        <a:lstStyle/>
        <a:p>
          <a:endParaRPr lang="en-IE"/>
        </a:p>
      </dgm:t>
    </dgm:pt>
    <dgm:pt modelId="{05504BE6-916E-4040-846F-56F3017DFB8B}">
      <dgm:prSet phldrT="[Text]"/>
      <dgm:spPr/>
      <dgm:t>
        <a:bodyPr/>
        <a:lstStyle/>
        <a:p>
          <a:endParaRPr lang="en-IE"/>
        </a:p>
      </dgm:t>
    </dgm:pt>
    <dgm:pt modelId="{186804C4-D996-48D5-B4DA-8405CDFE417E}" type="parTrans" cxnId="{CA4093D4-AA53-4F36-8B7F-BE0AC2276209}">
      <dgm:prSet/>
      <dgm:spPr/>
      <dgm:t>
        <a:bodyPr/>
        <a:lstStyle/>
        <a:p>
          <a:endParaRPr lang="en-IE"/>
        </a:p>
      </dgm:t>
    </dgm:pt>
    <dgm:pt modelId="{B09C252F-6EAF-412A-B945-5302715B8065}" type="sibTrans" cxnId="{CA4093D4-AA53-4F36-8B7F-BE0AC2276209}">
      <dgm:prSet/>
      <dgm:spPr/>
      <dgm:t>
        <a:bodyPr/>
        <a:lstStyle/>
        <a:p>
          <a:endParaRPr lang="en-IE"/>
        </a:p>
      </dgm:t>
    </dgm:pt>
    <dgm:pt modelId="{2695DABB-5465-4204-9D59-9513E70DF7AC}" type="pres">
      <dgm:prSet presAssocID="{1DAFCA80-122F-4B93-9B4F-16B6AB7D7479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IE"/>
        </a:p>
      </dgm:t>
    </dgm:pt>
    <dgm:pt modelId="{FFCCB33F-ECFB-42DF-8838-3960281C8CA9}" type="pres">
      <dgm:prSet presAssocID="{6D0B0DE0-E553-45E9-B6A5-29F4BA81D849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en-IE"/>
        </a:p>
      </dgm:t>
    </dgm:pt>
    <dgm:pt modelId="{116D1DB7-B400-4A24-9187-DA94408DB07F}" type="pres">
      <dgm:prSet presAssocID="{63C1FA19-7D62-4F0A-9280-51D311199397}" presName="Accent1" presStyleCnt="0"/>
      <dgm:spPr/>
    </dgm:pt>
    <dgm:pt modelId="{881D7A14-BCA9-4059-AC3E-CE5AA9EE86A0}" type="pres">
      <dgm:prSet presAssocID="{63C1FA19-7D62-4F0A-9280-51D311199397}" presName="Accent" presStyleLbl="bgShp" presStyleIdx="0" presStyleCnt="6"/>
      <dgm:spPr/>
    </dgm:pt>
    <dgm:pt modelId="{6A236468-0240-4B04-A3B6-B09FD1E759D5}" type="pres">
      <dgm:prSet presAssocID="{63C1FA19-7D62-4F0A-9280-51D311199397}" presName="Child1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3FF82838-0FBB-4A67-AA63-B566FDB10A1E}" type="pres">
      <dgm:prSet presAssocID="{DF69D1D0-ADE1-4D7D-BF2E-75BE3B14313C}" presName="Accent2" presStyleCnt="0"/>
      <dgm:spPr/>
    </dgm:pt>
    <dgm:pt modelId="{7BF2D478-72C9-4CED-9278-4B38BE3A34E9}" type="pres">
      <dgm:prSet presAssocID="{DF69D1D0-ADE1-4D7D-BF2E-75BE3B14313C}" presName="Accent" presStyleLbl="bgShp" presStyleIdx="1" presStyleCnt="6"/>
      <dgm:spPr/>
    </dgm:pt>
    <dgm:pt modelId="{F6BA0408-1329-4E96-922E-5AAED03896CE}" type="pres">
      <dgm:prSet presAssocID="{DF69D1D0-ADE1-4D7D-BF2E-75BE3B14313C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375E2953-1448-4F6C-B547-3572EAACFD14}" type="pres">
      <dgm:prSet presAssocID="{F319034F-11BD-4A98-A13D-97314AEC2202}" presName="Accent3" presStyleCnt="0"/>
      <dgm:spPr/>
    </dgm:pt>
    <dgm:pt modelId="{34A2E141-95D4-47B1-BB35-5128ECB20D59}" type="pres">
      <dgm:prSet presAssocID="{F319034F-11BD-4A98-A13D-97314AEC2202}" presName="Accent" presStyleLbl="bgShp" presStyleIdx="2" presStyleCnt="6"/>
      <dgm:spPr/>
    </dgm:pt>
    <dgm:pt modelId="{BE3AAE2F-B665-4707-A06F-A95C6C127189}" type="pres">
      <dgm:prSet presAssocID="{F319034F-11BD-4A98-A13D-97314AEC2202}" presName="Child3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83BA4166-1C7B-4FED-8177-FD180138C666}" type="pres">
      <dgm:prSet presAssocID="{DC92256D-CEB2-4A65-8CFC-0D1A1875771D}" presName="Accent4" presStyleCnt="0"/>
      <dgm:spPr/>
    </dgm:pt>
    <dgm:pt modelId="{538E18E5-451B-4F09-B19E-6FA1CEADF5F8}" type="pres">
      <dgm:prSet presAssocID="{DC92256D-CEB2-4A65-8CFC-0D1A1875771D}" presName="Accent" presStyleLbl="bgShp" presStyleIdx="3" presStyleCnt="6"/>
      <dgm:spPr/>
    </dgm:pt>
    <dgm:pt modelId="{D4FF1E1F-1061-4ECF-A67C-11C4049AA62E}" type="pres">
      <dgm:prSet presAssocID="{DC92256D-CEB2-4A65-8CFC-0D1A1875771D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F03A412A-872E-4E7B-AA07-4D804ED5CA19}" type="pres">
      <dgm:prSet presAssocID="{6B0F9CD5-BA4E-438C-A7BF-F64F7E871B17}" presName="Accent5" presStyleCnt="0"/>
      <dgm:spPr/>
    </dgm:pt>
    <dgm:pt modelId="{662C69E7-B4FB-424C-988D-CB7FCB319856}" type="pres">
      <dgm:prSet presAssocID="{6B0F9CD5-BA4E-438C-A7BF-F64F7E871B17}" presName="Accent" presStyleLbl="bgShp" presStyleIdx="4" presStyleCnt="6"/>
      <dgm:spPr/>
    </dgm:pt>
    <dgm:pt modelId="{7FB6E2D6-9FCA-4E06-953F-E3D72D32DFCC}" type="pres">
      <dgm:prSet presAssocID="{6B0F9CD5-BA4E-438C-A7BF-F64F7E871B17}" presName="Child5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5C0FF68E-8264-408B-8478-9672B84FFCA1}" type="pres">
      <dgm:prSet presAssocID="{F1BC553E-0306-47D9-8433-8035FF537C2F}" presName="Accent6" presStyleCnt="0"/>
      <dgm:spPr/>
    </dgm:pt>
    <dgm:pt modelId="{B00CDA01-0E0D-4090-AA03-C9C432FFCCDA}" type="pres">
      <dgm:prSet presAssocID="{F1BC553E-0306-47D9-8433-8035FF537C2F}" presName="Accent" presStyleLbl="bgShp" presStyleIdx="5" presStyleCnt="6"/>
      <dgm:spPr/>
    </dgm:pt>
    <dgm:pt modelId="{E92F0755-9746-48A6-B26B-6E4426D1CD1E}" type="pres">
      <dgm:prSet presAssocID="{F1BC553E-0306-47D9-8433-8035FF537C2F}" presName="Child6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IE"/>
        </a:p>
      </dgm:t>
    </dgm:pt>
  </dgm:ptLst>
  <dgm:cxnLst>
    <dgm:cxn modelId="{5D5C1751-E2B7-4C57-8CFD-ADED881FEE8D}" srcId="{6D0B0DE0-E553-45E9-B6A5-29F4BA81D849}" destId="{F1BC553E-0306-47D9-8433-8035FF537C2F}" srcOrd="5" destOrd="0" parTransId="{AB8864EC-4A98-46E4-83C8-5BA51A162A5C}" sibTransId="{CBEF3AE4-A378-46A7-B837-F17C24900C9E}"/>
    <dgm:cxn modelId="{7C4AFA26-3BA5-4C2F-B11B-CD0C3D7A766B}" srcId="{6D0B0DE0-E553-45E9-B6A5-29F4BA81D849}" destId="{58AD2077-E31A-43F9-A6CA-C40462305885}" srcOrd="8" destOrd="0" parTransId="{B6234DF8-A06C-4197-ACD6-CE83817CAE66}" sibTransId="{53F3F5B3-8D00-452C-94EC-D00C7B177951}"/>
    <dgm:cxn modelId="{1C5ACD6C-8269-4CA5-AE33-547A24DB50B1}" srcId="{6D0B0DE0-E553-45E9-B6A5-29F4BA81D849}" destId="{6B0F9CD5-BA4E-438C-A7BF-F64F7E871B17}" srcOrd="4" destOrd="0" parTransId="{91B1132C-5597-436E-8960-67A8F945ACCB}" sibTransId="{611F76B5-9D04-4B66-8A9E-108E9577CCF3}"/>
    <dgm:cxn modelId="{BAB86335-F063-484C-90DB-210F70D6E2C1}" srcId="{6D0B0DE0-E553-45E9-B6A5-29F4BA81D849}" destId="{63C1FA19-7D62-4F0A-9280-51D311199397}" srcOrd="0" destOrd="0" parTransId="{D80C5521-4803-4C38-A535-5EC2C3D0C8D7}" sibTransId="{3B29060A-D823-4427-AFCF-EC5AE0C3CCAD}"/>
    <dgm:cxn modelId="{58B9D3B3-7AF5-4079-BAC7-09EE07496779}" type="presOf" srcId="{F1BC553E-0306-47D9-8433-8035FF537C2F}" destId="{E92F0755-9746-48A6-B26B-6E4426D1CD1E}" srcOrd="0" destOrd="0" presId="urn:microsoft.com/office/officeart/2011/layout/HexagonRadial"/>
    <dgm:cxn modelId="{956FDEDB-EAA7-44CE-9AC2-1F6A56D52741}" srcId="{1DAFCA80-122F-4B93-9B4F-16B6AB7D7479}" destId="{C32DACB5-003A-466C-90EF-912EF1650346}" srcOrd="1" destOrd="0" parTransId="{9BF55BF4-3920-4A5A-A95C-12DFFE71A2DB}" sibTransId="{ACCFC09F-EFFF-416D-9D72-7A73149AA3D1}"/>
    <dgm:cxn modelId="{526858B0-38E7-4CDE-BC8E-06D7318F0C01}" srcId="{6D0B0DE0-E553-45E9-B6A5-29F4BA81D849}" destId="{E0EF2038-F506-4FB5-B4BD-3638427F2E3D}" srcOrd="7" destOrd="0" parTransId="{AF8EA3BF-634C-4E65-8E82-CEF3F0A7A39A}" sibTransId="{F159E214-2BD8-44E5-8AA5-1F1B8571A81B}"/>
    <dgm:cxn modelId="{8FF817AE-3479-4C5A-9A0A-60DE7EB00B4C}" srcId="{6D0B0DE0-E553-45E9-B6A5-29F4BA81D849}" destId="{F319034F-11BD-4A98-A13D-97314AEC2202}" srcOrd="2" destOrd="0" parTransId="{5FAE5442-FDF7-446D-9051-6DE688CD5A6E}" sibTransId="{50DA9A5B-DC20-4EA6-95DC-60206EF39D83}"/>
    <dgm:cxn modelId="{8135EF72-A2DE-42C2-A852-9C5B6550058D}" srcId="{6D0B0DE0-E553-45E9-B6A5-29F4BA81D849}" destId="{785F0153-A618-480F-9B3E-EE26B0D1BBAE}" srcOrd="6" destOrd="0" parTransId="{917A7E5D-E562-4951-9F6D-D3A5966E6234}" sibTransId="{630D4B22-2971-433B-B6B5-452136F332EB}"/>
    <dgm:cxn modelId="{CA4093D4-AA53-4F36-8B7F-BE0AC2276209}" srcId="{1DAFCA80-122F-4B93-9B4F-16B6AB7D7479}" destId="{05504BE6-916E-4040-846F-56F3017DFB8B}" srcOrd="3" destOrd="0" parTransId="{186804C4-D996-48D5-B4DA-8405CDFE417E}" sibTransId="{B09C252F-6EAF-412A-B945-5302715B8065}"/>
    <dgm:cxn modelId="{7A72EDF1-E591-44F9-B7D8-FDE5A98A22FE}" type="presOf" srcId="{6B0F9CD5-BA4E-438C-A7BF-F64F7E871B17}" destId="{7FB6E2D6-9FCA-4E06-953F-E3D72D32DFCC}" srcOrd="0" destOrd="0" presId="urn:microsoft.com/office/officeart/2011/layout/HexagonRadial"/>
    <dgm:cxn modelId="{808D59E7-D13E-40BA-A4BD-0FF43F44D2F7}" type="presOf" srcId="{1DAFCA80-122F-4B93-9B4F-16B6AB7D7479}" destId="{2695DABB-5465-4204-9D59-9513E70DF7AC}" srcOrd="0" destOrd="0" presId="urn:microsoft.com/office/officeart/2011/layout/HexagonRadial"/>
    <dgm:cxn modelId="{4996B112-2654-448F-9696-090D590B2810}" type="presOf" srcId="{6D0B0DE0-E553-45E9-B6A5-29F4BA81D849}" destId="{FFCCB33F-ECFB-42DF-8838-3960281C8CA9}" srcOrd="0" destOrd="0" presId="urn:microsoft.com/office/officeart/2011/layout/HexagonRadial"/>
    <dgm:cxn modelId="{9F2285B4-A7D9-4C3C-8534-EA8CED8360D8}" srcId="{6D0B0DE0-E553-45E9-B6A5-29F4BA81D849}" destId="{DF69D1D0-ADE1-4D7D-BF2E-75BE3B14313C}" srcOrd="1" destOrd="0" parTransId="{616553BB-3BDC-42DB-9FC0-4D0B8E5564A3}" sibTransId="{15D06C07-143D-40E2-B980-27526E306742}"/>
    <dgm:cxn modelId="{1811A35A-5AF5-467B-85F2-1488A4470E74}" type="presOf" srcId="{F319034F-11BD-4A98-A13D-97314AEC2202}" destId="{BE3AAE2F-B665-4707-A06F-A95C6C127189}" srcOrd="0" destOrd="0" presId="urn:microsoft.com/office/officeart/2011/layout/HexagonRadial"/>
    <dgm:cxn modelId="{92E736D3-BAE0-4517-81DD-7AD0EF0BD570}" srcId="{6D0B0DE0-E553-45E9-B6A5-29F4BA81D849}" destId="{DC92256D-CEB2-4A65-8CFC-0D1A1875771D}" srcOrd="3" destOrd="0" parTransId="{8ADE9D09-DD3C-44B9-836D-26ACA492B365}" sibTransId="{ED5A742F-CC36-4C69-99FA-8D20662CDB6F}"/>
    <dgm:cxn modelId="{1BE3E186-8236-4426-93F9-6053EC331275}" type="presOf" srcId="{63C1FA19-7D62-4F0A-9280-51D311199397}" destId="{6A236468-0240-4B04-A3B6-B09FD1E759D5}" srcOrd="0" destOrd="0" presId="urn:microsoft.com/office/officeart/2011/layout/HexagonRadial"/>
    <dgm:cxn modelId="{93BFA0A3-76FE-4832-97BE-C767C96570C9}" type="presOf" srcId="{DC92256D-CEB2-4A65-8CFC-0D1A1875771D}" destId="{D4FF1E1F-1061-4ECF-A67C-11C4049AA62E}" srcOrd="0" destOrd="0" presId="urn:microsoft.com/office/officeart/2011/layout/HexagonRadial"/>
    <dgm:cxn modelId="{82CD8C3D-AD4F-47D5-8071-F2A195283F2D}" srcId="{1DAFCA80-122F-4B93-9B4F-16B6AB7D7479}" destId="{7A86B46B-8A24-4819-B609-2637B154B2B2}" srcOrd="2" destOrd="0" parTransId="{EC64B74F-951E-4057-AFA2-52FC96C43A61}" sibTransId="{EFF0E103-C0BB-4017-A1A7-C5890C87307A}"/>
    <dgm:cxn modelId="{0342E01C-F4CA-455E-8591-8EFF798A595E}" srcId="{1DAFCA80-122F-4B93-9B4F-16B6AB7D7479}" destId="{6D0B0DE0-E553-45E9-B6A5-29F4BA81D849}" srcOrd="0" destOrd="0" parTransId="{A4E0C0C1-DD95-4DF0-A9F2-16CE7BE435F3}" sibTransId="{81D262DA-02F8-4533-BF9D-31B60E18DB6D}"/>
    <dgm:cxn modelId="{81ED0129-55EA-46B7-A60F-B36B2E7E58EC}" type="presOf" srcId="{DF69D1D0-ADE1-4D7D-BF2E-75BE3B14313C}" destId="{F6BA0408-1329-4E96-922E-5AAED03896CE}" srcOrd="0" destOrd="0" presId="urn:microsoft.com/office/officeart/2011/layout/HexagonRadial"/>
    <dgm:cxn modelId="{0671EC2D-9CC6-447D-9D25-BEDFA7D08DCC}" type="presParOf" srcId="{2695DABB-5465-4204-9D59-9513E70DF7AC}" destId="{FFCCB33F-ECFB-42DF-8838-3960281C8CA9}" srcOrd="0" destOrd="0" presId="urn:microsoft.com/office/officeart/2011/layout/HexagonRadial"/>
    <dgm:cxn modelId="{E2038EA1-010C-436E-8A8E-B1A20443A115}" type="presParOf" srcId="{2695DABB-5465-4204-9D59-9513E70DF7AC}" destId="{116D1DB7-B400-4A24-9187-DA94408DB07F}" srcOrd="1" destOrd="0" presId="urn:microsoft.com/office/officeart/2011/layout/HexagonRadial"/>
    <dgm:cxn modelId="{2C83CACF-7393-4830-B3AE-934F8C3B1372}" type="presParOf" srcId="{116D1DB7-B400-4A24-9187-DA94408DB07F}" destId="{881D7A14-BCA9-4059-AC3E-CE5AA9EE86A0}" srcOrd="0" destOrd="0" presId="urn:microsoft.com/office/officeart/2011/layout/HexagonRadial"/>
    <dgm:cxn modelId="{9ADE49D7-7362-49D6-B4FC-C6EF5B1A3B29}" type="presParOf" srcId="{2695DABB-5465-4204-9D59-9513E70DF7AC}" destId="{6A236468-0240-4B04-A3B6-B09FD1E759D5}" srcOrd="2" destOrd="0" presId="urn:microsoft.com/office/officeart/2011/layout/HexagonRadial"/>
    <dgm:cxn modelId="{BA102C5D-A9C1-45EA-B5E1-FEE9EC1642F3}" type="presParOf" srcId="{2695DABB-5465-4204-9D59-9513E70DF7AC}" destId="{3FF82838-0FBB-4A67-AA63-B566FDB10A1E}" srcOrd="3" destOrd="0" presId="urn:microsoft.com/office/officeart/2011/layout/HexagonRadial"/>
    <dgm:cxn modelId="{71325B26-DACA-4344-9506-B047E1855977}" type="presParOf" srcId="{3FF82838-0FBB-4A67-AA63-B566FDB10A1E}" destId="{7BF2D478-72C9-4CED-9278-4B38BE3A34E9}" srcOrd="0" destOrd="0" presId="urn:microsoft.com/office/officeart/2011/layout/HexagonRadial"/>
    <dgm:cxn modelId="{C8FAEC53-2A4B-442F-8883-657210F5F4E1}" type="presParOf" srcId="{2695DABB-5465-4204-9D59-9513E70DF7AC}" destId="{F6BA0408-1329-4E96-922E-5AAED03896CE}" srcOrd="4" destOrd="0" presId="urn:microsoft.com/office/officeart/2011/layout/HexagonRadial"/>
    <dgm:cxn modelId="{6997A71B-67E7-49EA-A8DC-5704B1B4BAA3}" type="presParOf" srcId="{2695DABB-5465-4204-9D59-9513E70DF7AC}" destId="{375E2953-1448-4F6C-B547-3572EAACFD14}" srcOrd="5" destOrd="0" presId="urn:microsoft.com/office/officeart/2011/layout/HexagonRadial"/>
    <dgm:cxn modelId="{74F22324-12CD-41A5-B003-10608E084224}" type="presParOf" srcId="{375E2953-1448-4F6C-B547-3572EAACFD14}" destId="{34A2E141-95D4-47B1-BB35-5128ECB20D59}" srcOrd="0" destOrd="0" presId="urn:microsoft.com/office/officeart/2011/layout/HexagonRadial"/>
    <dgm:cxn modelId="{CCCF2178-60C3-4E33-A3D4-D0B9869D03F0}" type="presParOf" srcId="{2695DABB-5465-4204-9D59-9513E70DF7AC}" destId="{BE3AAE2F-B665-4707-A06F-A95C6C127189}" srcOrd="6" destOrd="0" presId="urn:microsoft.com/office/officeart/2011/layout/HexagonRadial"/>
    <dgm:cxn modelId="{4E8F2441-6BF5-4C4B-B262-03E14C4D9415}" type="presParOf" srcId="{2695DABB-5465-4204-9D59-9513E70DF7AC}" destId="{83BA4166-1C7B-4FED-8177-FD180138C666}" srcOrd="7" destOrd="0" presId="urn:microsoft.com/office/officeart/2011/layout/HexagonRadial"/>
    <dgm:cxn modelId="{EF8EAF9F-B23A-451E-96D9-D9FEF26E8A75}" type="presParOf" srcId="{83BA4166-1C7B-4FED-8177-FD180138C666}" destId="{538E18E5-451B-4F09-B19E-6FA1CEADF5F8}" srcOrd="0" destOrd="0" presId="urn:microsoft.com/office/officeart/2011/layout/HexagonRadial"/>
    <dgm:cxn modelId="{3E559D4E-9E43-489A-9E09-D6ACB3B1912B}" type="presParOf" srcId="{2695DABB-5465-4204-9D59-9513E70DF7AC}" destId="{D4FF1E1F-1061-4ECF-A67C-11C4049AA62E}" srcOrd="8" destOrd="0" presId="urn:microsoft.com/office/officeart/2011/layout/HexagonRadial"/>
    <dgm:cxn modelId="{9CDFB826-C906-4F02-BB77-6CCACEDB87F8}" type="presParOf" srcId="{2695DABB-5465-4204-9D59-9513E70DF7AC}" destId="{F03A412A-872E-4E7B-AA07-4D804ED5CA19}" srcOrd="9" destOrd="0" presId="urn:microsoft.com/office/officeart/2011/layout/HexagonRadial"/>
    <dgm:cxn modelId="{9494C28D-631F-48FC-A09A-376F465BCEE9}" type="presParOf" srcId="{F03A412A-872E-4E7B-AA07-4D804ED5CA19}" destId="{662C69E7-B4FB-424C-988D-CB7FCB319856}" srcOrd="0" destOrd="0" presId="urn:microsoft.com/office/officeart/2011/layout/HexagonRadial"/>
    <dgm:cxn modelId="{934DBC05-4202-4F0E-B331-635A71F077FD}" type="presParOf" srcId="{2695DABB-5465-4204-9D59-9513E70DF7AC}" destId="{7FB6E2D6-9FCA-4E06-953F-E3D72D32DFCC}" srcOrd="10" destOrd="0" presId="urn:microsoft.com/office/officeart/2011/layout/HexagonRadial"/>
    <dgm:cxn modelId="{FD46A560-621A-4AC5-A2CB-FA98BADCCB09}" type="presParOf" srcId="{2695DABB-5465-4204-9D59-9513E70DF7AC}" destId="{5C0FF68E-8264-408B-8478-9672B84FFCA1}" srcOrd="11" destOrd="0" presId="urn:microsoft.com/office/officeart/2011/layout/HexagonRadial"/>
    <dgm:cxn modelId="{ACA2BF88-BE3B-4EBF-9089-9562A2D34CA5}" type="presParOf" srcId="{5C0FF68E-8264-408B-8478-9672B84FFCA1}" destId="{B00CDA01-0E0D-4090-AA03-C9C432FFCCDA}" srcOrd="0" destOrd="0" presId="urn:microsoft.com/office/officeart/2011/layout/HexagonRadial"/>
    <dgm:cxn modelId="{6ADE9B18-3516-4720-8CFE-ABAC2F6BD030}" type="presParOf" srcId="{2695DABB-5465-4204-9D59-9513E70DF7AC}" destId="{E92F0755-9746-48A6-B26B-6E4426D1CD1E}" srcOrd="12" destOrd="0" presId="urn:microsoft.com/office/officeart/2011/layout/HexagonRadial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0.26965</cdr:x>
      <cdr:y>0.55089</cdr:y>
    </cdr:from>
    <cdr:to>
      <cdr:x>0.61368</cdr:x>
      <cdr:y>0.65881</cdr:y>
    </cdr:to>
    <cdr:sp macro="" textlink="">
      <cdr:nvSpPr>
        <cdr:cNvPr id="2" name="TextBox 7"/>
        <cdr:cNvSpPr txBox="1"/>
      </cdr:nvSpPr>
      <cdr:spPr>
        <a:xfrm xmlns:a="http://schemas.openxmlformats.org/drawingml/2006/main">
          <a:off x="2088256" y="1728194"/>
          <a:ext cx="2664278" cy="3385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9pPr>
        </a:lstStyle>
        <a:p xmlns:a="http://schemas.openxmlformats.org/drawingml/2006/main">
          <a:r>
            <a:rPr lang="en-IE" sz="1600" dirty="0" smtClean="0">
              <a:solidFill>
                <a:schemeClr val="bg1"/>
              </a:solidFill>
            </a:rPr>
            <a:t>MCPA 83% of all failures</a:t>
          </a:r>
          <a:endParaRPr lang="en-IE" sz="1600" dirty="0">
            <a:solidFill>
              <a:schemeClr val="bg1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790E47-EAF5-4105-A377-F93D2DFA5B6E}" type="datetimeFigureOut">
              <a:rPr lang="en-IE" smtClean="0"/>
              <a:t>26/06/2017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242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242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080A00-8CB2-4698-9A5C-18A26A94262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331765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55CD9D8-894C-48C3-BB84-D9EB98EB7193}" type="datetimeFigureOut">
              <a:rPr lang="en-IE"/>
              <a:pPr>
                <a:defRPr/>
              </a:pPr>
              <a:t>26/06/2017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IE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IE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B3A6501-BAC4-4DA9-8BAF-705746F1BD38}" type="slidenum">
              <a:rPr lang="en-IE"/>
              <a:pPr>
                <a:defRPr/>
              </a:pPr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11935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endParaRPr lang="en-I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3A6501-BAC4-4DA9-8BAF-705746F1BD38}" type="slidenum">
              <a:rPr lang="en-IE" smtClean="0"/>
              <a:pPr>
                <a:defRPr/>
              </a:pPr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365692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3A6501-BAC4-4DA9-8BAF-705746F1BD38}" type="slidenum">
              <a:rPr lang="en-IE" smtClean="0"/>
              <a:pPr>
                <a:defRPr/>
              </a:pPr>
              <a:t>14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549775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3A6501-BAC4-4DA9-8BAF-705746F1BD38}" type="slidenum">
              <a:rPr lang="en-IE" smtClean="0"/>
              <a:pPr>
                <a:defRPr/>
              </a:pPr>
              <a:t>15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549775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3A6501-BAC4-4DA9-8BAF-705746F1BD38}" type="slidenum">
              <a:rPr lang="en-IE" smtClean="0"/>
              <a:pPr>
                <a:defRPr/>
              </a:pPr>
              <a:t>16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991626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3A6501-BAC4-4DA9-8BAF-705746F1BD38}" type="slidenum">
              <a:rPr lang="en-IE" smtClean="0"/>
              <a:pPr>
                <a:defRPr/>
              </a:pPr>
              <a:t>17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933266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3A6501-BAC4-4DA9-8BAF-705746F1BD38}" type="slidenum">
              <a:rPr lang="en-IE" smtClean="0"/>
              <a:pPr>
                <a:defRPr/>
              </a:pPr>
              <a:t>18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933266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3A6501-BAC4-4DA9-8BAF-705746F1BD38}" type="slidenum">
              <a:rPr lang="en-IE" smtClean="0"/>
              <a:pPr>
                <a:defRPr/>
              </a:pPr>
              <a:t>19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263449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3A6501-BAC4-4DA9-8BAF-705746F1BD38}" type="slidenum">
              <a:rPr lang="en-IE" smtClean="0"/>
              <a:pPr>
                <a:defRPr/>
              </a:pPr>
              <a:t>20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263449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3A6501-BAC4-4DA9-8BAF-705746F1BD38}" type="slidenum">
              <a:rPr lang="en-IE" smtClean="0"/>
              <a:pPr>
                <a:defRPr/>
              </a:pPr>
              <a:t>21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72274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3A6501-BAC4-4DA9-8BAF-705746F1BD38}" type="slidenum">
              <a:rPr lang="en-IE" smtClean="0"/>
              <a:pPr>
                <a:defRPr/>
              </a:pPr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92811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3A6501-BAC4-4DA9-8BAF-705746F1BD38}" type="slidenum">
              <a:rPr lang="en-IE" smtClean="0"/>
              <a:pPr>
                <a:defRPr/>
              </a:pPr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9333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3A6501-BAC4-4DA9-8BAF-705746F1BD38}" type="slidenum">
              <a:rPr lang="en-IE" smtClean="0"/>
              <a:pPr>
                <a:defRPr/>
              </a:pPr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62810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3A6501-BAC4-4DA9-8BAF-705746F1BD38}" type="slidenum">
              <a:rPr lang="en-IE" smtClean="0"/>
              <a:pPr>
                <a:defRPr/>
              </a:pPr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27498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3A6501-BAC4-4DA9-8BAF-705746F1BD38}" type="slidenum">
              <a:rPr lang="en-IE" smtClean="0"/>
              <a:pPr>
                <a:defRPr/>
              </a:pPr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27498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3A6501-BAC4-4DA9-8BAF-705746F1BD38}" type="slidenum">
              <a:rPr lang="en-IE" smtClean="0"/>
              <a:pPr>
                <a:defRPr/>
              </a:pPr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873164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3A6501-BAC4-4DA9-8BAF-705746F1BD38}" type="slidenum">
              <a:rPr lang="en-IE" smtClean="0"/>
              <a:pPr>
                <a:defRPr/>
              </a:pPr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873164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3A6501-BAC4-4DA9-8BAF-705746F1BD38}" type="slidenum">
              <a:rPr lang="en-IE" smtClean="0"/>
              <a:pPr>
                <a:defRPr/>
              </a:pPr>
              <a:t>13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3000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78154F3-F42E-445F-8A87-3C538894698D}" type="datetimeFigureOut">
              <a:rPr lang="en-US"/>
              <a:pPr>
                <a:defRPr/>
              </a:pPr>
              <a:t>6/26/2017</a:t>
            </a:fld>
            <a:endParaRPr lang="en-GB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46B887B-EBEE-497F-96EA-266E6C2F000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0597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B99131E-9255-4425-90D1-1C32500B42D9}" type="datetimeFigureOut">
              <a:rPr lang="en-US"/>
              <a:pPr>
                <a:defRPr/>
              </a:pPr>
              <a:t>6/26/2017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D2C625-CE82-46A6-91DB-9DB9DDB231F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9632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201DD4D-8D4A-4F07-ACA8-CD9C128C2C8B}" type="datetimeFigureOut">
              <a:rPr lang="en-US"/>
              <a:pPr>
                <a:defRPr/>
              </a:pPr>
              <a:t>6/26/2017</a:t>
            </a:fld>
            <a:endParaRPr lang="en-GB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715E234-55A8-45F4-9426-A8D4DB2723F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3352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EEEC941-F89A-4828-BD71-EC507C6CBF38}" type="datetimeFigureOut">
              <a:rPr lang="en-US"/>
              <a:pPr>
                <a:defRPr/>
              </a:pPr>
              <a:t>6/26/2017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04D53E0-EF1A-4F26-9072-725FC765264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7657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8C328D-F23C-49E9-A41D-FA1384555DBA}" type="datetimeFigureOut">
              <a:rPr lang="en-US"/>
              <a:pPr>
                <a:defRPr/>
              </a:pPr>
              <a:t>6/26/2017</a:t>
            </a:fld>
            <a:endParaRPr lang="en-GB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0AB3110-04D2-4343-8A0D-7ECE5274C32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6331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0E94A32-7BC3-4DB1-B1D5-E77EA02D981D}" type="datetimeFigureOut">
              <a:rPr lang="en-US"/>
              <a:pPr>
                <a:defRPr/>
              </a:pPr>
              <a:t>6/26/2017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2DD29A4-ACAA-4901-9E1E-167DEA8F6D5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0682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04CF645-7232-432F-8B50-920E79B993DE}" type="datetimeFigureOut">
              <a:rPr lang="en-US"/>
              <a:pPr>
                <a:defRPr/>
              </a:pPr>
              <a:t>6/26/2017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E7466A9-1E1B-4F23-ADA2-B7974D5ABD9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921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AE32F2-B028-4FCE-B51D-29F5629BC0EB}" type="datetimeFigureOut">
              <a:rPr lang="en-US"/>
              <a:pPr>
                <a:defRPr/>
              </a:pPr>
              <a:t>6/26/2017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A75A738-AECF-4809-B79D-2B057CA18F7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85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8" name="Freeform 7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5149814-2FC3-4071-B4DD-910FA230E146}" type="datetimeFigureOut">
              <a:rPr lang="en-US"/>
              <a:pPr>
                <a:defRPr/>
              </a:pPr>
              <a:t>6/26/2017</a:t>
            </a:fld>
            <a:endParaRPr lang="en-GB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0C14B83-B784-4C31-9C08-5FDC3EECAF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7113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7068C0B-4A44-4742-9388-BE0298BEC3CF}" type="datetimeFigureOut">
              <a:rPr lang="en-US"/>
              <a:pPr>
                <a:defRPr/>
              </a:pPr>
              <a:t>6/26/2017</a:t>
            </a:fld>
            <a:endParaRPr lang="en-GB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53853FD-D714-455E-8B79-E01FFB306E4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8531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AC0320B-7A03-4407-ABDE-7DF29029D3F2}" type="datetimeFigureOut">
              <a:rPr lang="en-US"/>
              <a:pPr>
                <a:defRPr/>
              </a:pPr>
              <a:t>6/26/2017</a:t>
            </a:fld>
            <a:endParaRPr lang="en-GB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BEB6EC3-5A5B-49F9-A569-484C7F1C4C7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9460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A6BE2A3-7BE6-4F39-A9AF-8A4E6701DCA0}" type="datetimeFigureOut">
              <a:rPr lang="en-US"/>
              <a:pPr>
                <a:defRPr/>
              </a:pPr>
              <a:t>6/26/2017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3950E0-E2ED-4544-B7C0-97076FAAA80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2445849"/>
            <a:ext cx="8784976" cy="983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7572" y="2636912"/>
            <a:ext cx="6568856" cy="1887537"/>
          </a:xfrm>
          <a:ln>
            <a:noFill/>
          </a:ln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IE" sz="12000" b="1" dirty="0" smtClean="0">
                <a:solidFill>
                  <a:schemeClr val="tx2">
                    <a:lumMod val="75000"/>
                  </a:schemeClr>
                </a:solidFill>
              </a:rPr>
              <a:t>Safeguarding Drinking Water Supplies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7400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US" sz="7400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9600" dirty="0" smtClean="0">
                <a:solidFill>
                  <a:schemeClr val="tx2">
                    <a:lumMod val="75000"/>
                  </a:schemeClr>
                </a:solidFill>
              </a:rPr>
              <a:t>Aoife Loughnane</a:t>
            </a:r>
            <a:endParaRPr lang="en-US" sz="9600" dirty="0">
              <a:solidFill>
                <a:schemeClr val="tx2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9600" dirty="0" smtClean="0">
                <a:solidFill>
                  <a:schemeClr val="tx2">
                    <a:lumMod val="75000"/>
                  </a:schemeClr>
                </a:solidFill>
              </a:rPr>
              <a:t>Inspector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9600" dirty="0" smtClean="0">
                <a:solidFill>
                  <a:schemeClr val="tx2">
                    <a:lumMod val="75000"/>
                  </a:schemeClr>
                </a:solidFill>
              </a:rPr>
              <a:t>Office of Environmental Enforcement</a:t>
            </a:r>
            <a:endParaRPr lang="en-US" sz="9600" dirty="0">
              <a:solidFill>
                <a:schemeClr val="tx2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9600" b="1" dirty="0" smtClean="0">
                <a:solidFill>
                  <a:schemeClr val="tx2">
                    <a:lumMod val="75000"/>
                  </a:schemeClr>
                </a:solidFill>
              </a:rPr>
              <a:t>Environmental Protection Agency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9600" dirty="0" smtClean="0">
                <a:solidFill>
                  <a:schemeClr val="tx2">
                    <a:lumMod val="75000"/>
                  </a:schemeClr>
                </a:solidFill>
              </a:rPr>
              <a:t>22</a:t>
            </a:r>
            <a:r>
              <a:rPr lang="en-US" sz="9600" baseline="30000" dirty="0" smtClean="0">
                <a:solidFill>
                  <a:schemeClr val="tx2">
                    <a:lumMod val="75000"/>
                  </a:schemeClr>
                </a:solidFill>
              </a:rPr>
              <a:t>nd</a:t>
            </a:r>
            <a:r>
              <a:rPr lang="en-US" sz="9600" dirty="0" smtClean="0">
                <a:solidFill>
                  <a:schemeClr val="tx2">
                    <a:lumMod val="75000"/>
                  </a:schemeClr>
                </a:solidFill>
              </a:rPr>
              <a:t> June 2017</a:t>
            </a:r>
            <a:endParaRPr lang="en-US" sz="9600" dirty="0">
              <a:solidFill>
                <a:schemeClr val="tx2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IE" sz="9600" b="1" dirty="0" smtClean="0"/>
              <a:t> </a:t>
            </a:r>
            <a:endParaRPr lang="en-IE" sz="9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1136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352" y="2529000"/>
            <a:ext cx="1136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23728" y="260648"/>
            <a:ext cx="48077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3200" dirty="0" smtClean="0">
                <a:solidFill>
                  <a:schemeClr val="bg1"/>
                </a:solidFill>
                <a:latin typeface="+mj-lt"/>
              </a:rPr>
              <a:t>RAL by number of supplies</a:t>
            </a:r>
            <a:endParaRPr lang="en-IE" sz="32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85079936"/>
              </p:ext>
            </p:extLst>
          </p:nvPr>
        </p:nvGraphicFramePr>
        <p:xfrm>
          <a:off x="251520" y="764704"/>
          <a:ext cx="8784976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1650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" t="3350" b="577"/>
          <a:stretch/>
        </p:blipFill>
        <p:spPr bwMode="auto">
          <a:xfrm>
            <a:off x="-14930" y="544654"/>
            <a:ext cx="7782201" cy="42766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24" r="8602"/>
          <a:stretch/>
        </p:blipFill>
        <p:spPr bwMode="auto">
          <a:xfrm>
            <a:off x="5986498" y="544653"/>
            <a:ext cx="2974739" cy="4276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986527" y="531821"/>
            <a:ext cx="1163984" cy="430232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Rectangle 9"/>
          <p:cNvSpPr/>
          <p:nvPr/>
        </p:nvSpPr>
        <p:spPr>
          <a:xfrm>
            <a:off x="8110947" y="544655"/>
            <a:ext cx="864096" cy="430232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" r="7879" b="8445"/>
          <a:stretch/>
        </p:blipFill>
        <p:spPr bwMode="auto">
          <a:xfrm>
            <a:off x="2305802" y="404664"/>
            <a:ext cx="4696691" cy="5886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23" r="6005" b="46069"/>
          <a:stretch/>
        </p:blipFill>
        <p:spPr bwMode="auto">
          <a:xfrm>
            <a:off x="683568" y="1550373"/>
            <a:ext cx="4906241" cy="2265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755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67544" y="2492896"/>
            <a:ext cx="8568952" cy="3451225"/>
          </a:xfrm>
        </p:spPr>
        <p:txBody>
          <a:bodyPr/>
          <a:lstStyle/>
          <a:p>
            <a:r>
              <a:rPr lang="en-IE" sz="2000" dirty="0" smtClean="0"/>
              <a:t>Eliminate long-term </a:t>
            </a:r>
            <a:r>
              <a:rPr lang="en-IE" sz="2000" b="1" dirty="0" smtClean="0"/>
              <a:t>Boil </a:t>
            </a:r>
            <a:r>
              <a:rPr lang="en-IE" sz="2000" b="1" dirty="0"/>
              <a:t>water </a:t>
            </a:r>
            <a:r>
              <a:rPr lang="en-IE" sz="2000" b="1" dirty="0" smtClean="0"/>
              <a:t>notices</a:t>
            </a:r>
            <a:r>
              <a:rPr lang="en-IE" sz="2000" dirty="0" smtClean="0"/>
              <a:t> </a:t>
            </a:r>
          </a:p>
          <a:p>
            <a:pPr marL="0" indent="0">
              <a:buNone/>
            </a:pPr>
            <a:endParaRPr lang="en-IE" sz="1000" dirty="0" smtClean="0"/>
          </a:p>
          <a:p>
            <a:r>
              <a:rPr lang="en-IE" sz="2000" dirty="0" smtClean="0"/>
              <a:t>Implement action programmes for all supplies on the </a:t>
            </a:r>
            <a:r>
              <a:rPr lang="en-IE" sz="2000" b="1" dirty="0" smtClean="0"/>
              <a:t>Remedial Action List </a:t>
            </a:r>
          </a:p>
          <a:p>
            <a:pPr marL="0" indent="0">
              <a:buNone/>
            </a:pPr>
            <a:endParaRPr lang="en-IE" sz="1000" b="1" dirty="0" smtClean="0"/>
          </a:p>
          <a:p>
            <a:r>
              <a:rPr lang="en-IE" sz="2000" b="1" dirty="0"/>
              <a:t>P</a:t>
            </a:r>
            <a:r>
              <a:rPr lang="en-IE" sz="2000" b="1" dirty="0" smtClean="0"/>
              <a:t>rotect sources </a:t>
            </a:r>
            <a:r>
              <a:rPr lang="en-IE" sz="2000" dirty="0" smtClean="0"/>
              <a:t>and abstraction points</a:t>
            </a:r>
          </a:p>
          <a:p>
            <a:pPr marL="0" indent="0">
              <a:buNone/>
            </a:pPr>
            <a:endParaRPr lang="en-IE" sz="1000" dirty="0" smtClean="0"/>
          </a:p>
          <a:p>
            <a:r>
              <a:rPr lang="en-IE" sz="2000" dirty="0" smtClean="0"/>
              <a:t>Progress and complete </a:t>
            </a:r>
            <a:r>
              <a:rPr lang="en-IE" sz="2000" b="1" dirty="0" smtClean="0"/>
              <a:t>Drinking Water Safety Plans</a:t>
            </a:r>
          </a:p>
          <a:p>
            <a:pPr marL="0" indent="0">
              <a:buNone/>
            </a:pPr>
            <a:endParaRPr lang="en-IE" sz="1000" b="1" dirty="0" smtClean="0"/>
          </a:p>
          <a:p>
            <a:r>
              <a:rPr lang="en-IE" sz="2000" b="1" dirty="0" smtClean="0"/>
              <a:t>National Lead Strategy</a:t>
            </a:r>
          </a:p>
          <a:p>
            <a:endParaRPr lang="en-IE" sz="800" b="1" dirty="0" smtClean="0"/>
          </a:p>
          <a:p>
            <a:pPr lvl="1"/>
            <a:r>
              <a:rPr lang="en-IE" sz="2000" dirty="0" smtClean="0"/>
              <a:t>Assess </a:t>
            </a:r>
            <a:r>
              <a:rPr lang="en-IE" sz="2000" b="1" dirty="0" smtClean="0"/>
              <a:t>public buildings</a:t>
            </a:r>
            <a:r>
              <a:rPr lang="en-IE" sz="2000" dirty="0" smtClean="0"/>
              <a:t> for action </a:t>
            </a:r>
          </a:p>
          <a:p>
            <a:pPr marL="303213" lvl="1" indent="0">
              <a:buNone/>
            </a:pPr>
            <a:endParaRPr lang="en-IE" sz="1000" dirty="0" smtClean="0"/>
          </a:p>
          <a:p>
            <a:pPr lvl="1"/>
            <a:r>
              <a:rPr lang="en-IE" sz="2000" dirty="0" smtClean="0"/>
              <a:t>Encourage increased </a:t>
            </a:r>
            <a:r>
              <a:rPr lang="en-IE" sz="2000" b="1" dirty="0" smtClean="0"/>
              <a:t>replacement of private side lead</a:t>
            </a:r>
            <a:endParaRPr lang="en-IE" sz="2000" b="1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52537"/>
          </a:xfrm>
        </p:spPr>
        <p:txBody>
          <a:bodyPr/>
          <a:lstStyle/>
          <a:p>
            <a:r>
              <a:rPr lang="en-IE" sz="3600" dirty="0" smtClean="0"/>
              <a:t>Enforcement Priorities in Drinking Water</a:t>
            </a:r>
            <a:endParaRPr lang="en-IE" sz="3600" dirty="0"/>
          </a:p>
        </p:txBody>
      </p:sp>
    </p:spTree>
    <p:extLst>
      <p:ext uri="{BB962C8B-B14F-4D97-AF65-F5344CB8AC3E}">
        <p14:creationId xmlns:p14="http://schemas.microsoft.com/office/powerpoint/2010/main" val="105598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52537"/>
          </a:xfrm>
        </p:spPr>
        <p:txBody>
          <a:bodyPr/>
          <a:lstStyle/>
          <a:p>
            <a:r>
              <a:rPr lang="en-IE" sz="3600" dirty="0" smtClean="0"/>
              <a:t>National Strategies to Safeguard </a:t>
            </a:r>
            <a:br>
              <a:rPr lang="en-IE" sz="3600" dirty="0" smtClean="0"/>
            </a:br>
            <a:r>
              <a:rPr lang="en-IE" sz="3600" dirty="0" smtClean="0"/>
              <a:t>Drinking Water Quality</a:t>
            </a:r>
            <a:endParaRPr lang="en-IE" sz="3600" dirty="0"/>
          </a:p>
        </p:txBody>
      </p:sp>
      <p:sp>
        <p:nvSpPr>
          <p:cNvPr id="4" name="Content Placeholder 5"/>
          <p:cNvSpPr txBox="1">
            <a:spLocks/>
          </p:cNvSpPr>
          <p:nvPr/>
        </p:nvSpPr>
        <p:spPr bwMode="auto">
          <a:xfrm>
            <a:off x="5212635" y="2708920"/>
            <a:ext cx="4024064" cy="2482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IE" dirty="0" smtClean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890064574"/>
              </p:ext>
            </p:extLst>
          </p:nvPr>
        </p:nvGraphicFramePr>
        <p:xfrm>
          <a:off x="611560" y="1996530"/>
          <a:ext cx="8208912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8154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9512" y="4365104"/>
            <a:ext cx="7920880" cy="892497"/>
          </a:xfrm>
        </p:spPr>
        <p:txBody>
          <a:bodyPr/>
          <a:lstStyle/>
          <a:p>
            <a:pPr algn="l"/>
            <a:r>
              <a:rPr lang="en-IE" sz="3600" dirty="0" smtClean="0"/>
              <a:t>Pesticides in Drinking Water</a:t>
            </a:r>
            <a:endParaRPr lang="en-IE" sz="3600" dirty="0"/>
          </a:p>
        </p:txBody>
      </p:sp>
      <p:sp>
        <p:nvSpPr>
          <p:cNvPr id="10" name="Content Placeholder 5"/>
          <p:cNvSpPr>
            <a:spLocks noGrp="1"/>
          </p:cNvSpPr>
          <p:nvPr>
            <p:ph idx="1"/>
          </p:nvPr>
        </p:nvSpPr>
        <p:spPr>
          <a:xfrm>
            <a:off x="251520" y="4581128"/>
            <a:ext cx="8784976" cy="1440160"/>
          </a:xfrm>
        </p:spPr>
        <p:txBody>
          <a:bodyPr/>
          <a:lstStyle/>
          <a:p>
            <a:r>
              <a:rPr lang="en-IE" sz="1800" dirty="0" smtClean="0"/>
              <a:t>467 </a:t>
            </a:r>
            <a:r>
              <a:rPr lang="en-IE" sz="1800" dirty="0" err="1" smtClean="0"/>
              <a:t>exceedances</a:t>
            </a:r>
            <a:r>
              <a:rPr lang="en-IE" sz="1800" dirty="0" smtClean="0"/>
              <a:t> affecting 91 supplies </a:t>
            </a:r>
          </a:p>
          <a:p>
            <a:endParaRPr lang="en-IE" sz="1200" dirty="0" smtClean="0"/>
          </a:p>
          <a:p>
            <a:r>
              <a:rPr lang="en-IE" sz="1800" dirty="0" smtClean="0"/>
              <a:t>EPA investigation files: 54 supplies serving 904,000 people  </a:t>
            </a:r>
          </a:p>
          <a:p>
            <a:endParaRPr lang="en-IE" sz="1200" dirty="0" smtClean="0"/>
          </a:p>
          <a:p>
            <a:pPr lvl="0">
              <a:buClr>
                <a:srgbClr val="31B6FD"/>
              </a:buClr>
            </a:pPr>
            <a:r>
              <a:rPr lang="en-IE" sz="1800" dirty="0" smtClean="0">
                <a:solidFill>
                  <a:srgbClr val="073E87"/>
                </a:solidFill>
              </a:rPr>
              <a:t>Irish Water’s National Pesticides Strategy due in Q3 2017</a:t>
            </a:r>
          </a:p>
          <a:p>
            <a:endParaRPr lang="en-IE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1817355"/>
              </p:ext>
            </p:extLst>
          </p:nvPr>
        </p:nvGraphicFramePr>
        <p:xfrm>
          <a:off x="1547664" y="980728"/>
          <a:ext cx="6195591" cy="2967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itle 4"/>
          <p:cNvSpPr txBox="1">
            <a:spLocks/>
          </p:cNvSpPr>
          <p:nvPr/>
        </p:nvSpPr>
        <p:spPr bwMode="auto">
          <a:xfrm>
            <a:off x="611560" y="191838"/>
            <a:ext cx="7920880" cy="8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E" sz="3600" dirty="0" smtClean="0"/>
              <a:t>Pesticides in Drinking Water</a:t>
            </a:r>
            <a:endParaRPr lang="en-IE" sz="3600" dirty="0"/>
          </a:p>
        </p:txBody>
      </p:sp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1098480"/>
              </p:ext>
            </p:extLst>
          </p:nvPr>
        </p:nvGraphicFramePr>
        <p:xfrm>
          <a:off x="755576" y="908720"/>
          <a:ext cx="7744320" cy="3137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65641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9512" y="4365104"/>
            <a:ext cx="7920880" cy="892497"/>
          </a:xfrm>
        </p:spPr>
        <p:txBody>
          <a:bodyPr/>
          <a:lstStyle/>
          <a:p>
            <a:pPr algn="l"/>
            <a:r>
              <a:rPr lang="en-IE" sz="3600" dirty="0" smtClean="0"/>
              <a:t>Pesticides in Drinking Water</a:t>
            </a:r>
            <a:endParaRPr lang="en-IE" sz="3600" dirty="0"/>
          </a:p>
        </p:txBody>
      </p:sp>
      <p:sp>
        <p:nvSpPr>
          <p:cNvPr id="12" name="Title 4"/>
          <p:cNvSpPr txBox="1">
            <a:spLocks/>
          </p:cNvSpPr>
          <p:nvPr/>
        </p:nvSpPr>
        <p:spPr bwMode="auto">
          <a:xfrm>
            <a:off x="567199" y="476672"/>
            <a:ext cx="7920880" cy="8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E" sz="3200" dirty="0" smtClean="0"/>
              <a:t>Pesticides in Drinking Water:</a:t>
            </a:r>
          </a:p>
          <a:p>
            <a:r>
              <a:rPr lang="en-IE" sz="3200" dirty="0" smtClean="0"/>
              <a:t>Key stakeholders &amp; legislative context</a:t>
            </a:r>
            <a:endParaRPr lang="en-IE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2825914" y="3533815"/>
            <a:ext cx="363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>
                <a:solidFill>
                  <a:schemeClr val="bg1"/>
                </a:solidFill>
              </a:rPr>
              <a:t>MCPA 83 % of all failures</a:t>
            </a:r>
            <a:endParaRPr lang="en-IE" dirty="0">
              <a:solidFill>
                <a:schemeClr val="bg1"/>
              </a:solidFill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839304412"/>
              </p:ext>
            </p:extLst>
          </p:nvPr>
        </p:nvGraphicFramePr>
        <p:xfrm>
          <a:off x="-324544" y="2095981"/>
          <a:ext cx="5544616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331640" y="3940657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b="1" dirty="0" smtClean="0">
                <a:solidFill>
                  <a:srgbClr val="FF0000"/>
                </a:solidFill>
                <a:latin typeface="Calibri" pitchFamily="34" charset="0"/>
              </a:rPr>
              <a:t>Pesticides in Drinking Water</a:t>
            </a:r>
            <a:endParaRPr lang="en-IE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4" name="Content Placeholder 5"/>
          <p:cNvSpPr>
            <a:spLocks noGrp="1"/>
          </p:cNvSpPr>
          <p:nvPr>
            <p:ph idx="1"/>
          </p:nvPr>
        </p:nvSpPr>
        <p:spPr>
          <a:xfrm>
            <a:off x="4968573" y="6237312"/>
            <a:ext cx="3528392" cy="540060"/>
          </a:xfrm>
        </p:spPr>
        <p:txBody>
          <a:bodyPr/>
          <a:lstStyle/>
          <a:p>
            <a:pPr marL="0" lvl="0" indent="0" algn="ctr">
              <a:buClr>
                <a:srgbClr val="31B6FD"/>
              </a:buClr>
              <a:buNone/>
            </a:pPr>
            <a:r>
              <a:rPr lang="en-IE" sz="1800" dirty="0" smtClean="0">
                <a:solidFill>
                  <a:srgbClr val="073E87"/>
                </a:solidFill>
              </a:rPr>
              <a:t>National Pesticides and Drinking Water Action Group  </a:t>
            </a:r>
            <a:endParaRPr lang="en-IE" sz="1600" dirty="0" smtClean="0"/>
          </a:p>
          <a:p>
            <a:endParaRPr lang="en-IE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589448923"/>
              </p:ext>
            </p:extLst>
          </p:nvPr>
        </p:nvGraphicFramePr>
        <p:xfrm>
          <a:off x="4359424" y="2132856"/>
          <a:ext cx="4752528" cy="40499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73257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Graphic spid="2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99592" y="188640"/>
            <a:ext cx="7056784" cy="792088"/>
          </a:xfrm>
        </p:spPr>
        <p:txBody>
          <a:bodyPr/>
          <a:lstStyle/>
          <a:p>
            <a:r>
              <a:rPr lang="en-IE" sz="3600" dirty="0" smtClean="0"/>
              <a:t>Drinking Water Safety Plans</a:t>
            </a:r>
            <a:endParaRPr lang="en-IE" sz="36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02" y="879937"/>
            <a:ext cx="8712968" cy="597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46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81875" y="4509120"/>
            <a:ext cx="8424936" cy="1880915"/>
          </a:xfrm>
        </p:spPr>
        <p:txBody>
          <a:bodyPr/>
          <a:lstStyle/>
          <a:p>
            <a:r>
              <a:rPr lang="en-IE" sz="2000" dirty="0" smtClean="0"/>
              <a:t>Poor monitoring: 37% not monitored for </a:t>
            </a:r>
            <a:r>
              <a:rPr lang="en-IE" sz="2000" i="1" dirty="0" err="1" smtClean="0"/>
              <a:t>E.coli</a:t>
            </a:r>
            <a:endParaRPr lang="en-IE" sz="2000" i="1" dirty="0" smtClean="0"/>
          </a:p>
          <a:p>
            <a:r>
              <a:rPr lang="en-IE" sz="2000" dirty="0" smtClean="0"/>
              <a:t>Consistently poorer water quality than public supplies</a:t>
            </a:r>
          </a:p>
          <a:p>
            <a:r>
              <a:rPr lang="en-IE" sz="2000" dirty="0" smtClean="0"/>
              <a:t>Review of Local Authority’s Service Delivery for Rural Water</a:t>
            </a:r>
          </a:p>
          <a:p>
            <a:pPr lvl="1"/>
            <a:r>
              <a:rPr lang="en-IE" sz="1800" dirty="0" smtClean="0"/>
              <a:t>Project purpose: to identify a model which will achieve efficiencies &amp; improved service delivery to the Rural Water Sector. </a:t>
            </a:r>
          </a:p>
          <a:p>
            <a:endParaRPr lang="en-IE" b="1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81517" y="260648"/>
            <a:ext cx="8229600" cy="1252537"/>
          </a:xfrm>
        </p:spPr>
        <p:txBody>
          <a:bodyPr/>
          <a:lstStyle/>
          <a:p>
            <a:r>
              <a:rPr lang="en-IE" sz="3600" dirty="0" smtClean="0"/>
              <a:t>Regulated Private Water Supplies</a:t>
            </a:r>
            <a:endParaRPr lang="en-IE" sz="3600" dirty="0"/>
          </a:p>
        </p:txBody>
      </p:sp>
      <p:sp>
        <p:nvSpPr>
          <p:cNvPr id="9" name="Content Placeholder 1"/>
          <p:cNvSpPr txBox="1">
            <a:spLocks/>
          </p:cNvSpPr>
          <p:nvPr/>
        </p:nvSpPr>
        <p:spPr bwMode="auto">
          <a:xfrm>
            <a:off x="7164288" y="6569967"/>
            <a:ext cx="1944216" cy="288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E" sz="1400" dirty="0" smtClean="0"/>
              <a:t>2016 figures provisional</a:t>
            </a:r>
          </a:p>
          <a:p>
            <a:endParaRPr lang="en-IE" dirty="0" smtClean="0"/>
          </a:p>
          <a:p>
            <a:pPr marL="303213" lvl="1" indent="0">
              <a:buFont typeface="Symbol" pitchFamily="18" charset="2"/>
              <a:buNone/>
            </a:pPr>
            <a:endParaRPr lang="en-I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494" y="1325665"/>
            <a:ext cx="6769113" cy="2681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57494" y="2204864"/>
            <a:ext cx="6769113" cy="129614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4219098877"/>
              </p:ext>
            </p:extLst>
          </p:nvPr>
        </p:nvGraphicFramePr>
        <p:xfrm>
          <a:off x="1145293" y="1160748"/>
          <a:ext cx="6991103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itle 2"/>
          <p:cNvSpPr txBox="1">
            <a:spLocks/>
          </p:cNvSpPr>
          <p:nvPr/>
        </p:nvSpPr>
        <p:spPr bwMode="auto">
          <a:xfrm>
            <a:off x="3029047" y="1196752"/>
            <a:ext cx="4536504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E" sz="2000" b="1" dirty="0" smtClean="0">
                <a:solidFill>
                  <a:srgbClr val="0070C0"/>
                </a:solidFill>
              </a:rPr>
              <a:t>Private Water Supplies with </a:t>
            </a:r>
            <a:r>
              <a:rPr lang="en-IE" sz="2000" b="1" i="1" dirty="0" smtClean="0">
                <a:solidFill>
                  <a:srgbClr val="0070C0"/>
                </a:solidFill>
              </a:rPr>
              <a:t>E. coli</a:t>
            </a:r>
            <a:endParaRPr lang="en-IE" sz="20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41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7" grpId="0">
        <p:bldAsOne/>
      </p:bldGraphic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67544" y="4509120"/>
            <a:ext cx="8582613" cy="1880915"/>
          </a:xfrm>
        </p:spPr>
        <p:txBody>
          <a:bodyPr/>
          <a:lstStyle/>
          <a:p>
            <a:r>
              <a:rPr lang="en-IE" sz="2000" dirty="0" smtClean="0"/>
              <a:t>Up to 30% contaminated by </a:t>
            </a:r>
            <a:r>
              <a:rPr lang="en-IE" sz="2000" i="1" dirty="0" err="1" smtClean="0"/>
              <a:t>E.coli</a:t>
            </a:r>
            <a:endParaRPr lang="en-IE" sz="2000" i="1" dirty="0" smtClean="0"/>
          </a:p>
          <a:p>
            <a:r>
              <a:rPr lang="en-IE" sz="2000" dirty="0" smtClean="0"/>
              <a:t>Ireland has highest incidence of VTEC infection in Europe</a:t>
            </a:r>
          </a:p>
          <a:p>
            <a:r>
              <a:rPr lang="en-IE" sz="2000" dirty="0" smtClean="0"/>
              <a:t>VTEC patients are up to 4 times more likely to have consumed untreated private water</a:t>
            </a:r>
          </a:p>
          <a:p>
            <a:r>
              <a:rPr lang="en-IE" sz="2000" dirty="0" smtClean="0"/>
              <a:t>Greater awareness &amp; action needed to protect water quality in private wells </a:t>
            </a:r>
          </a:p>
          <a:p>
            <a:endParaRPr lang="en-IE" sz="1600" dirty="0" smtClean="0"/>
          </a:p>
          <a:p>
            <a:pPr lvl="1"/>
            <a:endParaRPr lang="en-IE" sz="1800" dirty="0" smtClean="0"/>
          </a:p>
          <a:p>
            <a:endParaRPr lang="en-IE" b="1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81517" y="260648"/>
            <a:ext cx="8229600" cy="1252537"/>
          </a:xfrm>
        </p:spPr>
        <p:txBody>
          <a:bodyPr/>
          <a:lstStyle/>
          <a:p>
            <a:r>
              <a:rPr lang="en-IE" sz="3600" dirty="0" smtClean="0"/>
              <a:t>Private / Household Wells</a:t>
            </a:r>
            <a:endParaRPr lang="en-IE" sz="3600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7164288" y="6569967"/>
            <a:ext cx="1944216" cy="288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E" sz="1400" dirty="0" smtClean="0"/>
              <a:t>2016 figures provisional</a:t>
            </a:r>
          </a:p>
          <a:p>
            <a:endParaRPr lang="en-IE" dirty="0" smtClean="0"/>
          </a:p>
          <a:p>
            <a:pPr marL="303213" lvl="1" indent="0">
              <a:buFont typeface="Symbol" pitchFamily="18" charset="2"/>
              <a:buNone/>
            </a:pPr>
            <a:endParaRPr lang="en-IE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746" y="1268760"/>
            <a:ext cx="6773863" cy="268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65745" y="3429000"/>
            <a:ext cx="6773863" cy="4206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748149261"/>
              </p:ext>
            </p:extLst>
          </p:nvPr>
        </p:nvGraphicFramePr>
        <p:xfrm>
          <a:off x="1115616" y="1268760"/>
          <a:ext cx="7020780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4982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Graphic spid="3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IE" sz="3200" dirty="0" smtClean="0"/>
              <a:t>Key Challenges</a:t>
            </a:r>
            <a:endParaRPr lang="en-IE" sz="32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504" y="2564904"/>
            <a:ext cx="8568952" cy="2232248"/>
          </a:xfrm>
        </p:spPr>
        <p:txBody>
          <a:bodyPr/>
          <a:lstStyle/>
          <a:p>
            <a:r>
              <a:rPr lang="en-IE" dirty="0" smtClean="0"/>
              <a:t>Drinking Water quality</a:t>
            </a:r>
          </a:p>
          <a:p>
            <a:pPr lvl="1"/>
            <a:r>
              <a:rPr lang="en-IE" sz="1800" dirty="0" smtClean="0"/>
              <a:t>THMs &amp; pesticides compliance is low</a:t>
            </a:r>
          </a:p>
          <a:p>
            <a:pPr marL="0" indent="0">
              <a:buNone/>
            </a:pPr>
            <a:endParaRPr lang="en-IE" dirty="0" smtClean="0"/>
          </a:p>
          <a:p>
            <a:r>
              <a:rPr lang="en-IE" dirty="0" smtClean="0"/>
              <a:t>Protection of Drinking Water sources &amp; abstraction points</a:t>
            </a:r>
          </a:p>
          <a:p>
            <a:pPr lvl="1"/>
            <a:r>
              <a:rPr lang="en-IE" sz="1800" dirty="0" smtClean="0"/>
              <a:t>WFD requirement for Drinking Water Protected Areas</a:t>
            </a:r>
          </a:p>
          <a:p>
            <a:pPr marL="303213" lvl="1" indent="0">
              <a:buNone/>
            </a:pPr>
            <a:endParaRPr lang="en-IE" dirty="0" smtClean="0"/>
          </a:p>
          <a:p>
            <a:r>
              <a:rPr lang="en-IE" dirty="0" smtClean="0"/>
              <a:t>Inferior water quality in private supplies</a:t>
            </a:r>
            <a:endParaRPr lang="en-IE" dirty="0"/>
          </a:p>
        </p:txBody>
      </p:sp>
      <p:pic>
        <p:nvPicPr>
          <p:cNvPr id="3074" name="Picture 2" descr="Image result for boil water noti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76672"/>
            <a:ext cx="284797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083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2108">
            <a:off x="238980" y="375005"/>
            <a:ext cx="4772025" cy="3857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5590">
            <a:off x="2648701" y="624541"/>
            <a:ext cx="2153334" cy="49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6843">
            <a:off x="688101" y="763820"/>
            <a:ext cx="4800600" cy="3933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9454">
            <a:off x="1487015" y="1098631"/>
            <a:ext cx="4687851" cy="46715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8367">
            <a:off x="2028823" y="1701228"/>
            <a:ext cx="4975254" cy="409054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73374">
            <a:off x="2578425" y="2277980"/>
            <a:ext cx="5161070" cy="428203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131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IE" sz="3200" dirty="0" smtClean="0"/>
              <a:t>Future Direction</a:t>
            </a:r>
            <a:endParaRPr lang="en-IE" sz="32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48560" y="2348880"/>
            <a:ext cx="8892480" cy="3451225"/>
          </a:xfrm>
        </p:spPr>
        <p:txBody>
          <a:bodyPr/>
          <a:lstStyle/>
          <a:p>
            <a:r>
              <a:rPr lang="en-IE" dirty="0" smtClean="0"/>
              <a:t>DWSPs</a:t>
            </a:r>
          </a:p>
          <a:p>
            <a:pPr lvl="1"/>
            <a:r>
              <a:rPr lang="en-IE" sz="1800" dirty="0" smtClean="0"/>
              <a:t>RAL phase-out and use of DWSPs to identify improvement needs</a:t>
            </a:r>
          </a:p>
          <a:p>
            <a:pPr lvl="1"/>
            <a:endParaRPr lang="en-IE" sz="2000" dirty="0" smtClean="0"/>
          </a:p>
          <a:p>
            <a:r>
              <a:rPr lang="en-IE" dirty="0" smtClean="0"/>
              <a:t>European context</a:t>
            </a:r>
          </a:p>
          <a:p>
            <a:pPr lvl="1"/>
            <a:r>
              <a:rPr lang="en-IE" sz="1800" dirty="0" smtClean="0"/>
              <a:t>EU infringement proceedings on THMs</a:t>
            </a:r>
          </a:p>
          <a:p>
            <a:pPr lvl="1"/>
            <a:r>
              <a:rPr lang="en-IE" sz="1800" dirty="0" smtClean="0"/>
              <a:t>Revised Drinking Water Directive Annexes to be transposed in late 2017</a:t>
            </a:r>
          </a:p>
          <a:p>
            <a:pPr lvl="1"/>
            <a:r>
              <a:rPr lang="en-IE" sz="1800" dirty="0" smtClean="0"/>
              <a:t>Revision of Drinking Water Directive </a:t>
            </a:r>
          </a:p>
          <a:p>
            <a:pPr lvl="1">
              <a:buClr>
                <a:srgbClr val="31B6FD"/>
              </a:buClr>
            </a:pPr>
            <a:endParaRPr lang="en-IE" sz="2000" dirty="0" smtClean="0">
              <a:solidFill>
                <a:srgbClr val="073E87"/>
              </a:solidFill>
            </a:endParaRPr>
          </a:p>
          <a:p>
            <a:pPr lvl="0">
              <a:buClr>
                <a:srgbClr val="31B6FD"/>
              </a:buClr>
            </a:pPr>
            <a:r>
              <a:rPr lang="en-IE" dirty="0" smtClean="0">
                <a:solidFill>
                  <a:srgbClr val="073E87"/>
                </a:solidFill>
              </a:rPr>
              <a:t>Private supplies </a:t>
            </a:r>
          </a:p>
          <a:p>
            <a:pPr lvl="1">
              <a:buClr>
                <a:srgbClr val="31B6FD"/>
              </a:buClr>
            </a:pPr>
            <a:r>
              <a:rPr lang="en-IE" sz="1800" dirty="0" smtClean="0">
                <a:solidFill>
                  <a:srgbClr val="073E87"/>
                </a:solidFill>
              </a:rPr>
              <a:t>Changes to the service delivery model for Rural Water</a:t>
            </a:r>
            <a:endParaRPr lang="en-IE" sz="1800" dirty="0" smtClean="0"/>
          </a:p>
        </p:txBody>
      </p:sp>
      <p:pic>
        <p:nvPicPr>
          <p:cNvPr id="4098" name="Picture 2" descr="Image result for boil water noti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04664"/>
            <a:ext cx="2543175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79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203848" y="1340768"/>
            <a:ext cx="2394520" cy="780246"/>
          </a:xfrm>
        </p:spPr>
        <p:txBody>
          <a:bodyPr/>
          <a:lstStyle/>
          <a:p>
            <a:pPr algn="ctr"/>
            <a:endParaRPr lang="en-IE" sz="3200" b="1" dirty="0" smtClean="0"/>
          </a:p>
          <a:p>
            <a:pPr algn="ctr"/>
            <a:endParaRPr lang="en-IE" sz="3200" b="1" dirty="0" smtClean="0"/>
          </a:p>
          <a:p>
            <a:pPr marL="0" indent="0" algn="ctr">
              <a:buNone/>
            </a:pPr>
            <a:r>
              <a:rPr lang="en-IE" sz="3200" b="1" dirty="0" smtClean="0"/>
              <a:t>Thank you</a:t>
            </a:r>
          </a:p>
          <a:p>
            <a:pPr algn="ctr"/>
            <a:endParaRPr lang="en-IE" sz="3200" dirty="0" smtClean="0"/>
          </a:p>
          <a:p>
            <a:endParaRPr lang="en-IE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8344" y="5661248"/>
            <a:ext cx="1136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397762"/>
            <a:ext cx="6192688" cy="3483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240" y="332656"/>
            <a:ext cx="8783232" cy="1252537"/>
          </a:xfrm>
        </p:spPr>
        <p:txBody>
          <a:bodyPr/>
          <a:lstStyle/>
          <a:p>
            <a:r>
              <a:rPr lang="en-IE" sz="3200" dirty="0" smtClean="0"/>
              <a:t>Drinking Water Supply Types</a:t>
            </a:r>
            <a:endParaRPr lang="en-IE" sz="32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63721"/>
              </p:ext>
            </p:extLst>
          </p:nvPr>
        </p:nvGraphicFramePr>
        <p:xfrm>
          <a:off x="251520" y="2492896"/>
          <a:ext cx="8568950" cy="330059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32248"/>
                <a:gridCol w="1440160"/>
                <a:gridCol w="1584176"/>
                <a:gridCol w="1368152"/>
                <a:gridCol w="1944214"/>
              </a:tblGrid>
              <a:tr h="492055"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Supply Type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Supplier / Supplying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/>
                        <a:t>No. of Supplies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/>
                        <a:t>Population (%)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Supervisory Authority</a:t>
                      </a:r>
                      <a:endParaRPr lang="en-IE" sz="1600" dirty="0"/>
                    </a:p>
                  </a:txBody>
                  <a:tcPr/>
                </a:tc>
              </a:tr>
              <a:tr h="492055"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Public Water Supplies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Irish Water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/>
                        <a:t>904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/>
                        <a:t>88.8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EPA</a:t>
                      </a:r>
                      <a:endParaRPr lang="en-IE" sz="1600" dirty="0"/>
                    </a:p>
                  </a:txBody>
                  <a:tcPr/>
                </a:tc>
              </a:tr>
              <a:tr h="492055"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Public Group Water Schemes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Local Group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/>
                        <a:t>456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/>
                        <a:t>1.7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Local Authorities</a:t>
                      </a:r>
                      <a:endParaRPr lang="en-IE" sz="1600" dirty="0"/>
                    </a:p>
                  </a:txBody>
                  <a:tcPr/>
                </a:tc>
              </a:tr>
              <a:tr h="492055"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Private</a:t>
                      </a:r>
                      <a:r>
                        <a:rPr lang="en-IE" sz="1600" baseline="0" dirty="0" smtClean="0"/>
                        <a:t> Group Schemes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Local Group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/>
                        <a:t>409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/>
                        <a:t>4.1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Local Authorities</a:t>
                      </a:r>
                      <a:endParaRPr lang="en-IE" sz="1600" dirty="0"/>
                    </a:p>
                  </a:txBody>
                  <a:tcPr/>
                </a:tc>
              </a:tr>
              <a:tr h="492055"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Small Private Supplies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Commercial</a:t>
                      </a:r>
                      <a:r>
                        <a:rPr lang="en-IE" sz="1600" baseline="0" dirty="0" smtClean="0"/>
                        <a:t> / public activity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/>
                        <a:t>1,903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/>
                        <a:t>1.0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Local Authorities</a:t>
                      </a:r>
                      <a:endParaRPr lang="en-IE" sz="1600" dirty="0"/>
                    </a:p>
                  </a:txBody>
                  <a:tcPr/>
                </a:tc>
              </a:tr>
              <a:tr h="492055"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Exempted Supplies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Individual supplier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/>
                        <a:t>170,000*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smtClean="0"/>
                        <a:t>4.4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Exempted</a:t>
                      </a:r>
                      <a:endParaRPr lang="en-IE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28259" y="5805264"/>
            <a:ext cx="504056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03213" lvl="1" indent="0">
              <a:buFont typeface="Symbol" pitchFamily="18" charset="2"/>
              <a:buNone/>
            </a:pPr>
            <a:r>
              <a:rPr lang="en-IE" sz="1400" dirty="0" smtClean="0">
                <a:solidFill>
                  <a:schemeClr val="tx1"/>
                </a:solidFill>
              </a:rPr>
              <a:t>* Estimated number of private wells or boreholes</a:t>
            </a:r>
            <a:endParaRPr lang="en-IE" sz="1400" dirty="0">
              <a:solidFill>
                <a:schemeClr val="tx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32250"/>
            <a:ext cx="1161318" cy="218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1"/>
          <p:cNvSpPr txBox="1">
            <a:spLocks/>
          </p:cNvSpPr>
          <p:nvPr/>
        </p:nvSpPr>
        <p:spPr bwMode="auto">
          <a:xfrm>
            <a:off x="7164288" y="6569967"/>
            <a:ext cx="1944216" cy="288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IE" sz="1400" dirty="0" smtClean="0"/>
              <a:t>2016 figures provisional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74028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252537"/>
          </a:xfrm>
        </p:spPr>
        <p:txBody>
          <a:bodyPr/>
          <a:lstStyle/>
          <a:p>
            <a:r>
              <a:rPr lang="en-IE" sz="3200" dirty="0" smtClean="0"/>
              <a:t>Public water supplies with </a:t>
            </a:r>
            <a:r>
              <a:rPr lang="en-IE" sz="3200" i="1" dirty="0" err="1" smtClean="0"/>
              <a:t>E.coli</a:t>
            </a:r>
            <a:endParaRPr lang="en-IE" sz="3200" i="1" dirty="0"/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928252597"/>
              </p:ext>
            </p:extLst>
          </p:nvPr>
        </p:nvGraphicFramePr>
        <p:xfrm>
          <a:off x="539552" y="1700808"/>
          <a:ext cx="7992888" cy="4552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AutoShape 2" descr="Image result for e.coli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7164288" y="6569967"/>
            <a:ext cx="1944216" cy="288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IE" sz="1400" dirty="0" smtClean="0"/>
              <a:t>2016 figures provisional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76522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59632" y="260648"/>
            <a:ext cx="6840760" cy="648072"/>
          </a:xfrm>
        </p:spPr>
        <p:txBody>
          <a:bodyPr/>
          <a:lstStyle/>
          <a:p>
            <a:r>
              <a:rPr lang="en-IE" sz="2800" dirty="0" smtClean="0"/>
              <a:t>DW Quality Improvements in Public Supplies</a:t>
            </a:r>
            <a:br>
              <a:rPr lang="en-IE" sz="2800" dirty="0" smtClean="0"/>
            </a:br>
            <a:r>
              <a:rPr lang="en-IE" sz="1600" dirty="0" smtClean="0"/>
              <a:t>(No. of samples exceeding)</a:t>
            </a:r>
            <a:endParaRPr lang="en-IE" sz="1600" dirty="0"/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810329338"/>
              </p:ext>
            </p:extLst>
          </p:nvPr>
        </p:nvGraphicFramePr>
        <p:xfrm>
          <a:off x="467544" y="3900001"/>
          <a:ext cx="2160240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4082781065"/>
              </p:ext>
            </p:extLst>
          </p:nvPr>
        </p:nvGraphicFramePr>
        <p:xfrm>
          <a:off x="3347864" y="3900988"/>
          <a:ext cx="2232248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17831336"/>
              </p:ext>
            </p:extLst>
          </p:nvPr>
        </p:nvGraphicFramePr>
        <p:xfrm>
          <a:off x="6372200" y="3900001"/>
          <a:ext cx="2232248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457538725"/>
              </p:ext>
            </p:extLst>
          </p:nvPr>
        </p:nvGraphicFramePr>
        <p:xfrm>
          <a:off x="2627784" y="980728"/>
          <a:ext cx="3744416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9" name="Content Placeholder 1"/>
          <p:cNvSpPr txBox="1">
            <a:spLocks/>
          </p:cNvSpPr>
          <p:nvPr/>
        </p:nvSpPr>
        <p:spPr bwMode="auto">
          <a:xfrm>
            <a:off x="6660232" y="3429000"/>
            <a:ext cx="1944216" cy="260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E" sz="1400" dirty="0" smtClean="0"/>
              <a:t>2016 figures provisional</a:t>
            </a:r>
          </a:p>
          <a:p>
            <a:endParaRPr lang="en-IE" dirty="0" smtClean="0"/>
          </a:p>
          <a:p>
            <a:pPr marL="303213" lvl="1" indent="0">
              <a:buFont typeface="Symbol" pitchFamily="18" charset="2"/>
              <a:buNone/>
            </a:pP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66706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99592" y="476672"/>
            <a:ext cx="6840760" cy="648072"/>
          </a:xfrm>
        </p:spPr>
        <p:txBody>
          <a:bodyPr/>
          <a:lstStyle/>
          <a:p>
            <a:r>
              <a:rPr lang="en-IE" sz="3200" dirty="0" smtClean="0"/>
              <a:t>THMs &amp; </a:t>
            </a:r>
            <a:r>
              <a:rPr lang="en-IE" sz="3200" i="1" dirty="0" err="1" smtClean="0"/>
              <a:t>E.coli</a:t>
            </a:r>
            <a:r>
              <a:rPr lang="en-IE" sz="3200" dirty="0" smtClean="0"/>
              <a:t> in Public Supplies</a:t>
            </a:r>
            <a:br>
              <a:rPr lang="en-IE" sz="3200" dirty="0" smtClean="0"/>
            </a:br>
            <a:r>
              <a:rPr lang="en-IE" sz="1600" dirty="0" smtClean="0"/>
              <a:t>(No. of supplies with </a:t>
            </a:r>
            <a:r>
              <a:rPr lang="en-IE" sz="1600" dirty="0" err="1" smtClean="0"/>
              <a:t>exceedances</a:t>
            </a:r>
            <a:r>
              <a:rPr lang="en-IE" sz="1600" dirty="0" smtClean="0"/>
              <a:t>)</a:t>
            </a:r>
            <a:endParaRPr lang="en-IE" sz="1600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7164288" y="6569967"/>
            <a:ext cx="1944216" cy="288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E" sz="1400" dirty="0" smtClean="0"/>
              <a:t>2016 figures provisional</a:t>
            </a:r>
          </a:p>
          <a:p>
            <a:endParaRPr lang="en-IE" dirty="0" smtClean="0"/>
          </a:p>
          <a:p>
            <a:pPr marL="303213" lvl="1" indent="0">
              <a:buFont typeface="Symbol" pitchFamily="18" charset="2"/>
              <a:buNone/>
            </a:pPr>
            <a:endParaRPr lang="en-IE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168025148"/>
              </p:ext>
            </p:extLst>
          </p:nvPr>
        </p:nvGraphicFramePr>
        <p:xfrm>
          <a:off x="539552" y="1268760"/>
          <a:ext cx="7776864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7284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69987"/>
          </a:xfrm>
        </p:spPr>
        <p:txBody>
          <a:bodyPr/>
          <a:lstStyle/>
          <a:p>
            <a:r>
              <a:rPr lang="en-IE" sz="3200" dirty="0" smtClean="0"/>
              <a:t>Population affected by Boil Water Notices</a:t>
            </a:r>
            <a:endParaRPr lang="en-IE" sz="3200" dirty="0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627761644"/>
              </p:ext>
            </p:extLst>
          </p:nvPr>
        </p:nvGraphicFramePr>
        <p:xfrm>
          <a:off x="1547664" y="1484784"/>
          <a:ext cx="5688632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9321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IE" sz="3200" dirty="0" smtClean="0"/>
              <a:t>Current Boil Water Notices</a:t>
            </a:r>
            <a:endParaRPr lang="en-IE" sz="3200" dirty="0"/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76672"/>
            <a:ext cx="2520280" cy="1016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3528" y="2708920"/>
            <a:ext cx="8424936" cy="360039"/>
          </a:xfrm>
        </p:spPr>
        <p:txBody>
          <a:bodyPr/>
          <a:lstStyle/>
          <a:p>
            <a:r>
              <a:rPr lang="en-IE" sz="1800" dirty="0" smtClean="0"/>
              <a:t>9 BWNs affecting a population of  4,014</a:t>
            </a:r>
            <a:endParaRPr lang="en-IE" sz="1800" b="1" dirty="0" smtClean="0">
              <a:solidFill>
                <a:srgbClr val="FF0000"/>
              </a:solidFill>
            </a:endParaRPr>
          </a:p>
          <a:p>
            <a:pPr marL="303213" lvl="1" indent="0">
              <a:buNone/>
            </a:pPr>
            <a:endParaRPr lang="en-IE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482046"/>
              </p:ext>
            </p:extLst>
          </p:nvPr>
        </p:nvGraphicFramePr>
        <p:xfrm>
          <a:off x="395536" y="3356992"/>
          <a:ext cx="8568952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4404"/>
                <a:gridCol w="1937328"/>
                <a:gridCol w="2104982"/>
                <a:gridCol w="2142238"/>
              </a:tblGrid>
              <a:tr h="316748"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Scheme Name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Local Authority</a:t>
                      </a:r>
                      <a:r>
                        <a:rPr lang="en-IE" sz="1600" baseline="0" dirty="0" smtClean="0"/>
                        <a:t> Area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Population</a:t>
                      </a:r>
                      <a:r>
                        <a:rPr lang="en-IE" sz="1600" baseline="0" dirty="0" smtClean="0"/>
                        <a:t> affected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Parameter</a:t>
                      </a:r>
                      <a:r>
                        <a:rPr lang="en-IE" sz="1600" baseline="0" dirty="0" smtClean="0"/>
                        <a:t> Description</a:t>
                      </a:r>
                      <a:endParaRPr lang="en-IE" sz="1600" dirty="0"/>
                    </a:p>
                  </a:txBody>
                  <a:tcPr/>
                </a:tc>
              </a:tr>
              <a:tr h="316748">
                <a:tc>
                  <a:txBody>
                    <a:bodyPr/>
                    <a:lstStyle/>
                    <a:p>
                      <a:r>
                        <a:rPr lang="en-IE" sz="1600" dirty="0" err="1" smtClean="0"/>
                        <a:t>Ballinlough</a:t>
                      </a:r>
                      <a:r>
                        <a:rPr lang="en-IE" sz="1600" dirty="0" smtClean="0"/>
                        <a:t> / </a:t>
                      </a:r>
                      <a:r>
                        <a:rPr lang="en-IE" sz="1600" dirty="0" err="1" smtClean="0"/>
                        <a:t>Loughglynn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Roscommon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3,427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i="1" dirty="0" smtClean="0"/>
                        <a:t>Cryptosporidium</a:t>
                      </a:r>
                      <a:endParaRPr lang="en-IE" sz="1600" i="1" dirty="0"/>
                    </a:p>
                  </a:txBody>
                  <a:tcPr/>
                </a:tc>
              </a:tr>
              <a:tr h="183381">
                <a:tc>
                  <a:txBody>
                    <a:bodyPr/>
                    <a:lstStyle/>
                    <a:p>
                      <a:r>
                        <a:rPr lang="en-IE" sz="1600" dirty="0" err="1" smtClean="0"/>
                        <a:t>Fintown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Donegal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373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i="1" dirty="0" smtClean="0"/>
                        <a:t>Cryptosporidium</a:t>
                      </a:r>
                      <a:endParaRPr lang="en-IE" sz="1600" i="1" dirty="0"/>
                    </a:p>
                  </a:txBody>
                  <a:tcPr/>
                </a:tc>
              </a:tr>
              <a:tr h="183381">
                <a:tc>
                  <a:txBody>
                    <a:bodyPr/>
                    <a:lstStyle/>
                    <a:p>
                      <a:r>
                        <a:rPr lang="en-IE" sz="1600" dirty="0" err="1" smtClean="0"/>
                        <a:t>Dundrum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Tipperary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100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i="1" dirty="0" smtClean="0"/>
                        <a:t>E. coli</a:t>
                      </a:r>
                      <a:endParaRPr lang="en-IE" sz="1600" i="1" dirty="0"/>
                    </a:p>
                  </a:txBody>
                  <a:tcPr/>
                </a:tc>
              </a:tr>
              <a:tr h="183381">
                <a:tc>
                  <a:txBody>
                    <a:bodyPr/>
                    <a:lstStyle/>
                    <a:p>
                      <a:r>
                        <a:rPr lang="en-IE" sz="1600" dirty="0" err="1" smtClean="0"/>
                        <a:t>Ardcarraig</a:t>
                      </a:r>
                      <a:r>
                        <a:rPr lang="en-IE" sz="1600" dirty="0" smtClean="0"/>
                        <a:t> </a:t>
                      </a:r>
                      <a:r>
                        <a:rPr lang="en-IE" sz="1600" dirty="0" err="1" smtClean="0"/>
                        <a:t>Clogherinkoe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Kildare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/>
                        <a:t>80</a:t>
                      </a:r>
                      <a:endParaRPr lang="en-I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i="1" dirty="0" err="1" smtClean="0"/>
                        <a:t>E.coli</a:t>
                      </a:r>
                      <a:endParaRPr lang="en-IE" sz="1600" i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851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043" y="5946417"/>
            <a:ext cx="1136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51520" y="1988840"/>
            <a:ext cx="8568951" cy="3600400"/>
          </a:xfrm>
        </p:spPr>
        <p:txBody>
          <a:bodyPr/>
          <a:lstStyle/>
          <a:p>
            <a:r>
              <a:rPr lang="en-IE" sz="2000" b="1" dirty="0" smtClean="0"/>
              <a:t>EPA Remedial Action List (RAL)</a:t>
            </a:r>
          </a:p>
          <a:p>
            <a:r>
              <a:rPr lang="en-IE" sz="2000" dirty="0" smtClean="0"/>
              <a:t>90 supplies serving 742,784 people</a:t>
            </a:r>
          </a:p>
          <a:p>
            <a:pPr lvl="1"/>
            <a:r>
              <a:rPr lang="en-IE" sz="1400" i="1" dirty="0" smtClean="0"/>
              <a:t>Inadequate treatment for Cryptosporidium</a:t>
            </a:r>
            <a:endParaRPr lang="en-IE" sz="1400" i="1" dirty="0"/>
          </a:p>
          <a:p>
            <a:pPr lvl="1"/>
            <a:r>
              <a:rPr lang="en-IE" sz="1400" i="1" dirty="0" smtClean="0"/>
              <a:t>Inadequate disinfection</a:t>
            </a:r>
          </a:p>
          <a:p>
            <a:pPr lvl="1"/>
            <a:r>
              <a:rPr lang="en-IE" sz="1400" i="1" dirty="0" smtClean="0"/>
              <a:t>Failed to meet </a:t>
            </a:r>
            <a:r>
              <a:rPr lang="en-IE" sz="1400" i="1" dirty="0" err="1" smtClean="0"/>
              <a:t>E.coli</a:t>
            </a:r>
            <a:r>
              <a:rPr lang="en-IE" sz="1400" i="1" dirty="0" smtClean="0"/>
              <a:t> / Enterococci standard</a:t>
            </a:r>
          </a:p>
          <a:p>
            <a:pPr lvl="1"/>
            <a:r>
              <a:rPr lang="en-IE" sz="1400" i="1" dirty="0" smtClean="0"/>
              <a:t>Elevated </a:t>
            </a:r>
            <a:r>
              <a:rPr lang="en-IE" sz="1400" i="1" dirty="0"/>
              <a:t>levels of </a:t>
            </a:r>
            <a:r>
              <a:rPr lang="en-IE" sz="1400" i="1" dirty="0" smtClean="0"/>
              <a:t>THMs</a:t>
            </a:r>
            <a:endParaRPr lang="en-IE" sz="1400" i="1" dirty="0"/>
          </a:p>
          <a:p>
            <a:pPr lvl="1"/>
            <a:r>
              <a:rPr lang="en-IE" sz="1400" i="1" dirty="0" smtClean="0"/>
              <a:t>Excessive levels of aluminium</a:t>
            </a:r>
          </a:p>
          <a:p>
            <a:pPr lvl="1"/>
            <a:r>
              <a:rPr lang="en-IE" sz="1400" i="1" dirty="0" smtClean="0"/>
              <a:t>Poor turbidity removal</a:t>
            </a:r>
          </a:p>
          <a:p>
            <a:pPr lvl="1"/>
            <a:r>
              <a:rPr lang="en-IE" sz="1400" i="1" dirty="0" smtClean="0"/>
              <a:t>EPA audit observations – treatment &amp; management issues</a:t>
            </a:r>
          </a:p>
          <a:p>
            <a:pPr lvl="1"/>
            <a:r>
              <a:rPr lang="en-IE" sz="1400" i="1" dirty="0" smtClean="0"/>
              <a:t>Supplies identified by the HSE</a:t>
            </a:r>
          </a:p>
          <a:p>
            <a:pPr marL="303213" lvl="1" indent="0">
              <a:buNone/>
            </a:pPr>
            <a:endParaRPr lang="en-IE" sz="1400" dirty="0" smtClean="0"/>
          </a:p>
          <a:p>
            <a:r>
              <a:rPr lang="en-IE" sz="2000" dirty="0" smtClean="0"/>
              <a:t>Irish Water has action programmes for all RAL supplies</a:t>
            </a:r>
          </a:p>
          <a:p>
            <a:endParaRPr lang="en-IE" sz="1000" dirty="0" smtClean="0"/>
          </a:p>
          <a:p>
            <a:r>
              <a:rPr lang="en-IE" sz="2000" dirty="0" smtClean="0"/>
              <a:t>RAL is reactive - EPA seeks move from RAL driven </a:t>
            </a:r>
            <a:r>
              <a:rPr lang="en-IE" sz="2000" smtClean="0"/>
              <a:t>to Drinking Water </a:t>
            </a:r>
            <a:r>
              <a:rPr lang="en-IE" sz="2000" dirty="0" smtClean="0"/>
              <a:t>Safety Plan driven prioritisation</a:t>
            </a:r>
          </a:p>
          <a:p>
            <a:endParaRPr lang="en-IE" dirty="0" smtClean="0"/>
          </a:p>
          <a:p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49395" y="607864"/>
            <a:ext cx="6264696" cy="964505"/>
          </a:xfrm>
        </p:spPr>
        <p:txBody>
          <a:bodyPr/>
          <a:lstStyle/>
          <a:p>
            <a:r>
              <a:rPr lang="en-IE" sz="3600" dirty="0" smtClean="0"/>
              <a:t>Risk Based Enforcement</a:t>
            </a:r>
            <a:endParaRPr lang="en-IE" sz="3600" dirty="0"/>
          </a:p>
        </p:txBody>
      </p:sp>
    </p:spTree>
    <p:extLst>
      <p:ext uri="{BB962C8B-B14F-4D97-AF65-F5344CB8AC3E}">
        <p14:creationId xmlns:p14="http://schemas.microsoft.com/office/powerpoint/2010/main" val="135841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000000"/>
    </a:accent2>
    <a:accent3>
      <a:srgbClr val="FFFFFF"/>
    </a:accent3>
    <a:accent4>
      <a:srgbClr val="000000"/>
    </a:accent4>
    <a:accent5>
      <a:srgbClr val="AAE2CA"/>
    </a:accent5>
    <a:accent6>
      <a:srgbClr val="000000"/>
    </a:accent6>
    <a:hlink>
      <a:srgbClr val="CCCCFF"/>
    </a:hlink>
    <a:folHlink>
      <a:srgbClr val="B2B2B2"/>
    </a:folHlink>
  </a:clrScheme>
  <a:fontScheme name="OEE_Presentation1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6427</TotalTime>
  <Words>645</Words>
  <Application>Microsoft Office PowerPoint</Application>
  <PresentationFormat>On-screen Show (4:3)</PresentationFormat>
  <Paragraphs>206</Paragraphs>
  <Slides>21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Waveform</vt:lpstr>
      <vt:lpstr>PowerPoint Presentation</vt:lpstr>
      <vt:lpstr>PowerPoint Presentation</vt:lpstr>
      <vt:lpstr>Drinking Water Supply Types</vt:lpstr>
      <vt:lpstr>Public water supplies with E.coli</vt:lpstr>
      <vt:lpstr>DW Quality Improvements in Public Supplies (No. of samples exceeding)</vt:lpstr>
      <vt:lpstr>THMs &amp; E.coli in Public Supplies (No. of supplies with exceedances)</vt:lpstr>
      <vt:lpstr>Population affected by Boil Water Notices</vt:lpstr>
      <vt:lpstr>Current Boil Water Notices</vt:lpstr>
      <vt:lpstr>Risk Based Enforcement</vt:lpstr>
      <vt:lpstr>PowerPoint Presentation</vt:lpstr>
      <vt:lpstr>PowerPoint Presentation</vt:lpstr>
      <vt:lpstr>Enforcement Priorities in Drinking Water</vt:lpstr>
      <vt:lpstr>National Strategies to Safeguard  Drinking Water Quality</vt:lpstr>
      <vt:lpstr>Pesticides in Drinking Water</vt:lpstr>
      <vt:lpstr>Pesticides in Drinking Water</vt:lpstr>
      <vt:lpstr>Drinking Water Safety Plans</vt:lpstr>
      <vt:lpstr>Regulated Private Water Supplies</vt:lpstr>
      <vt:lpstr>Private / Household Wells</vt:lpstr>
      <vt:lpstr>Key Challenges</vt:lpstr>
      <vt:lpstr>Future Direction</vt:lpstr>
      <vt:lpstr>PowerPoint Presentation</vt:lpstr>
    </vt:vector>
  </TitlesOfParts>
  <Company>Department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Gerry Galvin</dc:creator>
  <cp:lastModifiedBy>Teresa Byrne</cp:lastModifiedBy>
  <cp:revision>404</cp:revision>
  <cp:lastPrinted>2017-06-19T14:55:47Z</cp:lastPrinted>
  <dcterms:created xsi:type="dcterms:W3CDTF">2012-10-30T15:40:27Z</dcterms:created>
  <dcterms:modified xsi:type="dcterms:W3CDTF">2017-06-26T14:13:49Z</dcterms:modified>
</cp:coreProperties>
</file>