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omments/comment1.xml" ContentType="application/vnd.openxmlformats-officedocument.presentationml.comments+xml"/>
  <Override PartName="/ppt/charts/chart2.xml" ContentType="application/vnd.openxmlformats-officedocument.drawingml.chart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7" r:id="rId2"/>
    <p:sldId id="299" r:id="rId3"/>
    <p:sldId id="283" r:id="rId4"/>
    <p:sldId id="302" r:id="rId5"/>
    <p:sldId id="269" r:id="rId6"/>
    <p:sldId id="274" r:id="rId7"/>
    <p:sldId id="277" r:id="rId8"/>
    <p:sldId id="297" r:id="rId9"/>
    <p:sldId id="295" r:id="rId10"/>
    <p:sldId id="300" r:id="rId11"/>
    <p:sldId id="298" r:id="rId12"/>
    <p:sldId id="285" r:id="rId13"/>
    <p:sldId id="287" r:id="rId14"/>
    <p:sldId id="279" r:id="rId15"/>
    <p:sldId id="28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 Shortle" initials="G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WXJCDC1\users\Michael.ODonoghue\Jack%20Nolan%20Chart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0"/>
            </a:pPr>
            <a:r>
              <a:rPr lang="en-IE" sz="3200" b="0" i="0" u="none" strike="noStrike" baseline="0" dirty="0" smtClean="0"/>
              <a:t>Trends in nutrient </a:t>
            </a:r>
            <a:r>
              <a:rPr lang="en-IE" sz="3200" b="0" i="0" u="none" strike="noStrike" baseline="0" dirty="0"/>
              <a:t>use &amp; </a:t>
            </a:r>
            <a:r>
              <a:rPr lang="en-IE" sz="3200" b="0" i="0" u="none" strike="noStrike" baseline="0" dirty="0" smtClean="0"/>
              <a:t>m</a:t>
            </a:r>
            <a:r>
              <a:rPr lang="en-IE" sz="3200" b="0" dirty="0" smtClean="0"/>
              <a:t>ilk production</a:t>
            </a:r>
            <a:endParaRPr lang="en-IE" sz="3200" b="0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Latest!$B$29</c:f>
              <c:strCache>
                <c:ptCount val="1"/>
                <c:pt idx="0">
                  <c:v>Milk intake</c:v>
                </c:pt>
              </c:strCache>
            </c:strRef>
          </c:tx>
          <c:marker>
            <c:symbol val="none"/>
          </c:marker>
          <c:cat>
            <c:numRef>
              <c:f>Latest!$A$30:$A$39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Latest!$B$30:$B$39</c:f>
              <c:numCache>
                <c:formatCode>General</c:formatCode>
                <c:ptCount val="10"/>
                <c:pt idx="0">
                  <c:v>1</c:v>
                </c:pt>
                <c:pt idx="1">
                  <c:v>1.000078837928928</c:v>
                </c:pt>
                <c:pt idx="2">
                  <c:v>0.97427912568736796</c:v>
                </c:pt>
                <c:pt idx="3">
                  <c:v>0.94317756272542719</c:v>
                </c:pt>
                <c:pt idx="4">
                  <c:v>1.019650353785206</c:v>
                </c:pt>
                <c:pt idx="5">
                  <c:v>1.0597788596093578</c:v>
                </c:pt>
                <c:pt idx="6">
                  <c:v>1.0312789483020282</c:v>
                </c:pt>
                <c:pt idx="7">
                  <c:v>1.0687860929893358</c:v>
                </c:pt>
                <c:pt idx="8">
                  <c:v>1.1130930090466524</c:v>
                </c:pt>
                <c:pt idx="9">
                  <c:v>1.2604608076945818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Latest!$C$29</c:f>
              <c:strCache>
                <c:ptCount val="1"/>
                <c:pt idx="0">
                  <c:v>Livestock manure N</c:v>
                </c:pt>
              </c:strCache>
            </c:strRef>
          </c:tx>
          <c:marker>
            <c:symbol val="none"/>
          </c:marker>
          <c:cat>
            <c:numRef>
              <c:f>Latest!$A$30:$A$39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Latest!$C$30:$C$39</c:f>
              <c:numCache>
                <c:formatCode>General</c:formatCode>
                <c:ptCount val="10"/>
                <c:pt idx="0">
                  <c:v>1</c:v>
                </c:pt>
                <c:pt idx="1">
                  <c:v>0.98752823047602167</c:v>
                </c:pt>
                <c:pt idx="2">
                  <c:v>1.0041323880871798</c:v>
                </c:pt>
                <c:pt idx="3">
                  <c:v>0.99138343263905293</c:v>
                </c:pt>
                <c:pt idx="4">
                  <c:v>0.96223037870872852</c:v>
                </c:pt>
                <c:pt idx="5">
                  <c:v>0.93598661724304277</c:v>
                </c:pt>
                <c:pt idx="6">
                  <c:v>0.95638895051943684</c:v>
                </c:pt>
                <c:pt idx="7">
                  <c:v>0.98903180579219951</c:v>
                </c:pt>
                <c:pt idx="8">
                  <c:v>0.99344441616078216</c:v>
                </c:pt>
                <c:pt idx="9">
                  <c:v>0.99959969352665279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Latest!$D$29</c:f>
              <c:strCache>
                <c:ptCount val="1"/>
                <c:pt idx="0">
                  <c:v>Chemical Nitrogen </c:v>
                </c:pt>
              </c:strCache>
            </c:strRef>
          </c:tx>
          <c:marker>
            <c:symbol val="none"/>
          </c:marker>
          <c:cat>
            <c:numRef>
              <c:f>Latest!$A$30:$A$39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Latest!$D$30:$D$39</c:f>
              <c:numCache>
                <c:formatCode>General</c:formatCode>
                <c:ptCount val="10"/>
                <c:pt idx="0">
                  <c:v>1</c:v>
                </c:pt>
                <c:pt idx="1">
                  <c:v>0.93172323078973462</c:v>
                </c:pt>
                <c:pt idx="2">
                  <c:v>0.89513666363420408</c:v>
                </c:pt>
                <c:pt idx="3">
                  <c:v>0.88889597107378826</c:v>
                </c:pt>
                <c:pt idx="4">
                  <c:v>0.97803878848282189</c:v>
                </c:pt>
                <c:pt idx="5">
                  <c:v>0.85699426922475264</c:v>
                </c:pt>
                <c:pt idx="6">
                  <c:v>0.85914113699972361</c:v>
                </c:pt>
                <c:pt idx="7">
                  <c:v>1.0228593613285681</c:v>
                </c:pt>
                <c:pt idx="8">
                  <c:v>0.96125787329713763</c:v>
                </c:pt>
                <c:pt idx="9">
                  <c:v>0.95887343041078332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Latest!$E$29</c:f>
              <c:strCache>
                <c:ptCount val="1"/>
                <c:pt idx="0">
                  <c:v>Chemical Phosphorus</c:v>
                </c:pt>
              </c:strCache>
            </c:strRef>
          </c:tx>
          <c:marker>
            <c:symbol val="none"/>
          </c:marker>
          <c:cat>
            <c:numRef>
              <c:f>Latest!$A$30:$A$39</c:f>
              <c:numCache>
                <c:formatCode>General</c:formatCode>
                <c:ptCount val="10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</c:numCache>
            </c:numRef>
          </c:cat>
          <c:val>
            <c:numRef>
              <c:f>Latest!$E$30:$E$39</c:f>
              <c:numCache>
                <c:formatCode>General</c:formatCode>
                <c:ptCount val="10"/>
                <c:pt idx="0">
                  <c:v>1</c:v>
                </c:pt>
                <c:pt idx="1">
                  <c:v>0.87116020317665077</c:v>
                </c:pt>
                <c:pt idx="2">
                  <c:v>0.70816200381628058</c:v>
                </c:pt>
                <c:pt idx="3">
                  <c:v>0.5437125426644096</c:v>
                </c:pt>
                <c:pt idx="4">
                  <c:v>0.758821790427053</c:v>
                </c:pt>
                <c:pt idx="5">
                  <c:v>0.75538176247682065</c:v>
                </c:pt>
                <c:pt idx="6">
                  <c:v>0.73694536268108324</c:v>
                </c:pt>
                <c:pt idx="7">
                  <c:v>0.99400682630546378</c:v>
                </c:pt>
                <c:pt idx="8">
                  <c:v>0.95632777016313264</c:v>
                </c:pt>
                <c:pt idx="9">
                  <c:v>0.98231610631835808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291520"/>
        <c:axId val="141293056"/>
      </c:lineChart>
      <c:catAx>
        <c:axId val="14129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/>
          <a:lstStyle/>
          <a:p>
            <a:pPr>
              <a:defRPr sz="1200" b="1"/>
            </a:pPr>
            <a:endParaRPr lang="en-US"/>
          </a:p>
        </c:txPr>
        <c:crossAx val="141293056"/>
        <c:crosses val="autoZero"/>
        <c:auto val="1"/>
        <c:lblAlgn val="ctr"/>
        <c:lblOffset val="100"/>
        <c:noMultiLvlLbl val="0"/>
      </c:catAx>
      <c:valAx>
        <c:axId val="1412930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41291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987415788045765"/>
          <c:y val="0.42891281310623897"/>
          <c:w val="0.22868019218265376"/>
          <c:h val="0.20802206348256791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7"/>
          <c:cat>
            <c:strRef>
              <c:f>Sheet1!$A$2:$A$3</c:f>
              <c:strCache>
                <c:ptCount val="2"/>
                <c:pt idx="0">
                  <c:v>EU 28</c:v>
                </c:pt>
                <c:pt idx="1">
                  <c:v>Ireland 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0.95600000000000063</c:v>
                </c:pt>
                <c:pt idx="1">
                  <c:v>4.3999999999999997E-2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075524934383373"/>
          <c:y val="0.4413900098425198"/>
          <c:w val="0.1688280839895013"/>
          <c:h val="0.173469980314961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5T17:56:24.268" idx="1">
    <p:pos x="10" y="10"/>
    <p:text>What are the units for milk and manure/fert?
If you had cow numbers on this chart as well it would show numbers and milk have been decoupled - i.e. a good part of the milk increase is down to improved efficiency - a positive message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5T17:01:00.407" idx="6">
    <p:pos x="10" y="10"/>
    <p:text>5.3% of cows but only 4.3% of milk - relativly extensive system compared with other member states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53677B-1FC3-455D-99F0-3CE61A1AE8A8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0187B2-2929-4E50-801F-E81B212A7B0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1191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EECF-320D-45D1-815C-97BA11B86B70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E8AD-1BB1-4752-9A25-6400C4BD819A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9DDF-42C9-41F8-9446-ACC37DB16A1F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65BDB-0A47-47B0-B91E-C3D89C59058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844F-F83F-4357-A138-27A5C2B5510E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11692-846A-44E8-A994-AEBD54C19BA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04800"/>
            <a:ext cx="77724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427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400" kern="1200" baseline="0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DDD5-BCEE-4D3D-B7B9-EB241222E238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64D76-4F8A-44D7-93E4-6FA22172E105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6009-806B-488D-B744-E9DABCC53148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0367A-1927-4759-8E1E-13D99D114ED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5CDF-5173-4A3F-B643-8B32F8C1DF56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9E41-9092-4314-B5F6-F25B442307D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89278-53AD-498A-AEB8-3E01E1735C8C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4B587-D598-4653-839C-3E889E0392B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920F1-F2C8-4AE4-B900-F7108BB069D9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694D-4C67-40E2-ACEE-ED2ED0B3F33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DF4C-D29B-411E-8050-B651188F1922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4F7F4-0A9C-4B2B-950E-311E904B489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2AC86-1DA3-4283-947A-C1738495EE78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3211E-2783-42C8-8308-2D8D4F833878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F5EB0-56AA-407F-BFB3-525CCEE8BDD1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9A4E5-3555-4213-8026-5F3998C90BF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E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77A34A-CD6D-45B9-86E0-58E6F58F32D5}" type="datetimeFigureOut">
              <a:rPr lang="en-IE"/>
              <a:pPr>
                <a:defRPr/>
              </a:pPr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4F2E76-96DE-49E5-B3E7-21DE6F893C1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www.agriculture.gov.i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oleObject" Target="../embeddings/Microsoft_Excel_97-2003_Worksheet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nonesohardy.ie/catch-crops-green-cropping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riculture.gov.ie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/url?sa=i&amp;rct=j&amp;q=&amp;esrc=s&amp;source=images&amp;cd=&amp;cad=rja&amp;uact=8&amp;ved=0ahUKEwjqtfSBifTRAhXiCcAKHVGvBKIQjRwIBw&amp;url=http://www.nationalist.ie/news/business/196567/Looking-at-new-options-for-farm.html&amp;bvm=bv.146094739,d.ZGg&amp;psig=AFQjCNFGSE3NkundTpVcBulqYG22pSvrTA&amp;ust=148621618660400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riculture.gov.ie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5.xml"/><Relationship Id="rId6" Type="http://schemas.openxmlformats.org/officeDocument/2006/relationships/comments" Target="../comments/comment2.xml"/><Relationship Id="rId5" Type="http://schemas.openxmlformats.org/officeDocument/2006/relationships/chart" Target="../charts/char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agriculture.gov.i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424863" cy="3382962"/>
          </a:xfrm>
        </p:spPr>
        <p:txBody>
          <a:bodyPr rtlCol="0">
            <a:normAutofit/>
          </a:bodyPr>
          <a:lstStyle/>
          <a:p>
            <a:r>
              <a:rPr lang="en-IE" sz="4000" dirty="0"/>
              <a:t/>
            </a:r>
            <a:br>
              <a:rPr lang="en-IE" sz="4000" dirty="0"/>
            </a:br>
            <a:r>
              <a:rPr lang="en-IE" sz="3100" b="1" dirty="0"/>
              <a:t>The 3rd Nitrates Directive programme and </a:t>
            </a:r>
            <a:r>
              <a:rPr lang="en-IE" sz="3100" b="1" dirty="0" smtClean="0"/>
              <a:t>beyond </a:t>
            </a:r>
            <a: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I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0"/>
            <a:ext cx="27003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636838"/>
            <a:ext cx="47593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duggan_p\AppData\Local\Microsoft\Windows\Temporary Internet Files\Content.Outlook\0I8CX8BW\Dept Colour 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392043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77273"/>
            <a:ext cx="1800200" cy="93610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6056442"/>
            <a:ext cx="2135268" cy="80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IE" smtClean="0"/>
              <a:t>Standard           v         Simple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446" t="14319" r="19186" b="7722"/>
          <a:stretch>
            <a:fillRect/>
          </a:stretch>
        </p:blipFill>
        <p:spPr>
          <a:xfrm>
            <a:off x="179388" y="1484313"/>
            <a:ext cx="3960812" cy="4537075"/>
          </a:xfr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 l="18613" t="32130" r="19342" b="9570"/>
          <a:stretch>
            <a:fillRect/>
          </a:stretch>
        </p:blipFill>
        <p:spPr bwMode="auto">
          <a:xfrm>
            <a:off x="3995738" y="1484313"/>
            <a:ext cx="47529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2" descr="The logo of the Department of Agriculture, Food &amp; the Marin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0088" y="0"/>
            <a:ext cx="209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2957688099"/>
              </p:ext>
            </p:extLst>
          </p:nvPr>
        </p:nvGraphicFramePr>
        <p:xfrm>
          <a:off x="-63500" y="1395413"/>
          <a:ext cx="9309100" cy="519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Worksheet" r:id="rId4" imgW="9591759" imgH="5353132" progId="Excel.Sheet.8">
                  <p:embed/>
                </p:oleObj>
              </mc:Choice>
              <mc:Fallback>
                <p:oleObj name="Worksheet" r:id="rId4" imgW="9591759" imgH="5353132" progId="Excel.Sheet.8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3500" y="1395413"/>
                        <a:ext cx="9309100" cy="5195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defTabSz="914400"/>
            <a:r>
              <a:rPr lang="en-IE" sz="3600" dirty="0" smtClean="0">
                <a:latin typeface="Calibri" pitchFamily="34" charset="0"/>
                <a:ea typeface="+mj-ea"/>
                <a:cs typeface="+mj-cs"/>
              </a:rPr>
              <a:t>Motivation to follow opinion or advice regarding changing farm practices</a:t>
            </a:r>
            <a:endParaRPr lang="en-GB" sz="3600" dirty="0" smtClean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900113" y="5734050"/>
            <a:ext cx="2519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en-IE" sz="1800" b="1" smtClean="0">
                <a:solidFill>
                  <a:srgbClr val="000000"/>
                </a:solidFill>
                <a:cs typeface="+mn-cs"/>
              </a:rPr>
              <a:t>Mean Scores (1 to 5)</a:t>
            </a:r>
            <a:endParaRPr lang="en-GB" sz="1800" b="1" smtClean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644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>
          <a:xfrm>
            <a:off x="468313" y="301625"/>
            <a:ext cx="8215312" cy="1039813"/>
          </a:xfrm>
        </p:spPr>
        <p:txBody>
          <a:bodyPr/>
          <a:lstStyle/>
          <a:p>
            <a:pPr eaLnBrk="1" hangingPunct="1"/>
            <a:r>
              <a:rPr lang="ga-IE" sz="3600" dirty="0" smtClean="0"/>
              <a:t>Targeted additional measures</a:t>
            </a:r>
            <a:endParaRPr lang="en-IE" sz="3600" dirty="0" smtClean="0"/>
          </a:p>
        </p:txBody>
      </p:sp>
      <p:sp>
        <p:nvSpPr>
          <p:cNvPr id="7172" name="Content Placeholder 13"/>
          <p:cNvSpPr>
            <a:spLocks noGrp="1"/>
          </p:cNvSpPr>
          <p:nvPr>
            <p:ph idx="1"/>
          </p:nvPr>
        </p:nvSpPr>
        <p:spPr>
          <a:xfrm>
            <a:off x="539750" y="1700213"/>
            <a:ext cx="8064500" cy="865187"/>
          </a:xfrm>
        </p:spPr>
        <p:txBody>
          <a:bodyPr/>
          <a:lstStyle/>
          <a:p>
            <a:pPr eaLnBrk="1" hangingPunct="1">
              <a:buSzPct val="80000"/>
              <a:buFont typeface="Arial" charset="0"/>
              <a:buNone/>
            </a:pPr>
            <a:r>
              <a:rPr lang="ga-IE" b="1" smtClean="0"/>
              <a:t>GLAS</a:t>
            </a:r>
            <a:r>
              <a:rPr lang="ga-IE" smtClean="0"/>
              <a:t> </a:t>
            </a:r>
            <a:r>
              <a:rPr lang="ga-IE" sz="2000" smtClean="0"/>
              <a:t>– 45% of all actions benefit water quality</a:t>
            </a:r>
            <a:r>
              <a:rPr lang="en-IE" sz="2000" smtClean="0"/>
              <a:t>, incl. NMP</a:t>
            </a:r>
            <a:endParaRPr lang="ga-IE" sz="2000" smtClean="0"/>
          </a:p>
        </p:txBody>
      </p:sp>
      <p:sp>
        <p:nvSpPr>
          <p:cNvPr id="15" name="Content Placeholder 13"/>
          <p:cNvSpPr txBox="1">
            <a:spLocks/>
          </p:cNvSpPr>
          <p:nvPr/>
        </p:nvSpPr>
        <p:spPr bwMode="auto">
          <a:xfrm>
            <a:off x="395288" y="4292600"/>
            <a:ext cx="82089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ga-IE" sz="2900" b="1" kern="0" dirty="0">
                <a:latin typeface="+mn-lt"/>
                <a:cs typeface="+mn-cs"/>
              </a:rPr>
              <a:t>TAMS</a:t>
            </a:r>
            <a:r>
              <a:rPr lang="ga-IE" sz="2900" kern="0" dirty="0">
                <a:latin typeface="+mn-lt"/>
                <a:cs typeface="+mn-cs"/>
              </a:rPr>
              <a:t> </a:t>
            </a:r>
            <a:r>
              <a:rPr lang="ga-IE" sz="2000" kern="0" dirty="0">
                <a:latin typeface="+mn-lt"/>
                <a:cs typeface="+mn-cs"/>
              </a:rPr>
              <a:t>– improving nutrient management and nutrient use efficiency</a:t>
            </a:r>
          </a:p>
        </p:txBody>
      </p:sp>
      <p:pic>
        <p:nvPicPr>
          <p:cNvPr id="7174" name="Picture 15" descr="IMG_0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869160"/>
            <a:ext cx="2952328" cy="18043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175" name="Picture 2" descr="Image result for catch crop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3" y="2511660"/>
            <a:ext cx="2457649" cy="184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2" name="Picture 2" descr="C:\Users\jack.nolan\Desktop\66773bd5-09ac-43ba-b7dc-433f5a26b5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444400"/>
            <a:ext cx="3493901" cy="2032167"/>
          </a:xfrm>
          <a:prstGeom prst="rect">
            <a:avLst/>
          </a:prstGeom>
          <a:noFill/>
        </p:spPr>
      </p:pic>
      <p:pic>
        <p:nvPicPr>
          <p:cNvPr id="61443" name="Picture 3" descr="C:\Users\jack.nolan\Desktop\Ri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76872"/>
            <a:ext cx="2774057" cy="2051314"/>
          </a:xfrm>
          <a:prstGeom prst="rect">
            <a:avLst/>
          </a:prstGeom>
          <a:noFill/>
        </p:spPr>
      </p:pic>
      <p:pic>
        <p:nvPicPr>
          <p:cNvPr id="11" name="Picture 9" descr="SULKY_StopGo_thumb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4839905"/>
            <a:ext cx="2685678" cy="201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50825" y="692150"/>
            <a:ext cx="8143875" cy="8239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ga-IE" sz="3600" kern="0" dirty="0">
                <a:latin typeface="+mj-lt"/>
                <a:ea typeface="+mj-ea"/>
                <a:cs typeface="+mj-cs"/>
              </a:rPr>
              <a:t>Targeted additional measures</a:t>
            </a:r>
            <a:endParaRPr lang="en-IE" sz="36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9388" y="1844675"/>
            <a:ext cx="5040312" cy="316865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ga-IE" sz="2600" b="1" kern="0" dirty="0">
                <a:latin typeface="+mn-lt"/>
                <a:cs typeface="+mn-cs"/>
              </a:rPr>
              <a:t>Knowledge </a:t>
            </a:r>
            <a:r>
              <a:rPr lang="en-IE" sz="2600" b="1" kern="0" dirty="0" smtClean="0">
                <a:latin typeface="+mn-lt"/>
                <a:cs typeface="+mn-cs"/>
              </a:rPr>
              <a:t>exchange</a:t>
            </a:r>
            <a:endParaRPr lang="en-IE" sz="2600" b="1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ga-IE" sz="2600" b="1" kern="0" dirty="0">
                <a:latin typeface="+mn-lt"/>
                <a:cs typeface="+mn-cs"/>
              </a:rPr>
              <a:t> </a:t>
            </a:r>
            <a:r>
              <a:rPr lang="ga-IE" sz="2000" kern="0" dirty="0">
                <a:latin typeface="+mn-lt"/>
                <a:cs typeface="+mn-cs"/>
              </a:rPr>
              <a:t>improving understanding </a:t>
            </a:r>
            <a:endParaRPr lang="en-IE" sz="20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ga-IE" sz="2000" kern="0" dirty="0">
                <a:latin typeface="+mn-lt"/>
                <a:cs typeface="+mn-cs"/>
              </a:rPr>
              <a:t>of environmental and economic efficiencies</a:t>
            </a:r>
            <a:r>
              <a:rPr lang="en-IE" sz="2000" kern="0" dirty="0">
                <a:latin typeface="+mn-lt"/>
                <a:cs typeface="+mn-cs"/>
              </a:rPr>
              <a:t> (ACP)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en-IE" sz="20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IE" sz="2600" b="1" kern="0" dirty="0">
                <a:latin typeface="+mn-lt"/>
                <a:cs typeface="+mn-cs"/>
              </a:rPr>
              <a:t>Breeding programmes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0000"/>
              <a:defRPr/>
            </a:pPr>
            <a:r>
              <a:rPr lang="en-IE" sz="2000" kern="0" dirty="0">
                <a:latin typeface="+mn-lt"/>
                <a:cs typeface="+mn-cs"/>
              </a:rPr>
              <a:t>Economic breeding Index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0000"/>
              <a:defRPr/>
            </a:pPr>
            <a:r>
              <a:rPr lang="en-IE" sz="2000" kern="0" dirty="0">
                <a:latin typeface="+mn-lt"/>
                <a:cs typeface="+mn-cs"/>
              </a:rPr>
              <a:t>Beef data genomics programme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70000"/>
              <a:defRPr/>
            </a:pPr>
            <a:r>
              <a:rPr lang="en-IE" sz="2000" kern="0" dirty="0">
                <a:latin typeface="+mn-lt"/>
                <a:cs typeface="+mn-cs"/>
              </a:rPr>
              <a:t>Grass breeding (PBI)</a:t>
            </a:r>
            <a:endParaRPr lang="ga-IE" sz="2000" kern="0" dirty="0">
              <a:latin typeface="+mn-lt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00563" y="4581525"/>
            <a:ext cx="4032250" cy="13684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ga-IE" sz="2000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9221" name="Picture 7" descr="C:\Users\DawnC.Shortall\Desktop\SHORTALL\Gras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792663"/>
            <a:ext cx="4427537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 descr="Teagasc-Solohead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60575"/>
            <a:ext cx="38893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 txBox="1">
            <a:spLocks/>
          </p:cNvSpPr>
          <p:nvPr/>
        </p:nvSpPr>
        <p:spPr bwMode="auto">
          <a:xfrm>
            <a:off x="827088" y="333375"/>
            <a:ext cx="73136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IE" sz="4400" dirty="0">
                <a:latin typeface="Calibri" pitchFamily="34" charset="0"/>
              </a:rPr>
              <a:t>Summary</a:t>
            </a:r>
          </a:p>
        </p:txBody>
      </p:sp>
      <p:sp>
        <p:nvSpPr>
          <p:cNvPr id="24579" name="Content Placeholder 2"/>
          <p:cNvSpPr txBox="1">
            <a:spLocks/>
          </p:cNvSpPr>
          <p:nvPr/>
        </p:nvSpPr>
        <p:spPr bwMode="auto">
          <a:xfrm>
            <a:off x="554038" y="1628775"/>
            <a:ext cx="81438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IE" sz="3200" dirty="0">
                <a:latin typeface="+mn-lt"/>
                <a:cs typeface="+mn-cs"/>
              </a:rPr>
              <a:t>Grass based production systems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IE" sz="3200" dirty="0">
                <a:latin typeface="+mn-lt"/>
                <a:cs typeface="+mn-cs"/>
              </a:rPr>
              <a:t>Strong action programme (N and P)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IE" sz="3200" dirty="0">
                <a:latin typeface="+mn-lt"/>
                <a:cs typeface="+mn-cs"/>
              </a:rPr>
              <a:t>Nutrient use efficiency increasing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  <a:defRPr/>
            </a:pPr>
            <a:endParaRPr lang="en-IE" sz="2200" dirty="0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/>
            </a:pPr>
            <a:endParaRPr lang="en-IE" sz="20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4340" name="Picture 4" descr="cow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988840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3063875" y="6453188"/>
            <a:ext cx="22399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IE" sz="1200" b="1">
                <a:solidFill>
                  <a:srgbClr val="006666"/>
                </a:solidFill>
                <a:latin typeface="Calibri" pitchFamily="34" charset="0"/>
              </a:rPr>
              <a:t>Photo courtesy Teagasc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48488" y="6364288"/>
            <a:ext cx="2133600" cy="457200"/>
          </a:xfrm>
        </p:spPr>
        <p:txBody>
          <a:bodyPr/>
          <a:lstStyle/>
          <a:p>
            <a:pPr>
              <a:defRPr/>
            </a:pPr>
            <a:fld id="{21C6FB45-9CF6-4D0C-A456-11A01EFE7BDD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4343" name="Picture 12" descr="The logo of the Department of Agriculture, Food &amp; the Marin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088" y="0"/>
            <a:ext cx="209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Summary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IE" dirty="0" smtClean="0"/>
              <a:t>Targeted use of resources</a:t>
            </a:r>
          </a:p>
          <a:p>
            <a:pPr eaLnBrk="1" hangingPunct="1"/>
            <a:endParaRPr lang="en-IE" dirty="0" smtClean="0"/>
          </a:p>
          <a:p>
            <a:pPr eaLnBrk="1" hangingPunct="1"/>
            <a:r>
              <a:rPr lang="en-IE" smtClean="0"/>
              <a:t>Simplification key</a:t>
            </a:r>
            <a:endParaRPr lang="en-IE" dirty="0" smtClean="0"/>
          </a:p>
          <a:p>
            <a:pPr eaLnBrk="1" hangingPunct="1"/>
            <a:endParaRPr lang="en-IE" dirty="0" smtClean="0"/>
          </a:p>
          <a:p>
            <a:pPr eaLnBrk="1" hangingPunct="1"/>
            <a:r>
              <a:rPr lang="en-IE" dirty="0" smtClean="0"/>
              <a:t>Collaboration vital</a:t>
            </a:r>
          </a:p>
        </p:txBody>
      </p:sp>
      <p:pic>
        <p:nvPicPr>
          <p:cNvPr id="11269" name="Picture 7" descr="Image result for teagasc dairy adviso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581525"/>
            <a:ext cx="2598737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052736"/>
            <a:ext cx="21431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3568" y="476672"/>
            <a:ext cx="73136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IE" sz="3200" dirty="0" smtClean="0">
                <a:solidFill>
                  <a:schemeClr val="tx1"/>
                </a:solidFill>
                <a:latin typeface="Calibri" pitchFamily="34" charset="0"/>
              </a:rPr>
              <a:t>Importance of grazed grass</a:t>
            </a:r>
          </a:p>
          <a:p>
            <a:pPr algn="ctr">
              <a:defRPr/>
            </a:pPr>
            <a:r>
              <a:rPr lang="en-IE" sz="2400" dirty="0" smtClean="0">
                <a:solidFill>
                  <a:schemeClr val="tx1"/>
                </a:solidFill>
                <a:latin typeface="Calibri" pitchFamily="34" charset="0"/>
              </a:rPr>
              <a:t>(93% of </a:t>
            </a:r>
            <a:r>
              <a:rPr lang="en-IE" sz="2400" dirty="0" err="1" smtClean="0">
                <a:solidFill>
                  <a:schemeClr val="tx1"/>
                </a:solidFill>
                <a:latin typeface="Calibri" pitchFamily="34" charset="0"/>
              </a:rPr>
              <a:t>ag</a:t>
            </a:r>
            <a:r>
              <a:rPr lang="en-IE" sz="2400" dirty="0" smtClean="0">
                <a:solidFill>
                  <a:schemeClr val="tx1"/>
                </a:solidFill>
                <a:latin typeface="Calibri" pitchFamily="34" charset="0"/>
              </a:rPr>
              <a:t>. area)</a:t>
            </a:r>
          </a:p>
          <a:p>
            <a:pPr algn="ctr">
              <a:defRPr/>
            </a:pPr>
            <a:r>
              <a:rPr lang="en-IE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en-IE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endParaRPr lang="en-IE" sz="2800" b="1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42988" y="1827213"/>
            <a:ext cx="7313612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9pPr>
          </a:lstStyle>
          <a:p>
            <a:pPr algn="r">
              <a:buNone/>
            </a:pPr>
            <a:r>
              <a:rPr lang="en-IE" sz="2400" dirty="0" smtClean="0"/>
              <a:t>                                       		</a:t>
            </a:r>
            <a:r>
              <a:rPr lang="en-IE" sz="2800" dirty="0" smtClean="0">
                <a:solidFill>
                  <a:schemeClr val="tx1"/>
                </a:solidFill>
              </a:rPr>
              <a:t>Grass €80/t DM</a:t>
            </a:r>
          </a:p>
          <a:p>
            <a:pPr algn="r">
              <a:buNone/>
            </a:pPr>
            <a:r>
              <a:rPr lang="en-IE" sz="2800" dirty="0" smtClean="0">
                <a:solidFill>
                  <a:schemeClr val="tx1"/>
                </a:solidFill>
              </a:rPr>
              <a:t>                                       		Grass silage silage       			€150/t DM</a:t>
            </a:r>
          </a:p>
          <a:p>
            <a:pPr lvl="8" algn="r">
              <a:buNone/>
            </a:pPr>
            <a:r>
              <a:rPr lang="en-IE" sz="2800" dirty="0" smtClean="0">
                <a:solidFill>
                  <a:schemeClr val="tx1"/>
                </a:solidFill>
                <a:cs typeface="+mn-cs"/>
              </a:rPr>
              <a:t>        </a:t>
            </a:r>
            <a:r>
              <a:rPr lang="en-IE" sz="2800" dirty="0" err="1" smtClean="0">
                <a:solidFill>
                  <a:schemeClr val="tx1"/>
                </a:solidFill>
                <a:cs typeface="+mn-cs"/>
              </a:rPr>
              <a:t>Concs</a:t>
            </a:r>
            <a:r>
              <a:rPr lang="en-IE" sz="2800" dirty="0" smtClean="0">
                <a:solidFill>
                  <a:schemeClr val="tx1"/>
                </a:solidFill>
                <a:cs typeface="+mn-cs"/>
              </a:rPr>
              <a:t> €270/ t DM</a:t>
            </a:r>
            <a:endParaRPr lang="en-IE" sz="28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6036B5-1447-42F2-AC79-619C5EFB5840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" name="Picture 2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5258971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The logo of the Department of Agriculture, Food &amp; the Marin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6130" y="0"/>
            <a:ext cx="1807870" cy="90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ows 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941168"/>
            <a:ext cx="2232248" cy="167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79512" y="188640"/>
          <a:ext cx="8784976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z="3200" smtClean="0"/>
              <a:t>Irelands dairy industry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IE" dirty="0" smtClean="0"/>
              <a:t>Grass based </a:t>
            </a:r>
          </a:p>
        </p:txBody>
      </p:sp>
      <p:sp>
        <p:nvSpPr>
          <p:cNvPr id="7172" name="Content Placeholder 3"/>
          <p:cNvSpPr>
            <a:spLocks noGrp="1"/>
          </p:cNvSpPr>
          <p:nvPr>
            <p:ph sz="half" idx="2"/>
          </p:nvPr>
        </p:nvSpPr>
        <p:spPr>
          <a:xfrm>
            <a:off x="0" y="2133600"/>
            <a:ext cx="4716463" cy="3951288"/>
          </a:xfrm>
        </p:spPr>
        <p:txBody>
          <a:bodyPr/>
          <a:lstStyle/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None/>
            </a:pPr>
            <a:endParaRPr lang="en-IE" dirty="0" smtClean="0">
              <a:ea typeface="Verdana" pitchFamily="34" charset="0"/>
              <a:cs typeface="Calibri" pitchFamily="34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None/>
            </a:pPr>
            <a:r>
              <a:rPr lang="en-IE" dirty="0" smtClean="0">
                <a:ea typeface="Verdana" pitchFamily="34" charset="0"/>
                <a:cs typeface="Calibri" pitchFamily="34" charset="0"/>
              </a:rPr>
              <a:t>18,000 farms producing 7.2 billion litres 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None/>
            </a:pPr>
            <a:endParaRPr lang="en-IE" dirty="0" smtClean="0">
              <a:ea typeface="Verdana" pitchFamily="34" charset="0"/>
              <a:cs typeface="Calibri" pitchFamily="34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None/>
            </a:pPr>
            <a:r>
              <a:rPr lang="en-IE" dirty="0" smtClean="0">
                <a:ea typeface="Verdana" pitchFamily="34" charset="0"/>
                <a:cs typeface="Calibri" pitchFamily="34" charset="0"/>
              </a:rPr>
              <a:t>5.3% of EU dairy cows producing 4.5% of EU milk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Arial" charset="0"/>
              <a:buNone/>
            </a:pPr>
            <a:endParaRPr lang="en-IE" dirty="0" smtClean="0">
              <a:ea typeface="Verdana" pitchFamily="34" charset="0"/>
              <a:cs typeface="Calibri" pitchFamily="34" charset="0"/>
            </a:endParaRPr>
          </a:p>
        </p:txBody>
      </p:sp>
      <p:sp>
        <p:nvSpPr>
          <p:cNvPr id="7173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IE" smtClean="0"/>
              <a:t>EU milk production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5C966-6377-440F-89EF-848B9D3DEB3C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7176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0"/>
            <a:ext cx="27003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Content Placeholder 5" descr="Dairy-cow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888"/>
            <a:ext cx="427355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Chart 9"/>
          <p:cNvGraphicFramePr/>
          <p:nvPr/>
        </p:nvGraphicFramePr>
        <p:xfrm>
          <a:off x="3347864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211960" y="2708920"/>
            <a:ext cx="4041775" cy="3951288"/>
          </a:xfrm>
        </p:spPr>
        <p:txBody>
          <a:bodyPr/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71550" y="476250"/>
            <a:ext cx="7313613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IE" sz="3200" dirty="0" smtClean="0">
                <a:solidFill>
                  <a:schemeClr val="tx1"/>
                </a:solidFill>
                <a:latin typeface="+mn-lt"/>
              </a:rPr>
              <a:t>Managing Nutrients</a:t>
            </a:r>
            <a:r>
              <a:rPr lang="en-IE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/>
            </a:r>
            <a:br>
              <a:rPr lang="en-IE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</a:br>
            <a:endParaRPr lang="en-IE" sz="2800" b="1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42988" y="1827213"/>
            <a:ext cx="7313612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buSzPct val="100000"/>
              <a:buFont typeface="Wingdings" pitchFamily="2" charset="2"/>
              <a:buNone/>
              <a:defRPr/>
            </a:pPr>
            <a:r>
              <a:rPr lang="en-IE" sz="2400" dirty="0" smtClean="0">
                <a:solidFill>
                  <a:schemeClr val="tx1"/>
                </a:solidFill>
              </a:rPr>
              <a:t>Whole territory approach (N and P)</a:t>
            </a:r>
          </a:p>
          <a:p>
            <a:pPr marL="0" indent="0" algn="ctr">
              <a:buSzPct val="100000"/>
              <a:buFont typeface="Wingdings" pitchFamily="2" charset="2"/>
              <a:buNone/>
              <a:defRPr/>
            </a:pPr>
            <a:r>
              <a:rPr lang="en-IE" sz="2400" dirty="0" smtClean="0">
                <a:solidFill>
                  <a:schemeClr val="tx1"/>
                </a:solidFill>
              </a:rPr>
              <a:t>Core principles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</a:rPr>
              <a:t>Application limit of 170 kg N/ha/yr from livestock manure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</a:rPr>
              <a:t>N and P fertilisation rates in the Regulations cannot be exceeded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</a:rPr>
              <a:t>Grassland fertilisation rates based on stocking rate</a:t>
            </a:r>
          </a:p>
          <a:p>
            <a:pPr>
              <a:buSzPct val="100000"/>
              <a:buNone/>
              <a:defRPr/>
            </a:pPr>
            <a:endParaRPr lang="en-IE" sz="1900" dirty="0" smtClean="0">
              <a:solidFill>
                <a:schemeClr val="tx1"/>
              </a:solidFill>
            </a:endParaRPr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</a:rPr>
              <a:t>In the case of grazing livestock take account of: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IE" sz="1900" dirty="0" smtClean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  <a:cs typeface="+mn-cs"/>
              </a:rPr>
              <a:t>N and P in livestock manures over storage period</a:t>
            </a:r>
          </a:p>
          <a:p>
            <a:pPr lvl="1" eaLnBrk="1" hangingPunct="1"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en-IE" sz="1900" dirty="0" smtClean="0">
                <a:solidFill>
                  <a:schemeClr val="tx1"/>
                </a:solidFill>
                <a:cs typeface="+mn-cs"/>
              </a:rPr>
              <a:t>P in concentrates fed to grazing livestock </a:t>
            </a:r>
          </a:p>
          <a:p>
            <a:pPr lvl="1" eaLnBrk="1" hangingPunct="1">
              <a:buClr>
                <a:schemeClr val="tx2"/>
              </a:buClr>
              <a:buSzPct val="100000"/>
              <a:buNone/>
              <a:defRPr/>
            </a:pPr>
            <a:r>
              <a:rPr lang="en-IE" sz="1900" dirty="0" smtClean="0">
                <a:solidFill>
                  <a:schemeClr val="tx1"/>
                </a:solidFill>
                <a:cs typeface="+mn-cs"/>
              </a:rPr>
              <a:t>	(additional calculations required)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BDC8F5-B230-4A33-9BC0-43F8C726C0E9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9221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0088" y="0"/>
            <a:ext cx="209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 txBox="1">
            <a:spLocks/>
          </p:cNvSpPr>
          <p:nvPr/>
        </p:nvSpPr>
        <p:spPr bwMode="auto">
          <a:xfrm>
            <a:off x="611188" y="301625"/>
            <a:ext cx="8072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IE" sz="3200">
                <a:latin typeface="Calibri" pitchFamily="34" charset="0"/>
              </a:rPr>
              <a:t>Controls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00113" y="1827213"/>
            <a:ext cx="7783512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2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IE" sz="2000" b="1" dirty="0" smtClean="0">
                <a:solidFill>
                  <a:schemeClr val="tx1"/>
                </a:solidFill>
              </a:rPr>
              <a:t>Legislation S.I No. 31 of 2014</a:t>
            </a:r>
          </a:p>
          <a:p>
            <a:pPr marL="685800" eaLnBrk="1" hangingPunct="1">
              <a:buSzPct val="100000"/>
              <a:buFont typeface="Arial" pitchFamily="34" charset="0"/>
              <a:buChar char="−"/>
              <a:defRPr/>
            </a:pPr>
            <a:r>
              <a:rPr lang="en-IE" sz="2000" dirty="0" smtClean="0">
                <a:solidFill>
                  <a:schemeClr val="tx1"/>
                </a:solidFill>
              </a:rPr>
              <a:t>European Communities (Good Agricultural Practice for Protection of Waters) Regulations </a:t>
            </a:r>
            <a:br>
              <a:rPr lang="en-IE" sz="2000" dirty="0" smtClean="0">
                <a:solidFill>
                  <a:schemeClr val="tx1"/>
                </a:solidFill>
              </a:rPr>
            </a:br>
            <a:endParaRPr lang="en-IE" sz="2000" dirty="0" smtClean="0">
              <a:solidFill>
                <a:schemeClr val="tx1"/>
              </a:solidFill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IE" sz="2000" dirty="0" smtClean="0">
                <a:solidFill>
                  <a:schemeClr val="tx1"/>
                </a:solidFill>
              </a:rPr>
              <a:t>Interdepartmental and interagency co-operation</a:t>
            </a:r>
            <a:br>
              <a:rPr lang="en-IE" sz="2000" dirty="0" smtClean="0">
                <a:solidFill>
                  <a:schemeClr val="tx1"/>
                </a:solidFill>
              </a:rPr>
            </a:br>
            <a:endParaRPr lang="en-IE" sz="2000" dirty="0" smtClean="0">
              <a:solidFill>
                <a:schemeClr val="tx1"/>
              </a:solidFill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IE" sz="2000" dirty="0" smtClean="0">
                <a:solidFill>
                  <a:schemeClr val="tx1"/>
                </a:solidFill>
                <a:cs typeface="+mn-cs"/>
              </a:rPr>
              <a:t>Local Authorities and Department of Agriculture, Food and the Marine (DAFM)</a:t>
            </a:r>
          </a:p>
          <a:p>
            <a:pPr marL="714375" indent="-352425" eaLnBrk="1" hangingPunct="1">
              <a:buFont typeface="Arial" pitchFamily="34" charset="0"/>
              <a:buChar char="−"/>
              <a:defRPr/>
            </a:pPr>
            <a:r>
              <a:rPr lang="en-IE" sz="2000" b="1" dirty="0" smtClean="0">
                <a:solidFill>
                  <a:schemeClr val="tx1"/>
                </a:solidFill>
              </a:rPr>
              <a:t> </a:t>
            </a:r>
            <a:r>
              <a:rPr lang="en-IE" sz="2000" dirty="0" smtClean="0">
                <a:solidFill>
                  <a:schemeClr val="tx1"/>
                </a:solidFill>
              </a:rPr>
              <a:t>Enforcement</a:t>
            </a:r>
            <a:endParaRPr lang="en-IE" sz="2000" b="1" dirty="0" smtClean="0">
              <a:solidFill>
                <a:schemeClr val="tx1"/>
              </a:solidFill>
            </a:endParaRPr>
          </a:p>
          <a:p>
            <a:pPr marL="714375" indent="-352425" eaLnBrk="1" hangingPunct="1">
              <a:buFont typeface="Arial" pitchFamily="34" charset="0"/>
              <a:buChar char="−"/>
              <a:defRPr/>
            </a:pPr>
            <a:r>
              <a:rPr lang="en-IE" sz="2000" dirty="0" smtClean="0">
                <a:solidFill>
                  <a:schemeClr val="tx1"/>
                </a:solidFill>
              </a:rPr>
              <a:t> Cross compliance</a:t>
            </a:r>
          </a:p>
          <a:p>
            <a:pPr marL="714375" indent="-352425" eaLnBrk="1" hangingPunct="1">
              <a:buFont typeface="Arial" pitchFamily="34" charset="0"/>
              <a:buChar char="−"/>
              <a:defRPr/>
            </a:pPr>
            <a:r>
              <a:rPr lang="en-IE" sz="2000" dirty="0" smtClean="0">
                <a:solidFill>
                  <a:schemeClr val="tx1"/>
                </a:solidFill>
              </a:rPr>
              <a:t> Derogation</a:t>
            </a:r>
          </a:p>
          <a:p>
            <a:pPr>
              <a:defRPr/>
            </a:pPr>
            <a:endParaRPr lang="en-IE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41128-A02D-44CD-ABEB-04EF8644876E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2293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0088" y="0"/>
            <a:ext cx="209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42988" y="557213"/>
            <a:ext cx="7313612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IE" sz="3200" dirty="0" smtClean="0">
                <a:solidFill>
                  <a:schemeClr val="tx1"/>
                </a:solidFill>
              </a:rPr>
              <a:t>Irelands Derogation </a:t>
            </a:r>
            <a:r>
              <a:rPr lang="en-IE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en-IE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IE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IE" sz="2000" b="1" dirty="0">
                <a:latin typeface="Calibri" pitchFamily="34" charset="0"/>
              </a:rPr>
              <a:t>Commission Decisions of 2007, 2010 ,2014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en-IE" sz="2000" b="1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00000"/>
              <a:buFont typeface="Arial" charset="0"/>
              <a:buChar char="•"/>
            </a:pPr>
            <a:r>
              <a:rPr lang="en-IE" sz="2000" dirty="0">
                <a:latin typeface="Calibri" pitchFamily="34" charset="0"/>
              </a:rPr>
              <a:t> Derogation up to 250 kg N/ha/yr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00000"/>
              <a:buFont typeface="Arial" charset="0"/>
              <a:buChar char="•"/>
            </a:pPr>
            <a:r>
              <a:rPr lang="en-IE" sz="2000" dirty="0">
                <a:latin typeface="Calibri" pitchFamily="34" charset="0"/>
              </a:rPr>
              <a:t> Holdings with at least 80% grass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00000"/>
              <a:buFont typeface="Arial" charset="0"/>
              <a:buChar char="•"/>
            </a:pPr>
            <a:r>
              <a:rPr lang="en-IE" sz="2000" dirty="0">
                <a:latin typeface="Calibri" pitchFamily="34" charset="0"/>
              </a:rPr>
              <a:t> Annual application to Competent Authority (DAFM)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IE" sz="2000" dirty="0">
                <a:latin typeface="Calibri" pitchFamily="34" charset="0"/>
              </a:rPr>
              <a:t>Long growing season - Grass growth virtually all year round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IE" sz="2000" dirty="0">
                <a:latin typeface="Calibri" pitchFamily="34" charset="0"/>
              </a:rPr>
              <a:t>High N uptake - High yield potential of grass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IE" sz="2000" dirty="0">
                <a:latin typeface="Calibri" pitchFamily="34" charset="0"/>
              </a:rPr>
              <a:t>High net precipitation - 540 mm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en-IE" sz="2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AE4A4-6FDE-4624-8FD6-041A90732F9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3317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0088" y="0"/>
            <a:ext cx="209391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ows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347102"/>
            <a:ext cx="3347864" cy="251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13612" cy="751111"/>
          </a:xfrm>
        </p:spPr>
        <p:txBody>
          <a:bodyPr/>
          <a:lstStyle/>
          <a:p>
            <a:pPr>
              <a:defRPr/>
            </a:pPr>
            <a:r>
              <a:rPr lang="en-IE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IE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IE" sz="3200" dirty="0">
                <a:latin typeface="+mj-lt"/>
              </a:rPr>
              <a:t>Agricultural Catchments Programme</a:t>
            </a:r>
            <a:br>
              <a:rPr lang="en-IE" sz="3200" dirty="0">
                <a:latin typeface="+mj-lt"/>
              </a:rPr>
            </a:br>
            <a:r>
              <a:rPr lang="en-IE" sz="3200" dirty="0">
                <a:latin typeface="+mj-lt"/>
              </a:rPr>
              <a:t> Research Highlights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179512" y="1601417"/>
            <a:ext cx="8136904" cy="5256583"/>
          </a:xfrm>
        </p:spPr>
        <p:txBody>
          <a:bodyPr/>
          <a:lstStyle/>
          <a:p>
            <a:r>
              <a:rPr lang="en-IE" sz="1800" dirty="0" smtClean="0"/>
              <a:t>Nutrient use efficiency increasing</a:t>
            </a:r>
          </a:p>
          <a:p>
            <a:endParaRPr lang="en-IE" sz="1800" dirty="0" smtClean="0"/>
          </a:p>
          <a:p>
            <a:r>
              <a:rPr lang="en-IE" sz="1800" dirty="0" smtClean="0"/>
              <a:t>Decreasing % of excessively high P soils </a:t>
            </a:r>
          </a:p>
          <a:p>
            <a:endParaRPr lang="en-IE" sz="1800" dirty="0" smtClean="0"/>
          </a:p>
          <a:p>
            <a:pPr lvl="0">
              <a:defRPr/>
            </a:pPr>
            <a:r>
              <a:rPr lang="en-IE" sz="1800" dirty="0" smtClean="0"/>
              <a:t>Closed spreading period is effective in reducing nutrient losses</a:t>
            </a:r>
          </a:p>
          <a:p>
            <a:pPr lvl="0">
              <a:defRPr/>
            </a:pPr>
            <a:endParaRPr lang="en-IE" sz="1800" dirty="0" smtClean="0"/>
          </a:p>
          <a:p>
            <a:pPr lvl="0">
              <a:defRPr/>
            </a:pPr>
            <a:r>
              <a:rPr lang="en-IE" sz="1800" dirty="0" smtClean="0"/>
              <a:t>Significant climate effect on losses</a:t>
            </a:r>
          </a:p>
          <a:p>
            <a:pPr lvl="0">
              <a:defRPr/>
            </a:pPr>
            <a:endParaRPr lang="en-IE" sz="1800" dirty="0" smtClean="0"/>
          </a:p>
          <a:p>
            <a:pPr lvl="0">
              <a:defRPr/>
            </a:pPr>
            <a:r>
              <a:rPr lang="en-IE" sz="1800" dirty="0" smtClean="0"/>
              <a:t>Contact with an agricultural advisor OR advisor plus farmer discussion group has a positive effect on NMP adoption</a:t>
            </a:r>
          </a:p>
          <a:p>
            <a:pPr lvl="0">
              <a:defRPr/>
            </a:pPr>
            <a:endParaRPr lang="en-IE" sz="1800" dirty="0" smtClean="0"/>
          </a:p>
          <a:p>
            <a:pPr lvl="0">
              <a:defRPr/>
            </a:pPr>
            <a:r>
              <a:rPr lang="en-IE" sz="1800" dirty="0" smtClean="0"/>
              <a:t>Pathway important</a:t>
            </a:r>
          </a:p>
          <a:p>
            <a:pPr lvl="0">
              <a:defRPr/>
            </a:pPr>
            <a:endParaRPr lang="en-IE" sz="1800" dirty="0" smtClean="0"/>
          </a:p>
          <a:p>
            <a:pPr lvl="0">
              <a:defRPr/>
            </a:pPr>
            <a:r>
              <a:rPr lang="en-IE" sz="1800" dirty="0" smtClean="0"/>
              <a:t>Lag times</a:t>
            </a:r>
          </a:p>
          <a:p>
            <a:pPr lvl="0" algn="ctr">
              <a:buNone/>
              <a:defRPr/>
            </a:pPr>
            <a:endParaRPr lang="ga-IE" sz="2200" b="1" dirty="0" smtClean="0"/>
          </a:p>
          <a:p>
            <a:endParaRPr lang="en-IE" sz="2100" dirty="0" smtClean="0"/>
          </a:p>
          <a:p>
            <a:endParaRPr lang="en-IE" sz="1200" dirty="0" smtClean="0"/>
          </a:p>
        </p:txBody>
      </p:sp>
      <p:pic>
        <p:nvPicPr>
          <p:cNvPr id="4" name="Picture 12" descr="The logo of the Department of Agriculture, Food &amp; the Mar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2871" y="0"/>
            <a:ext cx="1951129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229200"/>
            <a:ext cx="3810794" cy="143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11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</TotalTime>
  <Words>348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Worksheet</vt:lpstr>
      <vt:lpstr> The 3rd Nitrates Directive programme and beyond    </vt:lpstr>
      <vt:lpstr>PowerPoint Presentation</vt:lpstr>
      <vt:lpstr>PowerPoint Presentation</vt:lpstr>
      <vt:lpstr>Irelands dairy industry</vt:lpstr>
      <vt:lpstr>PowerPoint Presentation</vt:lpstr>
      <vt:lpstr>PowerPoint Presentation</vt:lpstr>
      <vt:lpstr>PowerPoint Presentation</vt:lpstr>
      <vt:lpstr> Agricultural Catchments Programme  Research Highlights</vt:lpstr>
      <vt:lpstr>PowerPoint Presentation</vt:lpstr>
      <vt:lpstr>Standard           v         Simple</vt:lpstr>
      <vt:lpstr>PowerPoint Presentation</vt:lpstr>
      <vt:lpstr>Targeted additional measures</vt:lpstr>
      <vt:lpstr>PowerPoint Presentation</vt:lpstr>
      <vt:lpstr>PowerPoint Presentation</vt:lpstr>
      <vt:lpstr>Summary</vt:lpstr>
    </vt:vector>
  </TitlesOfParts>
  <Company>Department of Agriculture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jack.nolan</dc:creator>
  <cp:lastModifiedBy>Teresa Byrne</cp:lastModifiedBy>
  <cp:revision>128</cp:revision>
  <dcterms:created xsi:type="dcterms:W3CDTF">2017-01-25T13:19:25Z</dcterms:created>
  <dcterms:modified xsi:type="dcterms:W3CDTF">2017-06-26T14:30:07Z</dcterms:modified>
</cp:coreProperties>
</file>