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549" r:id="rId2"/>
    <p:sldId id="577" r:id="rId3"/>
    <p:sldId id="551" r:id="rId4"/>
    <p:sldId id="557" r:id="rId5"/>
    <p:sldId id="535" r:id="rId6"/>
    <p:sldId id="537" r:id="rId7"/>
    <p:sldId id="592" r:id="rId8"/>
    <p:sldId id="593" r:id="rId9"/>
    <p:sldId id="591" r:id="rId10"/>
    <p:sldId id="594" r:id="rId11"/>
    <p:sldId id="587" r:id="rId12"/>
    <p:sldId id="589" r:id="rId13"/>
    <p:sldId id="539" r:id="rId14"/>
    <p:sldId id="595" r:id="rId15"/>
    <p:sldId id="556" r:id="rId16"/>
  </p:sldIdLst>
  <p:sldSz cx="9144000" cy="6858000" type="screen4x3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124A"/>
    <a:srgbClr val="000B22"/>
    <a:srgbClr val="008000"/>
    <a:srgbClr val="960000"/>
    <a:srgbClr val="F3750D"/>
    <a:srgbClr val="0099FF"/>
    <a:srgbClr val="669900"/>
    <a:srgbClr val="996633"/>
    <a:srgbClr val="FF505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6" autoAdjust="0"/>
    <p:restoredTop sz="93642" autoAdjust="0"/>
  </p:normalViewPr>
  <p:slideViewPr>
    <p:cSldViewPr>
      <p:cViewPr>
        <p:scale>
          <a:sx n="50" d="100"/>
          <a:sy n="50" d="100"/>
        </p:scale>
        <p:origin x="-2628" y="-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8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2" d="100"/>
        <a:sy n="92" d="100"/>
      </p:scale>
      <p:origin x="0" y="144"/>
    </p:cViewPr>
  </p:sorterViewPr>
  <p:notesViewPr>
    <p:cSldViewPr>
      <p:cViewPr varScale="1">
        <p:scale>
          <a:sx n="41" d="100"/>
          <a:sy n="41" d="100"/>
        </p:scale>
        <p:origin x="-2347" y="-82"/>
      </p:cViewPr>
      <p:guideLst>
        <p:guide orient="horz" pos="3110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1F8DEF-7DF7-461A-9D45-2628DE45A819}" type="doc">
      <dgm:prSet loTypeId="urn:microsoft.com/office/officeart/2011/layout/CircleProcess" loCatId="process" qsTypeId="urn:microsoft.com/office/officeart/2005/8/quickstyle/simple1" qsCatId="simple" csTypeId="urn:microsoft.com/office/officeart/2005/8/colors/accent2_2" csCatId="accent2" phldr="1"/>
      <dgm:spPr/>
    </dgm:pt>
    <dgm:pt modelId="{85B91EFE-4E6B-4D44-90C1-F1F741498473}">
      <dgm:prSet phldrT="[Text]" custT="1"/>
      <dgm:spPr/>
      <dgm:t>
        <a:bodyPr/>
        <a:lstStyle/>
        <a:p>
          <a:r>
            <a:rPr lang="en-IE" sz="2400" dirty="0" smtClean="0"/>
            <a:t>Is there a problem?</a:t>
          </a:r>
          <a:br>
            <a:rPr lang="en-IE" sz="2400" dirty="0" smtClean="0"/>
          </a:br>
          <a:endParaRPr lang="en-IE" sz="2400" dirty="0"/>
        </a:p>
      </dgm:t>
    </dgm:pt>
    <dgm:pt modelId="{525A4FE4-CA29-404C-B3D4-3DDFADFC0809}" type="parTrans" cxnId="{5F6996DB-204A-4CDB-83EC-1580864CD75F}">
      <dgm:prSet/>
      <dgm:spPr/>
      <dgm:t>
        <a:bodyPr/>
        <a:lstStyle/>
        <a:p>
          <a:endParaRPr lang="en-IE" sz="2000"/>
        </a:p>
      </dgm:t>
    </dgm:pt>
    <dgm:pt modelId="{494C678C-7115-473A-9DEB-B3DF9ABC40C5}" type="sibTrans" cxnId="{5F6996DB-204A-4CDB-83EC-1580864CD75F}">
      <dgm:prSet custT="1"/>
      <dgm:spPr/>
      <dgm:t>
        <a:bodyPr/>
        <a:lstStyle/>
        <a:p>
          <a:endParaRPr lang="en-IE" sz="2000"/>
        </a:p>
      </dgm:t>
    </dgm:pt>
    <dgm:pt modelId="{020D745F-D4E6-4903-BE72-E2C1DDEE2933}">
      <dgm:prSet phldrT="[Text]" custT="1"/>
      <dgm:spPr/>
      <dgm:t>
        <a:bodyPr/>
        <a:lstStyle/>
        <a:p>
          <a:r>
            <a:rPr lang="en-IE" sz="2400" dirty="0" smtClean="0"/>
            <a:t>What is causing it, where, and why?</a:t>
          </a:r>
          <a:endParaRPr lang="en-IE" sz="2400" dirty="0"/>
        </a:p>
      </dgm:t>
    </dgm:pt>
    <dgm:pt modelId="{894C4F30-73BD-4C49-8E60-DFD7701D792E}" type="parTrans" cxnId="{BC9AFB51-FA5C-453C-A1BC-26DA1EA80F78}">
      <dgm:prSet/>
      <dgm:spPr/>
      <dgm:t>
        <a:bodyPr/>
        <a:lstStyle/>
        <a:p>
          <a:endParaRPr lang="en-IE" sz="2000"/>
        </a:p>
      </dgm:t>
    </dgm:pt>
    <dgm:pt modelId="{BCB05962-239A-4235-97E0-E4B2AF4FD43E}" type="sibTrans" cxnId="{BC9AFB51-FA5C-453C-A1BC-26DA1EA80F78}">
      <dgm:prSet custT="1"/>
      <dgm:spPr/>
      <dgm:t>
        <a:bodyPr/>
        <a:lstStyle/>
        <a:p>
          <a:endParaRPr lang="en-IE" sz="2000"/>
        </a:p>
      </dgm:t>
    </dgm:pt>
    <dgm:pt modelId="{D566145B-D7D2-4D31-9E45-C356B7ADF81A}">
      <dgm:prSet phldrT="[Text]" custT="1"/>
      <dgm:spPr/>
      <dgm:t>
        <a:bodyPr/>
        <a:lstStyle/>
        <a:p>
          <a:r>
            <a:rPr lang="en-IE" sz="2400" dirty="0" smtClean="0"/>
            <a:t>How do we fix it?</a:t>
          </a:r>
          <a:endParaRPr lang="en-IE" sz="2400" dirty="0"/>
        </a:p>
      </dgm:t>
    </dgm:pt>
    <dgm:pt modelId="{AF36ABFF-87BF-4048-9269-0171E4F382E4}" type="parTrans" cxnId="{03722929-C96C-4286-A58D-17C0D39843E6}">
      <dgm:prSet/>
      <dgm:spPr/>
      <dgm:t>
        <a:bodyPr/>
        <a:lstStyle/>
        <a:p>
          <a:endParaRPr lang="en-IE" sz="2000"/>
        </a:p>
      </dgm:t>
    </dgm:pt>
    <dgm:pt modelId="{19D03440-F468-4B55-B581-AD9FEFD49D4F}" type="sibTrans" cxnId="{03722929-C96C-4286-A58D-17C0D39843E6}">
      <dgm:prSet/>
      <dgm:spPr/>
      <dgm:t>
        <a:bodyPr/>
        <a:lstStyle/>
        <a:p>
          <a:endParaRPr lang="en-IE" sz="2000"/>
        </a:p>
      </dgm:t>
    </dgm:pt>
    <dgm:pt modelId="{CDD956EC-62EC-4B1E-8BD5-6B4C77C30401}" type="pres">
      <dgm:prSet presAssocID="{3A1F8DEF-7DF7-461A-9D45-2628DE45A819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C837717D-BB8B-4C82-8196-2BC0C7E7D76A}" type="pres">
      <dgm:prSet presAssocID="{D566145B-D7D2-4D31-9E45-C356B7ADF81A}" presName="Accent3" presStyleCnt="0"/>
      <dgm:spPr/>
    </dgm:pt>
    <dgm:pt modelId="{59A76933-F304-42F0-81B6-BBCF657DC721}" type="pres">
      <dgm:prSet presAssocID="{D566145B-D7D2-4D31-9E45-C356B7ADF81A}" presName="Accent" presStyleLbl="node1" presStyleIdx="0" presStyleCnt="3"/>
      <dgm:spPr/>
    </dgm:pt>
    <dgm:pt modelId="{431DD207-79F2-4D43-BD99-B729368A7F6D}" type="pres">
      <dgm:prSet presAssocID="{D566145B-D7D2-4D31-9E45-C356B7ADF81A}" presName="ParentBackground3" presStyleCnt="0"/>
      <dgm:spPr/>
    </dgm:pt>
    <dgm:pt modelId="{003A2146-AF5D-42B1-B57D-51BF6BBDF739}" type="pres">
      <dgm:prSet presAssocID="{D566145B-D7D2-4D31-9E45-C356B7ADF81A}" presName="ParentBackground" presStyleLbl="fgAcc1" presStyleIdx="0" presStyleCnt="3"/>
      <dgm:spPr/>
      <dgm:t>
        <a:bodyPr/>
        <a:lstStyle/>
        <a:p>
          <a:endParaRPr lang="en-IE"/>
        </a:p>
      </dgm:t>
    </dgm:pt>
    <dgm:pt modelId="{8AF8E696-072B-4C4A-BC58-A5D9A7CDF1CD}" type="pres">
      <dgm:prSet presAssocID="{D566145B-D7D2-4D31-9E45-C356B7ADF81A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17F3DDF8-EA90-49CD-9F39-F35E8A9874C2}" type="pres">
      <dgm:prSet presAssocID="{020D745F-D4E6-4903-BE72-E2C1DDEE2933}" presName="Accent2" presStyleCnt="0"/>
      <dgm:spPr/>
    </dgm:pt>
    <dgm:pt modelId="{D78D8DB2-5FE1-4EC8-B05F-458578D15221}" type="pres">
      <dgm:prSet presAssocID="{020D745F-D4E6-4903-BE72-E2C1DDEE2933}" presName="Accent" presStyleLbl="node1" presStyleIdx="1" presStyleCnt="3"/>
      <dgm:spPr/>
    </dgm:pt>
    <dgm:pt modelId="{3EF501E0-544E-4D6D-9CD2-663E2BEDAF71}" type="pres">
      <dgm:prSet presAssocID="{020D745F-D4E6-4903-BE72-E2C1DDEE2933}" presName="ParentBackground2" presStyleCnt="0"/>
      <dgm:spPr/>
    </dgm:pt>
    <dgm:pt modelId="{CDB248D9-FDA4-413A-B8BC-A2DFEBF64665}" type="pres">
      <dgm:prSet presAssocID="{020D745F-D4E6-4903-BE72-E2C1DDEE2933}" presName="ParentBackground" presStyleLbl="fgAcc1" presStyleIdx="1" presStyleCnt="3"/>
      <dgm:spPr/>
      <dgm:t>
        <a:bodyPr/>
        <a:lstStyle/>
        <a:p>
          <a:endParaRPr lang="en-IE"/>
        </a:p>
      </dgm:t>
    </dgm:pt>
    <dgm:pt modelId="{A3917BE1-4DD0-41B6-8A25-980139EABE9B}" type="pres">
      <dgm:prSet presAssocID="{020D745F-D4E6-4903-BE72-E2C1DDEE2933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AC11FFC-B208-46F8-B375-498C4928D77F}" type="pres">
      <dgm:prSet presAssocID="{85B91EFE-4E6B-4D44-90C1-F1F741498473}" presName="Accent1" presStyleCnt="0"/>
      <dgm:spPr/>
    </dgm:pt>
    <dgm:pt modelId="{B98C3D9F-9CFE-40C6-8D64-A376B560845A}" type="pres">
      <dgm:prSet presAssocID="{85B91EFE-4E6B-4D44-90C1-F1F741498473}" presName="Accent" presStyleLbl="node1" presStyleIdx="2" presStyleCnt="3"/>
      <dgm:spPr/>
    </dgm:pt>
    <dgm:pt modelId="{B37DE7A2-1ACC-487A-9992-D1760BF7701D}" type="pres">
      <dgm:prSet presAssocID="{85B91EFE-4E6B-4D44-90C1-F1F741498473}" presName="ParentBackground1" presStyleCnt="0"/>
      <dgm:spPr/>
    </dgm:pt>
    <dgm:pt modelId="{CDB49BBA-D0AF-4F2B-B3CC-8CA7CBB56D39}" type="pres">
      <dgm:prSet presAssocID="{85B91EFE-4E6B-4D44-90C1-F1F741498473}" presName="ParentBackground" presStyleLbl="fgAcc1" presStyleIdx="2" presStyleCnt="3"/>
      <dgm:spPr/>
      <dgm:t>
        <a:bodyPr/>
        <a:lstStyle/>
        <a:p>
          <a:endParaRPr lang="en-IE"/>
        </a:p>
      </dgm:t>
    </dgm:pt>
    <dgm:pt modelId="{04220871-5C7F-4137-A147-3873545885E4}" type="pres">
      <dgm:prSet presAssocID="{85B91EFE-4E6B-4D44-90C1-F1F741498473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03722929-C96C-4286-A58D-17C0D39843E6}" srcId="{3A1F8DEF-7DF7-461A-9D45-2628DE45A819}" destId="{D566145B-D7D2-4D31-9E45-C356B7ADF81A}" srcOrd="2" destOrd="0" parTransId="{AF36ABFF-87BF-4048-9269-0171E4F382E4}" sibTransId="{19D03440-F468-4B55-B581-AD9FEFD49D4F}"/>
    <dgm:cxn modelId="{5F6996DB-204A-4CDB-83EC-1580864CD75F}" srcId="{3A1F8DEF-7DF7-461A-9D45-2628DE45A819}" destId="{85B91EFE-4E6B-4D44-90C1-F1F741498473}" srcOrd="0" destOrd="0" parTransId="{525A4FE4-CA29-404C-B3D4-3DDFADFC0809}" sibTransId="{494C678C-7115-473A-9DEB-B3DF9ABC40C5}"/>
    <dgm:cxn modelId="{C4F551FA-45F2-4C4D-86FA-4273EF3DC25A}" type="presOf" srcId="{85B91EFE-4E6B-4D44-90C1-F1F741498473}" destId="{04220871-5C7F-4137-A147-3873545885E4}" srcOrd="1" destOrd="0" presId="urn:microsoft.com/office/officeart/2011/layout/CircleProcess"/>
    <dgm:cxn modelId="{DEE159FE-7C65-4117-BB64-50F832A1FCE5}" type="presOf" srcId="{020D745F-D4E6-4903-BE72-E2C1DDEE2933}" destId="{CDB248D9-FDA4-413A-B8BC-A2DFEBF64665}" srcOrd="0" destOrd="0" presId="urn:microsoft.com/office/officeart/2011/layout/CircleProcess"/>
    <dgm:cxn modelId="{18601859-4A1F-4D83-A367-49E7544D706D}" type="presOf" srcId="{85B91EFE-4E6B-4D44-90C1-F1F741498473}" destId="{CDB49BBA-D0AF-4F2B-B3CC-8CA7CBB56D39}" srcOrd="0" destOrd="0" presId="urn:microsoft.com/office/officeart/2011/layout/CircleProcess"/>
    <dgm:cxn modelId="{BC9AFB51-FA5C-453C-A1BC-26DA1EA80F78}" srcId="{3A1F8DEF-7DF7-461A-9D45-2628DE45A819}" destId="{020D745F-D4E6-4903-BE72-E2C1DDEE2933}" srcOrd="1" destOrd="0" parTransId="{894C4F30-73BD-4C49-8E60-DFD7701D792E}" sibTransId="{BCB05962-239A-4235-97E0-E4B2AF4FD43E}"/>
    <dgm:cxn modelId="{59D1BCEE-B462-4BD3-89AE-352D6C8C9462}" type="presOf" srcId="{D566145B-D7D2-4D31-9E45-C356B7ADF81A}" destId="{8AF8E696-072B-4C4A-BC58-A5D9A7CDF1CD}" srcOrd="1" destOrd="0" presId="urn:microsoft.com/office/officeart/2011/layout/CircleProcess"/>
    <dgm:cxn modelId="{938F18AB-9D52-40B4-8497-A6E7472304F9}" type="presOf" srcId="{D566145B-D7D2-4D31-9E45-C356B7ADF81A}" destId="{003A2146-AF5D-42B1-B57D-51BF6BBDF739}" srcOrd="0" destOrd="0" presId="urn:microsoft.com/office/officeart/2011/layout/CircleProcess"/>
    <dgm:cxn modelId="{F994E6AF-C6FE-47C9-8B0E-137470309F32}" type="presOf" srcId="{020D745F-D4E6-4903-BE72-E2C1DDEE2933}" destId="{A3917BE1-4DD0-41B6-8A25-980139EABE9B}" srcOrd="1" destOrd="0" presId="urn:microsoft.com/office/officeart/2011/layout/CircleProcess"/>
    <dgm:cxn modelId="{BEBB3287-B365-4504-8954-9B79ACB1956E}" type="presOf" srcId="{3A1F8DEF-7DF7-461A-9D45-2628DE45A819}" destId="{CDD956EC-62EC-4B1E-8BD5-6B4C77C30401}" srcOrd="0" destOrd="0" presId="urn:microsoft.com/office/officeart/2011/layout/CircleProcess"/>
    <dgm:cxn modelId="{DA0C955D-1A65-45FC-85EF-11B979334654}" type="presParOf" srcId="{CDD956EC-62EC-4B1E-8BD5-6B4C77C30401}" destId="{C837717D-BB8B-4C82-8196-2BC0C7E7D76A}" srcOrd="0" destOrd="0" presId="urn:microsoft.com/office/officeart/2011/layout/CircleProcess"/>
    <dgm:cxn modelId="{09B2DDAF-C6D2-4F87-B4E1-BAA71CF9E74B}" type="presParOf" srcId="{C837717D-BB8B-4C82-8196-2BC0C7E7D76A}" destId="{59A76933-F304-42F0-81B6-BBCF657DC721}" srcOrd="0" destOrd="0" presId="urn:microsoft.com/office/officeart/2011/layout/CircleProcess"/>
    <dgm:cxn modelId="{AC3058BE-1BB3-4795-97F8-0002D877572F}" type="presParOf" srcId="{CDD956EC-62EC-4B1E-8BD5-6B4C77C30401}" destId="{431DD207-79F2-4D43-BD99-B729368A7F6D}" srcOrd="1" destOrd="0" presId="urn:microsoft.com/office/officeart/2011/layout/CircleProcess"/>
    <dgm:cxn modelId="{BD92FC08-FDA2-4D36-8775-8EC719BC6336}" type="presParOf" srcId="{431DD207-79F2-4D43-BD99-B729368A7F6D}" destId="{003A2146-AF5D-42B1-B57D-51BF6BBDF739}" srcOrd="0" destOrd="0" presId="urn:microsoft.com/office/officeart/2011/layout/CircleProcess"/>
    <dgm:cxn modelId="{52BEBD20-69B4-4DD2-A482-FA4F754DE2F4}" type="presParOf" srcId="{CDD956EC-62EC-4B1E-8BD5-6B4C77C30401}" destId="{8AF8E696-072B-4C4A-BC58-A5D9A7CDF1CD}" srcOrd="2" destOrd="0" presId="urn:microsoft.com/office/officeart/2011/layout/CircleProcess"/>
    <dgm:cxn modelId="{551EE4D7-91CC-4BA4-84D6-5D9A2C0F6743}" type="presParOf" srcId="{CDD956EC-62EC-4B1E-8BD5-6B4C77C30401}" destId="{17F3DDF8-EA90-49CD-9F39-F35E8A9874C2}" srcOrd="3" destOrd="0" presId="urn:microsoft.com/office/officeart/2011/layout/CircleProcess"/>
    <dgm:cxn modelId="{20A51548-53D4-4166-A70C-E42E04AA3411}" type="presParOf" srcId="{17F3DDF8-EA90-49CD-9F39-F35E8A9874C2}" destId="{D78D8DB2-5FE1-4EC8-B05F-458578D15221}" srcOrd="0" destOrd="0" presId="urn:microsoft.com/office/officeart/2011/layout/CircleProcess"/>
    <dgm:cxn modelId="{CBFE6269-B71B-4C64-9CF0-6B8294F853FE}" type="presParOf" srcId="{CDD956EC-62EC-4B1E-8BD5-6B4C77C30401}" destId="{3EF501E0-544E-4D6D-9CD2-663E2BEDAF71}" srcOrd="4" destOrd="0" presId="urn:microsoft.com/office/officeart/2011/layout/CircleProcess"/>
    <dgm:cxn modelId="{50317D8C-D84B-4CA8-BC28-B0E2EDFCAC61}" type="presParOf" srcId="{3EF501E0-544E-4D6D-9CD2-663E2BEDAF71}" destId="{CDB248D9-FDA4-413A-B8BC-A2DFEBF64665}" srcOrd="0" destOrd="0" presId="urn:microsoft.com/office/officeart/2011/layout/CircleProcess"/>
    <dgm:cxn modelId="{35CE84FC-599E-4202-B835-4CDACB4ECEFC}" type="presParOf" srcId="{CDD956EC-62EC-4B1E-8BD5-6B4C77C30401}" destId="{A3917BE1-4DD0-41B6-8A25-980139EABE9B}" srcOrd="5" destOrd="0" presId="urn:microsoft.com/office/officeart/2011/layout/CircleProcess"/>
    <dgm:cxn modelId="{69CAA8F0-83C8-4E22-BC0B-C0C589ECF244}" type="presParOf" srcId="{CDD956EC-62EC-4B1E-8BD5-6B4C77C30401}" destId="{FAC11FFC-B208-46F8-B375-498C4928D77F}" srcOrd="6" destOrd="0" presId="urn:microsoft.com/office/officeart/2011/layout/CircleProcess"/>
    <dgm:cxn modelId="{65F53E4F-E55E-4AA0-BCF4-0BA38C0E5650}" type="presParOf" srcId="{FAC11FFC-B208-46F8-B375-498C4928D77F}" destId="{B98C3D9F-9CFE-40C6-8D64-A376B560845A}" srcOrd="0" destOrd="0" presId="urn:microsoft.com/office/officeart/2011/layout/CircleProcess"/>
    <dgm:cxn modelId="{6E38E001-3F1D-4E89-8A0D-07C872BFD197}" type="presParOf" srcId="{CDD956EC-62EC-4B1E-8BD5-6B4C77C30401}" destId="{B37DE7A2-1ACC-487A-9992-D1760BF7701D}" srcOrd="7" destOrd="0" presId="urn:microsoft.com/office/officeart/2011/layout/CircleProcess"/>
    <dgm:cxn modelId="{51A91708-09D1-49B1-84CB-F351B84EB95F}" type="presParOf" srcId="{B37DE7A2-1ACC-487A-9992-D1760BF7701D}" destId="{CDB49BBA-D0AF-4F2B-B3CC-8CA7CBB56D39}" srcOrd="0" destOrd="0" presId="urn:microsoft.com/office/officeart/2011/layout/CircleProcess"/>
    <dgm:cxn modelId="{F6EBD16F-B1A6-4230-95BF-2C8261EF9F81}" type="presParOf" srcId="{CDD956EC-62EC-4B1E-8BD5-6B4C77C30401}" destId="{04220871-5C7F-4137-A147-3873545885E4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A76933-F304-42F0-81B6-BBCF657DC721}">
      <dsp:nvSpPr>
        <dsp:cNvPr id="0" name=""/>
        <dsp:cNvSpPr/>
      </dsp:nvSpPr>
      <dsp:spPr>
        <a:xfrm>
          <a:off x="5880522" y="1245561"/>
          <a:ext cx="2565187" cy="25656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3A2146-AF5D-42B1-B57D-51BF6BBDF739}">
      <dsp:nvSpPr>
        <dsp:cNvPr id="0" name=""/>
        <dsp:cNvSpPr/>
      </dsp:nvSpPr>
      <dsp:spPr>
        <a:xfrm>
          <a:off x="5965694" y="1331099"/>
          <a:ext cx="2394843" cy="239458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kern="1200" dirty="0" smtClean="0"/>
            <a:t>How do we fix it?</a:t>
          </a:r>
          <a:endParaRPr lang="en-IE" sz="2400" kern="1200" dirty="0"/>
        </a:p>
      </dsp:txBody>
      <dsp:txXfrm>
        <a:off x="6308053" y="1673247"/>
        <a:ext cx="1710125" cy="1710291"/>
      </dsp:txXfrm>
    </dsp:sp>
    <dsp:sp modelId="{D78D8DB2-5FE1-4EC8-B05F-458578D15221}">
      <dsp:nvSpPr>
        <dsp:cNvPr id="0" name=""/>
        <dsp:cNvSpPr/>
      </dsp:nvSpPr>
      <dsp:spPr>
        <a:xfrm rot="2700000">
          <a:off x="3232416" y="1248663"/>
          <a:ext cx="2559009" cy="2559009"/>
        </a:xfrm>
        <a:prstGeom prst="teardrop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B248D9-FDA4-413A-B8BC-A2DFEBF64665}">
      <dsp:nvSpPr>
        <dsp:cNvPr id="0" name=""/>
        <dsp:cNvSpPr/>
      </dsp:nvSpPr>
      <dsp:spPr>
        <a:xfrm>
          <a:off x="3314499" y="1331099"/>
          <a:ext cx="2394843" cy="239458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kern="1200" dirty="0" smtClean="0"/>
            <a:t>What is causing it, where, and why?</a:t>
          </a:r>
          <a:endParaRPr lang="en-IE" sz="2400" kern="1200" dirty="0"/>
        </a:p>
      </dsp:txBody>
      <dsp:txXfrm>
        <a:off x="3656858" y="1673247"/>
        <a:ext cx="1710125" cy="1710291"/>
      </dsp:txXfrm>
    </dsp:sp>
    <dsp:sp modelId="{B98C3D9F-9CFE-40C6-8D64-A376B560845A}">
      <dsp:nvSpPr>
        <dsp:cNvPr id="0" name=""/>
        <dsp:cNvSpPr/>
      </dsp:nvSpPr>
      <dsp:spPr>
        <a:xfrm rot="2700000">
          <a:off x="581222" y="1248663"/>
          <a:ext cx="2559009" cy="2559009"/>
        </a:xfrm>
        <a:prstGeom prst="teardrop">
          <a:avLst>
            <a:gd name="adj" fmla="val 1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B49BBA-D0AF-4F2B-B3CC-8CA7CBB56D39}">
      <dsp:nvSpPr>
        <dsp:cNvPr id="0" name=""/>
        <dsp:cNvSpPr/>
      </dsp:nvSpPr>
      <dsp:spPr>
        <a:xfrm>
          <a:off x="663305" y="1331099"/>
          <a:ext cx="2394843" cy="239458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kern="1200" dirty="0" smtClean="0"/>
            <a:t>Is there a problem?</a:t>
          </a:r>
          <a:br>
            <a:rPr lang="en-IE" sz="2400" kern="1200" dirty="0" smtClean="0"/>
          </a:br>
          <a:endParaRPr lang="en-IE" sz="2400" kern="1200" dirty="0"/>
        </a:p>
      </dsp:txBody>
      <dsp:txXfrm>
        <a:off x="1005664" y="1673247"/>
        <a:ext cx="1710125" cy="17102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515" cy="4940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002" y="0"/>
            <a:ext cx="2890514" cy="4940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D1C66-66F6-4996-B618-B2A72D33199A}" type="datetimeFigureOut">
              <a:rPr lang="en-IE" smtClean="0"/>
              <a:t>26/06/2017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044"/>
            <a:ext cx="2890515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002" y="9377044"/>
            <a:ext cx="2890514" cy="49403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B5D6D-0224-4CAF-AC31-B9114F427BB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5037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6D549-DEAE-4296-9140-2071504CC2FE}" type="datetimeFigureOut">
              <a:rPr lang="en-IE" smtClean="0"/>
              <a:pPr/>
              <a:t>26/06/2017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6"/>
            <a:ext cx="5335270" cy="44426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E6162-67EA-4189-89D3-470F4A2EE357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34693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Catchments Unit</a:t>
            </a:r>
            <a:r>
              <a:rPr lang="en-IE" baseline="0" dirty="0" smtClean="0"/>
              <a:t> has been engaged in a comprehensive process of characterising every </a:t>
            </a:r>
            <a:r>
              <a:rPr lang="en-IE" baseline="0" dirty="0" err="1" smtClean="0"/>
              <a:t>waterbody</a:t>
            </a:r>
            <a:r>
              <a:rPr lang="en-IE" baseline="0" dirty="0" smtClean="0"/>
              <a:t>. Will summarise the national findings and look at how the information will be used in the next steps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E6162-67EA-4189-89D3-470F4A2EE357}" type="slidenum">
              <a:rPr lang="en-IE" smtClean="0"/>
              <a:pPr/>
              <a:t>1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44761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ECDD8-1916-4867-A903-EF54DEDAD2EC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 dirty="0" smtClean="0">
              <a:solidFill>
                <a:prstClr val="black"/>
              </a:solidFill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6638" y="862013"/>
            <a:ext cx="4597400" cy="3449637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316" y="4704276"/>
            <a:ext cx="4890457" cy="4464325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ECDD8-1916-4867-A903-EF54DEDAD2EC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36638" y="862013"/>
            <a:ext cx="4597400" cy="3449637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0507" y="4576059"/>
            <a:ext cx="4890457" cy="4592542"/>
          </a:xfrm>
          <a:noFill/>
          <a:ln/>
        </p:spPr>
        <p:txBody>
          <a:bodyPr/>
          <a:lstStyle/>
          <a:p>
            <a:pPr algn="just"/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E6162-67EA-4189-89D3-470F4A2EE357}" type="slidenum">
              <a:rPr lang="en-IE" smtClean="0"/>
              <a:pPr/>
              <a:t>6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99656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E6162-67EA-4189-89D3-470F4A2EE357}" type="slidenum">
              <a:rPr lang="en-IE" smtClean="0"/>
              <a:pPr/>
              <a:t>12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34594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09800" y="4648200"/>
            <a:ext cx="4876800" cy="838200"/>
          </a:xfrm>
        </p:spPr>
        <p:txBody>
          <a:bodyPr/>
          <a:lstStyle>
            <a:lvl1pPr marL="0" indent="0">
              <a:buFont typeface="Zapf Dingbats" charset="2"/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442608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46214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1250" y="609600"/>
            <a:ext cx="19621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609600"/>
            <a:ext cx="57340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8209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609600"/>
            <a:ext cx="78486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4960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7800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182014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19799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989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57498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30174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998222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866062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609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148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894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366CC"/>
        </a:buClr>
        <a:buFont typeface="Zapf Dingbats" charset="2"/>
        <a:buChar char="n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366CC"/>
        </a:buClr>
        <a:buFont typeface="Zapf Dingbats" charset="2"/>
        <a:buChar char="n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8080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" y="2"/>
            <a:ext cx="2014634" cy="1340766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Picture- lisbon and river 02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" y="14708"/>
            <a:ext cx="10611034" cy="6843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15816" y="3933056"/>
            <a:ext cx="5256584" cy="1663438"/>
          </a:xfrm>
        </p:spPr>
        <p:txBody>
          <a:bodyPr/>
          <a:lstStyle/>
          <a:p>
            <a:pPr>
              <a:defRPr/>
            </a:pPr>
            <a:r>
              <a:rPr lang="en-IE" sz="2600" b="1" dirty="0" smtClean="0">
                <a:solidFill>
                  <a:srgbClr val="FFFF00"/>
                </a:solidFill>
              </a:rPr>
              <a:t>The end of the start – catchment characterisation</a:t>
            </a:r>
            <a:endParaRPr lang="en-US" altLang="en-US" sz="2600" b="1" dirty="0" smtClean="0">
              <a:solidFill>
                <a:srgbClr val="00FF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  <a:cs typeface="Arial" charset="0"/>
            </a:endParaRPr>
          </a:p>
        </p:txBody>
      </p:sp>
      <p:pic>
        <p:nvPicPr>
          <p:cNvPr id="6" name="Picture 2" descr="X:\WFD I + C Unit\Logos + Photos +  Images\EPA Catchments Logo -RG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7922" y="14708"/>
            <a:ext cx="2986078" cy="986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6370" y="5544616"/>
            <a:ext cx="9142254" cy="1268760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US" altLang="en-US" sz="2200" b="1" dirty="0" smtClean="0">
                <a:solidFill>
                  <a:srgbClr val="00B0F0"/>
                </a:solidFill>
                <a:latin typeface="Calibri" pitchFamily="34" charset="0"/>
              </a:rPr>
              <a:t>Jenny </a:t>
            </a:r>
            <a:r>
              <a:rPr lang="en-US" altLang="en-US" sz="2200" b="1" dirty="0" err="1" smtClean="0">
                <a:solidFill>
                  <a:srgbClr val="00B0F0"/>
                </a:solidFill>
                <a:latin typeface="Calibri" pitchFamily="34" charset="0"/>
              </a:rPr>
              <a:t>Deakin</a:t>
            </a:r>
            <a:r>
              <a:rPr lang="en-US" altLang="en-US" sz="2200" b="1" dirty="0" smtClean="0">
                <a:solidFill>
                  <a:srgbClr val="00B0F0"/>
                </a:solidFill>
                <a:latin typeface="Calibri" pitchFamily="34" charset="0"/>
              </a:rPr>
              <a:t>, Marie Archbold and Donal Daly</a:t>
            </a:r>
            <a:br>
              <a:rPr lang="en-US" altLang="en-US" sz="2200" b="1" dirty="0" smtClean="0">
                <a:solidFill>
                  <a:srgbClr val="00B0F0"/>
                </a:solidFill>
                <a:latin typeface="Calibri" pitchFamily="34" charset="0"/>
              </a:rPr>
            </a:br>
            <a:r>
              <a:rPr lang="en-US" altLang="en-US" sz="2200" b="1" dirty="0" smtClean="0">
                <a:latin typeface="Calibri" pitchFamily="34" charset="0"/>
              </a:rPr>
              <a:t>on behalf of the Catchment Science and Management Unit </a:t>
            </a:r>
          </a:p>
          <a:p>
            <a:pPr algn="ctr">
              <a:spcBef>
                <a:spcPts val="0"/>
              </a:spcBef>
            </a:pPr>
            <a:r>
              <a:rPr lang="en-US" altLang="en-US" sz="2200" b="1" i="1" dirty="0" smtClean="0">
                <a:latin typeface="Calibri" pitchFamily="34" charset="0"/>
              </a:rPr>
              <a:t>With assistance from EPA colleagues and RPS consultants</a:t>
            </a:r>
          </a:p>
        </p:txBody>
      </p:sp>
    </p:spTree>
    <p:extLst>
      <p:ext uri="{BB962C8B-B14F-4D97-AF65-F5344CB8AC3E}">
        <p14:creationId xmlns:p14="http://schemas.microsoft.com/office/powerpoint/2010/main" val="2611791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6242432" y="0"/>
            <a:ext cx="2901568" cy="685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6278944" cy="685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69080" y="994402"/>
            <a:ext cx="24482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600" dirty="0" smtClean="0"/>
              <a:t>Currently developing the WFD App to record Investigative assessments</a:t>
            </a:r>
            <a:endParaRPr lang="en-IE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6948264" y="-3573"/>
            <a:ext cx="2227696" cy="492443"/>
          </a:xfrm>
          <a:prstGeom prst="rect">
            <a:avLst/>
          </a:prstGeom>
          <a:solidFill>
            <a:srgbClr val="F3750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600" dirty="0" smtClean="0">
                <a:solidFill>
                  <a:schemeClr val="bg1"/>
                </a:solidFill>
              </a:rPr>
              <a:t>Measures</a:t>
            </a:r>
          </a:p>
        </p:txBody>
      </p:sp>
    </p:spTree>
    <p:extLst>
      <p:ext uri="{BB962C8B-B14F-4D97-AF65-F5344CB8AC3E}">
        <p14:creationId xmlns:p14="http://schemas.microsoft.com/office/powerpoint/2010/main" val="203060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 bwMode="auto">
          <a:xfrm>
            <a:off x="0" y="6309320"/>
            <a:ext cx="9144000" cy="6480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588224" y="0"/>
            <a:ext cx="2555776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712" y="620688"/>
            <a:ext cx="7772400" cy="838200"/>
          </a:xfrm>
        </p:spPr>
        <p:txBody>
          <a:bodyPr/>
          <a:lstStyle/>
          <a:p>
            <a:r>
              <a:rPr lang="en-IE" dirty="0" smtClean="0"/>
              <a:t>Steps involved in </a:t>
            </a:r>
            <a:br>
              <a:rPr lang="en-IE" dirty="0" smtClean="0"/>
            </a:br>
            <a:r>
              <a:rPr lang="en-IE" dirty="0" smtClean="0"/>
              <a:t>setting Environmental Objectives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45808"/>
            <a:ext cx="6984776" cy="459150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IE" dirty="0" smtClean="0"/>
              <a:t>Technical – </a:t>
            </a:r>
          </a:p>
          <a:p>
            <a:pPr marL="857250" lvl="1" indent="-457200"/>
            <a:r>
              <a:rPr lang="en-IE" dirty="0" smtClean="0"/>
              <a:t>Risk, significant issues and pressures</a:t>
            </a:r>
          </a:p>
          <a:p>
            <a:pPr marL="857250" lvl="1" indent="-457200"/>
            <a:r>
              <a:rPr lang="en-IE" dirty="0"/>
              <a:t>M</a:t>
            </a:r>
            <a:r>
              <a:rPr lang="en-IE" dirty="0" smtClean="0"/>
              <a:t>anagement strategies, scenario analysis</a:t>
            </a:r>
          </a:p>
          <a:p>
            <a:pPr marL="857250" lvl="1" indent="-457200"/>
            <a:r>
              <a:rPr lang="en-IE" dirty="0" smtClean="0"/>
              <a:t>Draft RBMP Priorities</a:t>
            </a:r>
          </a:p>
          <a:p>
            <a:pPr marL="457200" indent="-457200">
              <a:buFont typeface="+mj-lt"/>
              <a:buAutoNum type="arabicPeriod"/>
            </a:pPr>
            <a:r>
              <a:rPr lang="en-IE" dirty="0" smtClean="0"/>
              <a:t>Public Agencies and Communities</a:t>
            </a:r>
          </a:p>
          <a:p>
            <a:pPr marL="685800" lvl="1"/>
            <a:r>
              <a:rPr lang="en-IE" dirty="0" smtClean="0"/>
              <a:t>   Measures planned or already initiated </a:t>
            </a:r>
          </a:p>
          <a:p>
            <a:pPr marL="685800" lvl="1"/>
            <a:r>
              <a:rPr lang="en-IE" dirty="0" smtClean="0"/>
              <a:t>   Community groups in place</a:t>
            </a:r>
          </a:p>
          <a:p>
            <a:pPr marL="685800" lvl="1"/>
            <a:r>
              <a:rPr lang="en-IE" dirty="0" smtClean="0"/>
              <a:t>   Resources</a:t>
            </a:r>
          </a:p>
          <a:p>
            <a:pPr marL="685800" lvl="1"/>
            <a:r>
              <a:rPr lang="en-IE" dirty="0" smtClean="0"/>
              <a:t>   Local </a:t>
            </a:r>
            <a:r>
              <a:rPr lang="en-IE" dirty="0"/>
              <a:t>priorities </a:t>
            </a:r>
            <a:endParaRPr lang="en-IE" dirty="0" smtClean="0"/>
          </a:p>
          <a:p>
            <a:pPr marL="400050" indent="-457200">
              <a:buFont typeface="+mj-lt"/>
              <a:buAutoNum type="arabicPeriod"/>
            </a:pPr>
            <a:r>
              <a:rPr lang="en-IE" dirty="0" smtClean="0"/>
              <a:t>Regional and National Priorities</a:t>
            </a:r>
          </a:p>
          <a:p>
            <a:pPr marL="800100" lvl="1" indent="-457200"/>
            <a:r>
              <a:rPr lang="en-IE" dirty="0" smtClean="0"/>
              <a:t>Coverage of settings/issues, multiple benefits</a:t>
            </a:r>
          </a:p>
          <a:p>
            <a:pPr marL="800100" lvl="1" indent="-457200"/>
            <a:r>
              <a:rPr lang="en-IE" dirty="0" smtClean="0"/>
              <a:t>Consider regional resources, development, future plans</a:t>
            </a:r>
          </a:p>
          <a:p>
            <a:pPr marL="800100" lvl="1" indent="-457200"/>
            <a:r>
              <a:rPr lang="en-IE" dirty="0" smtClean="0"/>
              <a:t>National policy – DHPCLG, WPAC, cost benefit. </a:t>
            </a:r>
          </a:p>
          <a:p>
            <a:pPr marL="628650" lvl="1"/>
            <a:endParaRPr lang="en-IE" dirty="0" smtClean="0"/>
          </a:p>
          <a:p>
            <a:pPr marL="285750"/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6948264" y="-3573"/>
            <a:ext cx="2227696" cy="492443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600" dirty="0" smtClean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768243" y="3760824"/>
            <a:ext cx="2160241" cy="67628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Regional technical</a:t>
            </a:r>
            <a:r>
              <a:rPr kumimoji="0" lang="en-IE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workshops</a:t>
            </a:r>
            <a:endParaRPr kumimoji="0" lang="en-IE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880685" y="2005664"/>
            <a:ext cx="1944216" cy="4872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Characterisation</a:t>
            </a:r>
          </a:p>
        </p:txBody>
      </p:sp>
      <p:cxnSp>
        <p:nvCxnSpPr>
          <p:cNvPr id="37" name="Straight Arrow Connector 36"/>
          <p:cNvCxnSpPr>
            <a:stCxn id="35" idx="2"/>
            <a:endCxn id="10" idx="0"/>
          </p:cNvCxnSpPr>
          <p:nvPr/>
        </p:nvCxnSpPr>
        <p:spPr bwMode="auto">
          <a:xfrm flipH="1">
            <a:off x="7848364" y="2492896"/>
            <a:ext cx="4429" cy="12679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4" name="Rectangle 43"/>
          <p:cNvSpPr/>
          <p:nvPr/>
        </p:nvSpPr>
        <p:spPr bwMode="auto">
          <a:xfrm>
            <a:off x="6792787" y="4825368"/>
            <a:ext cx="2160241" cy="676288"/>
          </a:xfrm>
          <a:prstGeom prst="rect">
            <a:avLst/>
          </a:prstGeom>
          <a:solidFill>
            <a:srgbClr val="12124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Regional Committees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7852793" y="4465328"/>
            <a:ext cx="0" cy="3600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Rectangle 45"/>
          <p:cNvSpPr/>
          <p:nvPr/>
        </p:nvSpPr>
        <p:spPr bwMode="auto">
          <a:xfrm>
            <a:off x="6684775" y="5957068"/>
            <a:ext cx="2376264" cy="676288"/>
          </a:xfrm>
          <a:prstGeom prst="rect">
            <a:avLst/>
          </a:prstGeom>
          <a:solidFill>
            <a:srgbClr val="000B2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National</a:t>
            </a:r>
            <a:r>
              <a:rPr kumimoji="0" lang="en-IE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co</a:t>
            </a:r>
            <a:r>
              <a:rPr kumimoji="0" lang="en-IE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mmittees Minister</a:t>
            </a:r>
          </a:p>
        </p:txBody>
      </p:sp>
      <p:cxnSp>
        <p:nvCxnSpPr>
          <p:cNvPr id="47" name="Straight Arrow Connector 46"/>
          <p:cNvCxnSpPr>
            <a:stCxn id="44" idx="2"/>
            <a:endCxn id="46" idx="0"/>
          </p:cNvCxnSpPr>
          <p:nvPr/>
        </p:nvCxnSpPr>
        <p:spPr bwMode="auto">
          <a:xfrm flipH="1">
            <a:off x="7872907" y="5501656"/>
            <a:ext cx="1" cy="45541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Rectangle 71"/>
          <p:cNvSpPr/>
          <p:nvPr/>
        </p:nvSpPr>
        <p:spPr bwMode="auto">
          <a:xfrm>
            <a:off x="6768243" y="3760824"/>
            <a:ext cx="2160241" cy="676288"/>
          </a:xfrm>
          <a:prstGeom prst="rect">
            <a:avLst/>
          </a:prstGeom>
          <a:noFill/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3327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5" grpId="0" animBg="1"/>
      <p:bldP spid="44" grpId="0" animBg="1"/>
      <p:bldP spid="46" grpId="0" animBg="1"/>
      <p:bldP spid="7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 rotWithShape="1">
          <a:blip r:embed="rId3"/>
          <a:srcRect l="2219" t="10445" r="28552"/>
          <a:stretch/>
        </p:blipFill>
        <p:spPr>
          <a:xfrm>
            <a:off x="0" y="1628800"/>
            <a:ext cx="4012602" cy="3715707"/>
          </a:xfrm>
          <a:prstGeom prst="rect">
            <a:avLst/>
          </a:prstGeom>
        </p:spPr>
      </p:pic>
      <p:pic>
        <p:nvPicPr>
          <p:cNvPr id="3" name="Content Placeholder 6"/>
          <p:cNvPicPr>
            <a:picLocks/>
          </p:cNvPicPr>
          <p:nvPr/>
        </p:nvPicPr>
        <p:blipFill rotWithShape="1">
          <a:blip r:embed="rId4"/>
          <a:srcRect l="2349" t="10842" r="21376"/>
          <a:stretch/>
        </p:blipFill>
        <p:spPr>
          <a:xfrm>
            <a:off x="1259632" y="1628801"/>
            <a:ext cx="4176464" cy="3715706"/>
          </a:xfrm>
          <a:prstGeom prst="rect">
            <a:avLst/>
          </a:prstGeom>
          <a:ln w="3175">
            <a:noFill/>
          </a:ln>
        </p:spPr>
      </p:pic>
      <p:pic>
        <p:nvPicPr>
          <p:cNvPr id="4" name="Picture 3"/>
          <p:cNvPicPr/>
          <p:nvPr/>
        </p:nvPicPr>
        <p:blipFill rotWithShape="1">
          <a:blip r:embed="rId5"/>
          <a:srcRect l="2742" t="10701" r="27968" b="1557"/>
          <a:stretch/>
        </p:blipFill>
        <p:spPr>
          <a:xfrm>
            <a:off x="3059832" y="1628801"/>
            <a:ext cx="3780420" cy="361631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6"/>
          <a:srcRect l="1250" t="11196" r="20920"/>
          <a:stretch/>
        </p:blipFill>
        <p:spPr>
          <a:xfrm>
            <a:off x="4716016" y="1628800"/>
            <a:ext cx="4392488" cy="3706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5726" y="714762"/>
            <a:ext cx="49007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000" dirty="0" smtClean="0">
                <a:solidFill>
                  <a:schemeClr val="bg1"/>
                </a:solidFill>
              </a:rPr>
              <a:t>Regional workshop process</a:t>
            </a:r>
            <a:endParaRPr lang="en-IE" sz="3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76" y="1640994"/>
            <a:ext cx="765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6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At Risk</a:t>
            </a:r>
            <a:endParaRPr lang="en-IE" sz="16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00493" y="1700808"/>
            <a:ext cx="103925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E" sz="16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Feasibility</a:t>
            </a:r>
            <a:endParaRPr lang="en-IE" sz="16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33532" y="1700808"/>
            <a:ext cx="137409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E" sz="16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Plan priorities</a:t>
            </a:r>
            <a:endParaRPr lang="en-IE" sz="16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0032" y="1700808"/>
            <a:ext cx="424847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sz="16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Other priorities, project recommendations</a:t>
            </a:r>
            <a:endParaRPr lang="en-IE" sz="16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6" name="Freeform 15"/>
          <p:cNvSpPr/>
          <p:nvPr/>
        </p:nvSpPr>
        <p:spPr bwMode="auto">
          <a:xfrm>
            <a:off x="5761575" y="4005064"/>
            <a:ext cx="889496" cy="645308"/>
          </a:xfrm>
          <a:custGeom>
            <a:avLst/>
            <a:gdLst>
              <a:gd name="connsiteX0" fmla="*/ 889496 w 889496"/>
              <a:gd name="connsiteY0" fmla="*/ 56585 h 645308"/>
              <a:gd name="connsiteX1" fmla="*/ 889496 w 889496"/>
              <a:gd name="connsiteY1" fmla="*/ 56585 h 645308"/>
              <a:gd name="connsiteX2" fmla="*/ 861312 w 889496"/>
              <a:gd name="connsiteY2" fmla="*/ 50322 h 645308"/>
              <a:gd name="connsiteX3" fmla="*/ 855049 w 889496"/>
              <a:gd name="connsiteY3" fmla="*/ 31533 h 645308"/>
              <a:gd name="connsiteX4" fmla="*/ 836260 w 889496"/>
              <a:gd name="connsiteY4" fmla="*/ 37796 h 645308"/>
              <a:gd name="connsiteX5" fmla="*/ 820603 w 889496"/>
              <a:gd name="connsiteY5" fmla="*/ 50322 h 645308"/>
              <a:gd name="connsiteX6" fmla="*/ 811208 w 889496"/>
              <a:gd name="connsiteY6" fmla="*/ 56585 h 645308"/>
              <a:gd name="connsiteX7" fmla="*/ 792419 w 889496"/>
              <a:gd name="connsiteY7" fmla="*/ 62848 h 645308"/>
              <a:gd name="connsiteX8" fmla="*/ 773630 w 889496"/>
              <a:gd name="connsiteY8" fmla="*/ 75374 h 645308"/>
              <a:gd name="connsiteX9" fmla="*/ 764235 w 889496"/>
              <a:gd name="connsiteY9" fmla="*/ 84768 h 645308"/>
              <a:gd name="connsiteX10" fmla="*/ 742315 w 889496"/>
              <a:gd name="connsiteY10" fmla="*/ 91031 h 645308"/>
              <a:gd name="connsiteX11" fmla="*/ 667159 w 889496"/>
              <a:gd name="connsiteY11" fmla="*/ 97294 h 645308"/>
              <a:gd name="connsiteX12" fmla="*/ 657764 w 889496"/>
              <a:gd name="connsiteY12" fmla="*/ 100426 h 645308"/>
              <a:gd name="connsiteX13" fmla="*/ 642107 w 889496"/>
              <a:gd name="connsiteY13" fmla="*/ 128609 h 645308"/>
              <a:gd name="connsiteX14" fmla="*/ 623318 w 889496"/>
              <a:gd name="connsiteY14" fmla="*/ 134872 h 645308"/>
              <a:gd name="connsiteX15" fmla="*/ 604529 w 889496"/>
              <a:gd name="connsiteY15" fmla="*/ 150530 h 645308"/>
              <a:gd name="connsiteX16" fmla="*/ 588871 w 889496"/>
              <a:gd name="connsiteY16" fmla="*/ 175582 h 645308"/>
              <a:gd name="connsiteX17" fmla="*/ 541898 w 889496"/>
              <a:gd name="connsiteY17" fmla="*/ 178713 h 645308"/>
              <a:gd name="connsiteX18" fmla="*/ 532504 w 889496"/>
              <a:gd name="connsiteY18" fmla="*/ 184976 h 645308"/>
              <a:gd name="connsiteX19" fmla="*/ 526241 w 889496"/>
              <a:gd name="connsiteY19" fmla="*/ 191240 h 645308"/>
              <a:gd name="connsiteX20" fmla="*/ 498057 w 889496"/>
              <a:gd name="connsiteY20" fmla="*/ 188108 h 645308"/>
              <a:gd name="connsiteX21" fmla="*/ 491794 w 889496"/>
              <a:gd name="connsiteY21" fmla="*/ 178713 h 645308"/>
              <a:gd name="connsiteX22" fmla="*/ 488663 w 889496"/>
              <a:gd name="connsiteY22" fmla="*/ 116083 h 645308"/>
              <a:gd name="connsiteX23" fmla="*/ 463611 w 889496"/>
              <a:gd name="connsiteY23" fmla="*/ 112952 h 645308"/>
              <a:gd name="connsiteX24" fmla="*/ 454216 w 889496"/>
              <a:gd name="connsiteY24" fmla="*/ 106689 h 645308"/>
              <a:gd name="connsiteX25" fmla="*/ 451085 w 889496"/>
              <a:gd name="connsiteY25" fmla="*/ 97294 h 645308"/>
              <a:gd name="connsiteX26" fmla="*/ 429164 w 889496"/>
              <a:gd name="connsiteY26" fmla="*/ 75374 h 645308"/>
              <a:gd name="connsiteX27" fmla="*/ 426033 w 889496"/>
              <a:gd name="connsiteY27" fmla="*/ 53453 h 645308"/>
              <a:gd name="connsiteX28" fmla="*/ 397849 w 889496"/>
              <a:gd name="connsiteY28" fmla="*/ 59716 h 645308"/>
              <a:gd name="connsiteX29" fmla="*/ 394718 w 889496"/>
              <a:gd name="connsiteY29" fmla="*/ 50322 h 645308"/>
              <a:gd name="connsiteX30" fmla="*/ 391586 w 889496"/>
              <a:gd name="connsiteY30" fmla="*/ 31533 h 645308"/>
              <a:gd name="connsiteX31" fmla="*/ 372797 w 889496"/>
              <a:gd name="connsiteY31" fmla="*/ 25270 h 645308"/>
              <a:gd name="connsiteX32" fmla="*/ 363403 w 889496"/>
              <a:gd name="connsiteY32" fmla="*/ 22138 h 645308"/>
              <a:gd name="connsiteX33" fmla="*/ 354008 w 889496"/>
              <a:gd name="connsiteY33" fmla="*/ 28401 h 645308"/>
              <a:gd name="connsiteX34" fmla="*/ 335219 w 889496"/>
              <a:gd name="connsiteY34" fmla="*/ 44059 h 645308"/>
              <a:gd name="connsiteX35" fmla="*/ 316430 w 889496"/>
              <a:gd name="connsiteY35" fmla="*/ 34664 h 645308"/>
              <a:gd name="connsiteX36" fmla="*/ 310167 w 889496"/>
              <a:gd name="connsiteY36" fmla="*/ 25270 h 645308"/>
              <a:gd name="connsiteX37" fmla="*/ 297641 w 889496"/>
              <a:gd name="connsiteY37" fmla="*/ 218 h 645308"/>
              <a:gd name="connsiteX38" fmla="*/ 288246 w 889496"/>
              <a:gd name="connsiteY38" fmla="*/ 6481 h 645308"/>
              <a:gd name="connsiteX39" fmla="*/ 281983 w 889496"/>
              <a:gd name="connsiteY39" fmla="*/ 34664 h 645308"/>
              <a:gd name="connsiteX40" fmla="*/ 285115 w 889496"/>
              <a:gd name="connsiteY40" fmla="*/ 44059 h 645308"/>
              <a:gd name="connsiteX41" fmla="*/ 281983 w 889496"/>
              <a:gd name="connsiteY41" fmla="*/ 65979 h 645308"/>
              <a:gd name="connsiteX42" fmla="*/ 275720 w 889496"/>
              <a:gd name="connsiteY42" fmla="*/ 75374 h 645308"/>
              <a:gd name="connsiteX43" fmla="*/ 272589 w 889496"/>
              <a:gd name="connsiteY43" fmla="*/ 84768 h 645308"/>
              <a:gd name="connsiteX44" fmla="*/ 281983 w 889496"/>
              <a:gd name="connsiteY44" fmla="*/ 91031 h 645308"/>
              <a:gd name="connsiteX45" fmla="*/ 291378 w 889496"/>
              <a:gd name="connsiteY45" fmla="*/ 109820 h 645308"/>
              <a:gd name="connsiteX46" fmla="*/ 288246 w 889496"/>
              <a:gd name="connsiteY46" fmla="*/ 125478 h 645308"/>
              <a:gd name="connsiteX47" fmla="*/ 285115 w 889496"/>
              <a:gd name="connsiteY47" fmla="*/ 134872 h 645308"/>
              <a:gd name="connsiteX48" fmla="*/ 281983 w 889496"/>
              <a:gd name="connsiteY48" fmla="*/ 169319 h 645308"/>
              <a:gd name="connsiteX49" fmla="*/ 269457 w 889496"/>
              <a:gd name="connsiteY49" fmla="*/ 188108 h 645308"/>
              <a:gd name="connsiteX50" fmla="*/ 263194 w 889496"/>
              <a:gd name="connsiteY50" fmla="*/ 169319 h 645308"/>
              <a:gd name="connsiteX51" fmla="*/ 253800 w 889496"/>
              <a:gd name="connsiteY51" fmla="*/ 166187 h 645308"/>
              <a:gd name="connsiteX52" fmla="*/ 235011 w 889496"/>
              <a:gd name="connsiteY52" fmla="*/ 153661 h 645308"/>
              <a:gd name="connsiteX53" fmla="*/ 213090 w 889496"/>
              <a:gd name="connsiteY53" fmla="*/ 147398 h 645308"/>
              <a:gd name="connsiteX54" fmla="*/ 191170 w 889496"/>
              <a:gd name="connsiteY54" fmla="*/ 150530 h 645308"/>
              <a:gd name="connsiteX55" fmla="*/ 159855 w 889496"/>
              <a:gd name="connsiteY55" fmla="*/ 144267 h 645308"/>
              <a:gd name="connsiteX56" fmla="*/ 141066 w 889496"/>
              <a:gd name="connsiteY56" fmla="*/ 147398 h 645308"/>
              <a:gd name="connsiteX57" fmla="*/ 128540 w 889496"/>
              <a:gd name="connsiteY57" fmla="*/ 166187 h 645308"/>
              <a:gd name="connsiteX58" fmla="*/ 119145 w 889496"/>
              <a:gd name="connsiteY58" fmla="*/ 178713 h 645308"/>
              <a:gd name="connsiteX59" fmla="*/ 112882 w 889496"/>
              <a:gd name="connsiteY59" fmla="*/ 200634 h 645308"/>
              <a:gd name="connsiteX60" fmla="*/ 106619 w 889496"/>
              <a:gd name="connsiteY60" fmla="*/ 222555 h 645308"/>
              <a:gd name="connsiteX61" fmla="*/ 81567 w 889496"/>
              <a:gd name="connsiteY61" fmla="*/ 213160 h 645308"/>
              <a:gd name="connsiteX62" fmla="*/ 62778 w 889496"/>
              <a:gd name="connsiteY62" fmla="*/ 206897 h 645308"/>
              <a:gd name="connsiteX63" fmla="*/ 56515 w 889496"/>
              <a:gd name="connsiteY63" fmla="*/ 260133 h 645308"/>
              <a:gd name="connsiteX64" fmla="*/ 62778 w 889496"/>
              <a:gd name="connsiteY64" fmla="*/ 278922 h 645308"/>
              <a:gd name="connsiteX65" fmla="*/ 53383 w 889496"/>
              <a:gd name="connsiteY65" fmla="*/ 316500 h 645308"/>
              <a:gd name="connsiteX66" fmla="*/ 43989 w 889496"/>
              <a:gd name="connsiteY66" fmla="*/ 322763 h 645308"/>
              <a:gd name="connsiteX67" fmla="*/ 34594 w 889496"/>
              <a:gd name="connsiteY67" fmla="*/ 388524 h 645308"/>
              <a:gd name="connsiteX68" fmla="*/ 28331 w 889496"/>
              <a:gd name="connsiteY68" fmla="*/ 397919 h 645308"/>
              <a:gd name="connsiteX69" fmla="*/ 9542 w 889496"/>
              <a:gd name="connsiteY69" fmla="*/ 404182 h 645308"/>
              <a:gd name="connsiteX70" fmla="*/ 6411 w 889496"/>
              <a:gd name="connsiteY70" fmla="*/ 413576 h 645308"/>
              <a:gd name="connsiteX71" fmla="*/ 148 w 889496"/>
              <a:gd name="connsiteY71" fmla="*/ 419840 h 645308"/>
              <a:gd name="connsiteX72" fmla="*/ 3279 w 889496"/>
              <a:gd name="connsiteY72" fmla="*/ 438629 h 645308"/>
              <a:gd name="connsiteX73" fmla="*/ 12674 w 889496"/>
              <a:gd name="connsiteY73" fmla="*/ 457418 h 645308"/>
              <a:gd name="connsiteX74" fmla="*/ 40857 w 889496"/>
              <a:gd name="connsiteY74" fmla="*/ 473075 h 645308"/>
              <a:gd name="connsiteX75" fmla="*/ 47120 w 889496"/>
              <a:gd name="connsiteY75" fmla="*/ 482470 h 645308"/>
              <a:gd name="connsiteX76" fmla="*/ 47120 w 889496"/>
              <a:gd name="connsiteY76" fmla="*/ 523179 h 645308"/>
              <a:gd name="connsiteX77" fmla="*/ 34594 w 889496"/>
              <a:gd name="connsiteY77" fmla="*/ 526311 h 645308"/>
              <a:gd name="connsiteX78" fmla="*/ 31463 w 889496"/>
              <a:gd name="connsiteY78" fmla="*/ 554494 h 645308"/>
              <a:gd name="connsiteX79" fmla="*/ 43989 w 889496"/>
              <a:gd name="connsiteY79" fmla="*/ 573283 h 645308"/>
              <a:gd name="connsiteX80" fmla="*/ 47120 w 889496"/>
              <a:gd name="connsiteY80" fmla="*/ 582678 h 645308"/>
              <a:gd name="connsiteX81" fmla="*/ 53383 w 889496"/>
              <a:gd name="connsiteY81" fmla="*/ 604598 h 645308"/>
              <a:gd name="connsiteX82" fmla="*/ 59646 w 889496"/>
              <a:gd name="connsiteY82" fmla="*/ 613993 h 645308"/>
              <a:gd name="connsiteX83" fmla="*/ 69041 w 889496"/>
              <a:gd name="connsiteY83" fmla="*/ 617124 h 645308"/>
              <a:gd name="connsiteX84" fmla="*/ 78435 w 889496"/>
              <a:gd name="connsiteY84" fmla="*/ 626519 h 645308"/>
              <a:gd name="connsiteX85" fmla="*/ 81567 w 889496"/>
              <a:gd name="connsiteY85" fmla="*/ 635913 h 645308"/>
              <a:gd name="connsiteX86" fmla="*/ 100356 w 889496"/>
              <a:gd name="connsiteY86" fmla="*/ 645308 h 645308"/>
              <a:gd name="connsiteX87" fmla="*/ 109750 w 889496"/>
              <a:gd name="connsiteY87" fmla="*/ 642176 h 645308"/>
              <a:gd name="connsiteX88" fmla="*/ 122277 w 889496"/>
              <a:gd name="connsiteY88" fmla="*/ 623387 h 645308"/>
              <a:gd name="connsiteX89" fmla="*/ 137934 w 889496"/>
              <a:gd name="connsiteY89" fmla="*/ 598335 h 645308"/>
              <a:gd name="connsiteX90" fmla="*/ 172381 w 889496"/>
              <a:gd name="connsiteY90" fmla="*/ 601467 h 645308"/>
              <a:gd name="connsiteX91" fmla="*/ 169249 w 889496"/>
              <a:gd name="connsiteY91" fmla="*/ 626519 h 645308"/>
              <a:gd name="connsiteX92" fmla="*/ 178644 w 889496"/>
              <a:gd name="connsiteY92" fmla="*/ 632782 h 645308"/>
              <a:gd name="connsiteX93" fmla="*/ 203696 w 889496"/>
              <a:gd name="connsiteY93" fmla="*/ 629650 h 645308"/>
              <a:gd name="connsiteX94" fmla="*/ 213090 w 889496"/>
              <a:gd name="connsiteY94" fmla="*/ 626519 h 645308"/>
              <a:gd name="connsiteX95" fmla="*/ 256931 w 889496"/>
              <a:gd name="connsiteY95" fmla="*/ 623387 h 645308"/>
              <a:gd name="connsiteX96" fmla="*/ 266326 w 889496"/>
              <a:gd name="connsiteY96" fmla="*/ 620256 h 645308"/>
              <a:gd name="connsiteX97" fmla="*/ 275720 w 889496"/>
              <a:gd name="connsiteY97" fmla="*/ 585809 h 645308"/>
              <a:gd name="connsiteX98" fmla="*/ 285115 w 889496"/>
              <a:gd name="connsiteY98" fmla="*/ 567020 h 645308"/>
              <a:gd name="connsiteX99" fmla="*/ 294509 w 889496"/>
              <a:gd name="connsiteY99" fmla="*/ 557626 h 645308"/>
              <a:gd name="connsiteX100" fmla="*/ 300772 w 889496"/>
              <a:gd name="connsiteY100" fmla="*/ 538837 h 645308"/>
              <a:gd name="connsiteX101" fmla="*/ 307035 w 889496"/>
              <a:gd name="connsiteY101" fmla="*/ 510653 h 645308"/>
              <a:gd name="connsiteX102" fmla="*/ 322693 w 889496"/>
              <a:gd name="connsiteY102" fmla="*/ 513785 h 645308"/>
              <a:gd name="connsiteX103" fmla="*/ 332087 w 889496"/>
              <a:gd name="connsiteY103" fmla="*/ 520048 h 645308"/>
              <a:gd name="connsiteX104" fmla="*/ 341482 w 889496"/>
              <a:gd name="connsiteY104" fmla="*/ 523179 h 645308"/>
              <a:gd name="connsiteX105" fmla="*/ 369666 w 889496"/>
              <a:gd name="connsiteY105" fmla="*/ 507522 h 645308"/>
              <a:gd name="connsiteX106" fmla="*/ 379060 w 889496"/>
              <a:gd name="connsiteY106" fmla="*/ 501259 h 645308"/>
              <a:gd name="connsiteX107" fmla="*/ 422901 w 889496"/>
              <a:gd name="connsiteY107" fmla="*/ 491864 h 645308"/>
              <a:gd name="connsiteX108" fmla="*/ 441690 w 889496"/>
              <a:gd name="connsiteY108" fmla="*/ 482470 h 645308"/>
              <a:gd name="connsiteX109" fmla="*/ 454216 w 889496"/>
              <a:gd name="connsiteY109" fmla="*/ 463681 h 645308"/>
              <a:gd name="connsiteX110" fmla="*/ 463611 w 889496"/>
              <a:gd name="connsiteY110" fmla="*/ 460549 h 645308"/>
              <a:gd name="connsiteX111" fmla="*/ 482400 w 889496"/>
              <a:gd name="connsiteY111" fmla="*/ 451155 h 645308"/>
              <a:gd name="connsiteX112" fmla="*/ 491794 w 889496"/>
              <a:gd name="connsiteY112" fmla="*/ 444892 h 645308"/>
              <a:gd name="connsiteX113" fmla="*/ 507452 w 889496"/>
              <a:gd name="connsiteY113" fmla="*/ 416708 h 645308"/>
              <a:gd name="connsiteX114" fmla="*/ 526241 w 889496"/>
              <a:gd name="connsiteY114" fmla="*/ 404182 h 645308"/>
              <a:gd name="connsiteX115" fmla="*/ 535635 w 889496"/>
              <a:gd name="connsiteY115" fmla="*/ 397919 h 645308"/>
              <a:gd name="connsiteX116" fmla="*/ 538767 w 889496"/>
              <a:gd name="connsiteY116" fmla="*/ 388524 h 645308"/>
              <a:gd name="connsiteX117" fmla="*/ 566950 w 889496"/>
              <a:gd name="connsiteY117" fmla="*/ 372867 h 645308"/>
              <a:gd name="connsiteX118" fmla="*/ 579477 w 889496"/>
              <a:gd name="connsiteY118" fmla="*/ 354078 h 645308"/>
              <a:gd name="connsiteX119" fmla="*/ 585740 w 889496"/>
              <a:gd name="connsiteY119" fmla="*/ 335289 h 645308"/>
              <a:gd name="connsiteX120" fmla="*/ 585740 w 889496"/>
              <a:gd name="connsiteY120" fmla="*/ 285185 h 645308"/>
              <a:gd name="connsiteX121" fmla="*/ 576345 w 889496"/>
              <a:gd name="connsiteY121" fmla="*/ 278922 h 645308"/>
              <a:gd name="connsiteX122" fmla="*/ 570082 w 889496"/>
              <a:gd name="connsiteY122" fmla="*/ 269527 h 645308"/>
              <a:gd name="connsiteX123" fmla="*/ 579477 w 889496"/>
              <a:gd name="connsiteY123" fmla="*/ 263264 h 645308"/>
              <a:gd name="connsiteX124" fmla="*/ 588871 w 889496"/>
              <a:gd name="connsiteY124" fmla="*/ 253870 h 645308"/>
              <a:gd name="connsiteX125" fmla="*/ 598266 w 889496"/>
              <a:gd name="connsiteY125" fmla="*/ 235081 h 645308"/>
              <a:gd name="connsiteX126" fmla="*/ 607660 w 889496"/>
              <a:gd name="connsiteY126" fmla="*/ 231949 h 645308"/>
              <a:gd name="connsiteX127" fmla="*/ 610792 w 889496"/>
              <a:gd name="connsiteY127" fmla="*/ 219423 h 645308"/>
              <a:gd name="connsiteX128" fmla="*/ 623318 w 889496"/>
              <a:gd name="connsiteY128" fmla="*/ 222555 h 645308"/>
              <a:gd name="connsiteX129" fmla="*/ 645238 w 889496"/>
              <a:gd name="connsiteY129" fmla="*/ 228818 h 645308"/>
              <a:gd name="connsiteX130" fmla="*/ 667159 w 889496"/>
              <a:gd name="connsiteY130" fmla="*/ 225686 h 645308"/>
              <a:gd name="connsiteX131" fmla="*/ 679685 w 889496"/>
              <a:gd name="connsiteY131" fmla="*/ 210029 h 645308"/>
              <a:gd name="connsiteX132" fmla="*/ 695342 w 889496"/>
              <a:gd name="connsiteY132" fmla="*/ 194371 h 645308"/>
              <a:gd name="connsiteX133" fmla="*/ 717263 w 889496"/>
              <a:gd name="connsiteY133" fmla="*/ 172450 h 645308"/>
              <a:gd name="connsiteX134" fmla="*/ 726657 w 889496"/>
              <a:gd name="connsiteY134" fmla="*/ 163056 h 645308"/>
              <a:gd name="connsiteX135" fmla="*/ 754841 w 889496"/>
              <a:gd name="connsiteY135" fmla="*/ 141135 h 645308"/>
              <a:gd name="connsiteX136" fmla="*/ 767367 w 889496"/>
              <a:gd name="connsiteY136" fmla="*/ 122346 h 645308"/>
              <a:gd name="connsiteX137" fmla="*/ 773630 w 889496"/>
              <a:gd name="connsiteY137" fmla="*/ 112952 h 645308"/>
              <a:gd name="connsiteX138" fmla="*/ 792419 w 889496"/>
              <a:gd name="connsiteY138" fmla="*/ 100426 h 645308"/>
              <a:gd name="connsiteX139" fmla="*/ 826866 w 889496"/>
              <a:gd name="connsiteY139" fmla="*/ 103557 h 645308"/>
              <a:gd name="connsiteX140" fmla="*/ 842523 w 889496"/>
              <a:gd name="connsiteY140" fmla="*/ 87900 h 645308"/>
              <a:gd name="connsiteX141" fmla="*/ 845655 w 889496"/>
              <a:gd name="connsiteY141" fmla="*/ 78505 h 645308"/>
              <a:gd name="connsiteX142" fmla="*/ 864444 w 889496"/>
              <a:gd name="connsiteY142" fmla="*/ 62848 h 645308"/>
              <a:gd name="connsiteX143" fmla="*/ 883233 w 889496"/>
              <a:gd name="connsiteY143" fmla="*/ 72242 h 645308"/>
              <a:gd name="connsiteX144" fmla="*/ 889496 w 889496"/>
              <a:gd name="connsiteY144" fmla="*/ 56585 h 645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889496" h="645308">
                <a:moveTo>
                  <a:pt x="889496" y="56585"/>
                </a:moveTo>
                <a:lnTo>
                  <a:pt x="889496" y="56585"/>
                </a:lnTo>
                <a:cubicBezTo>
                  <a:pt x="880101" y="54497"/>
                  <a:pt x="869095" y="55982"/>
                  <a:pt x="861312" y="50322"/>
                </a:cubicBezTo>
                <a:cubicBezTo>
                  <a:pt x="855973" y="46439"/>
                  <a:pt x="855049" y="31533"/>
                  <a:pt x="855049" y="31533"/>
                </a:cubicBezTo>
                <a:cubicBezTo>
                  <a:pt x="848786" y="33621"/>
                  <a:pt x="839922" y="32303"/>
                  <a:pt x="836260" y="37796"/>
                </a:cubicBezTo>
                <a:cubicBezTo>
                  <a:pt x="825703" y="53631"/>
                  <a:pt x="835728" y="42759"/>
                  <a:pt x="820603" y="50322"/>
                </a:cubicBezTo>
                <a:cubicBezTo>
                  <a:pt x="817237" y="52005"/>
                  <a:pt x="814647" y="55056"/>
                  <a:pt x="811208" y="56585"/>
                </a:cubicBezTo>
                <a:cubicBezTo>
                  <a:pt x="805175" y="59266"/>
                  <a:pt x="792419" y="62848"/>
                  <a:pt x="792419" y="62848"/>
                </a:cubicBezTo>
                <a:cubicBezTo>
                  <a:pt x="778872" y="83167"/>
                  <a:pt x="795406" y="62931"/>
                  <a:pt x="773630" y="75374"/>
                </a:cubicBezTo>
                <a:cubicBezTo>
                  <a:pt x="769785" y="77571"/>
                  <a:pt x="767920" y="82311"/>
                  <a:pt x="764235" y="84768"/>
                </a:cubicBezTo>
                <a:cubicBezTo>
                  <a:pt x="761750" y="86424"/>
                  <a:pt x="743711" y="90798"/>
                  <a:pt x="742315" y="91031"/>
                </a:cubicBezTo>
                <a:cubicBezTo>
                  <a:pt x="717311" y="95198"/>
                  <a:pt x="692549" y="95707"/>
                  <a:pt x="667159" y="97294"/>
                </a:cubicBezTo>
                <a:cubicBezTo>
                  <a:pt x="664027" y="98338"/>
                  <a:pt x="659683" y="97740"/>
                  <a:pt x="657764" y="100426"/>
                </a:cubicBezTo>
                <a:cubicBezTo>
                  <a:pt x="646614" y="116036"/>
                  <a:pt x="658508" y="119498"/>
                  <a:pt x="642107" y="128609"/>
                </a:cubicBezTo>
                <a:cubicBezTo>
                  <a:pt x="636336" y="131815"/>
                  <a:pt x="623318" y="134872"/>
                  <a:pt x="623318" y="134872"/>
                </a:cubicBezTo>
                <a:cubicBezTo>
                  <a:pt x="617469" y="138771"/>
                  <a:pt x="608076" y="144145"/>
                  <a:pt x="604529" y="150530"/>
                </a:cubicBezTo>
                <a:cubicBezTo>
                  <a:pt x="599594" y="159413"/>
                  <a:pt x="602323" y="173340"/>
                  <a:pt x="588871" y="175582"/>
                </a:cubicBezTo>
                <a:cubicBezTo>
                  <a:pt x="573392" y="178162"/>
                  <a:pt x="557556" y="177669"/>
                  <a:pt x="541898" y="178713"/>
                </a:cubicBezTo>
                <a:cubicBezTo>
                  <a:pt x="538767" y="180801"/>
                  <a:pt x="535443" y="182625"/>
                  <a:pt x="532504" y="184976"/>
                </a:cubicBezTo>
                <a:cubicBezTo>
                  <a:pt x="530198" y="186821"/>
                  <a:pt x="529182" y="190973"/>
                  <a:pt x="526241" y="191240"/>
                </a:cubicBezTo>
                <a:cubicBezTo>
                  <a:pt x="516827" y="192096"/>
                  <a:pt x="507452" y="189152"/>
                  <a:pt x="498057" y="188108"/>
                </a:cubicBezTo>
                <a:cubicBezTo>
                  <a:pt x="495969" y="184976"/>
                  <a:pt x="492281" y="182445"/>
                  <a:pt x="491794" y="178713"/>
                </a:cubicBezTo>
                <a:cubicBezTo>
                  <a:pt x="489091" y="157986"/>
                  <a:pt x="496897" y="135296"/>
                  <a:pt x="488663" y="116083"/>
                </a:cubicBezTo>
                <a:cubicBezTo>
                  <a:pt x="485348" y="108348"/>
                  <a:pt x="471962" y="113996"/>
                  <a:pt x="463611" y="112952"/>
                </a:cubicBezTo>
                <a:cubicBezTo>
                  <a:pt x="460479" y="110864"/>
                  <a:pt x="456567" y="109628"/>
                  <a:pt x="454216" y="106689"/>
                </a:cubicBezTo>
                <a:cubicBezTo>
                  <a:pt x="452154" y="104111"/>
                  <a:pt x="452688" y="100180"/>
                  <a:pt x="451085" y="97294"/>
                </a:cubicBezTo>
                <a:cubicBezTo>
                  <a:pt x="439665" y="76737"/>
                  <a:pt x="444412" y="80456"/>
                  <a:pt x="429164" y="75374"/>
                </a:cubicBezTo>
                <a:cubicBezTo>
                  <a:pt x="428120" y="68067"/>
                  <a:pt x="431637" y="58257"/>
                  <a:pt x="426033" y="53453"/>
                </a:cubicBezTo>
                <a:cubicBezTo>
                  <a:pt x="422948" y="50809"/>
                  <a:pt x="403410" y="57863"/>
                  <a:pt x="397849" y="59716"/>
                </a:cubicBezTo>
                <a:cubicBezTo>
                  <a:pt x="396805" y="56585"/>
                  <a:pt x="395434" y="53544"/>
                  <a:pt x="394718" y="50322"/>
                </a:cubicBezTo>
                <a:cubicBezTo>
                  <a:pt x="393341" y="44124"/>
                  <a:pt x="395767" y="36311"/>
                  <a:pt x="391586" y="31533"/>
                </a:cubicBezTo>
                <a:cubicBezTo>
                  <a:pt x="387239" y="26565"/>
                  <a:pt x="379060" y="27358"/>
                  <a:pt x="372797" y="25270"/>
                </a:cubicBezTo>
                <a:lnTo>
                  <a:pt x="363403" y="22138"/>
                </a:lnTo>
                <a:cubicBezTo>
                  <a:pt x="360271" y="24226"/>
                  <a:pt x="356899" y="25992"/>
                  <a:pt x="354008" y="28401"/>
                </a:cubicBezTo>
                <a:cubicBezTo>
                  <a:pt x="329891" y="48498"/>
                  <a:pt x="358547" y="28506"/>
                  <a:pt x="335219" y="44059"/>
                </a:cubicBezTo>
                <a:cubicBezTo>
                  <a:pt x="327578" y="41512"/>
                  <a:pt x="322501" y="40735"/>
                  <a:pt x="316430" y="34664"/>
                </a:cubicBezTo>
                <a:cubicBezTo>
                  <a:pt x="313769" y="32003"/>
                  <a:pt x="312255" y="28401"/>
                  <a:pt x="310167" y="25270"/>
                </a:cubicBezTo>
                <a:cubicBezTo>
                  <a:pt x="309127" y="17988"/>
                  <a:pt x="312893" y="-2324"/>
                  <a:pt x="297641" y="218"/>
                </a:cubicBezTo>
                <a:cubicBezTo>
                  <a:pt x="293928" y="837"/>
                  <a:pt x="291378" y="4393"/>
                  <a:pt x="288246" y="6481"/>
                </a:cubicBezTo>
                <a:cubicBezTo>
                  <a:pt x="270650" y="32875"/>
                  <a:pt x="273036" y="16770"/>
                  <a:pt x="281983" y="34664"/>
                </a:cubicBezTo>
                <a:cubicBezTo>
                  <a:pt x="283459" y="37617"/>
                  <a:pt x="284071" y="40927"/>
                  <a:pt x="285115" y="44059"/>
                </a:cubicBezTo>
                <a:cubicBezTo>
                  <a:pt x="284071" y="51366"/>
                  <a:pt x="284104" y="58909"/>
                  <a:pt x="281983" y="65979"/>
                </a:cubicBezTo>
                <a:cubicBezTo>
                  <a:pt x="280901" y="69584"/>
                  <a:pt x="277403" y="72008"/>
                  <a:pt x="275720" y="75374"/>
                </a:cubicBezTo>
                <a:cubicBezTo>
                  <a:pt x="274244" y="78326"/>
                  <a:pt x="273633" y="81637"/>
                  <a:pt x="272589" y="84768"/>
                </a:cubicBezTo>
                <a:cubicBezTo>
                  <a:pt x="275720" y="86856"/>
                  <a:pt x="279322" y="88370"/>
                  <a:pt x="281983" y="91031"/>
                </a:cubicBezTo>
                <a:cubicBezTo>
                  <a:pt x="288053" y="97101"/>
                  <a:pt x="288831" y="102180"/>
                  <a:pt x="291378" y="109820"/>
                </a:cubicBezTo>
                <a:cubicBezTo>
                  <a:pt x="290334" y="115039"/>
                  <a:pt x="289537" y="120314"/>
                  <a:pt x="288246" y="125478"/>
                </a:cubicBezTo>
                <a:cubicBezTo>
                  <a:pt x="287445" y="128680"/>
                  <a:pt x="285582" y="131604"/>
                  <a:pt x="285115" y="134872"/>
                </a:cubicBezTo>
                <a:cubicBezTo>
                  <a:pt x="283484" y="146286"/>
                  <a:pt x="285236" y="158258"/>
                  <a:pt x="281983" y="169319"/>
                </a:cubicBezTo>
                <a:cubicBezTo>
                  <a:pt x="279859" y="176540"/>
                  <a:pt x="269457" y="188108"/>
                  <a:pt x="269457" y="188108"/>
                </a:cubicBezTo>
                <a:cubicBezTo>
                  <a:pt x="267369" y="181845"/>
                  <a:pt x="269457" y="171407"/>
                  <a:pt x="263194" y="169319"/>
                </a:cubicBezTo>
                <a:cubicBezTo>
                  <a:pt x="260063" y="168275"/>
                  <a:pt x="256685" y="167790"/>
                  <a:pt x="253800" y="166187"/>
                </a:cubicBezTo>
                <a:cubicBezTo>
                  <a:pt x="247220" y="162531"/>
                  <a:pt x="242152" y="156041"/>
                  <a:pt x="235011" y="153661"/>
                </a:cubicBezTo>
                <a:cubicBezTo>
                  <a:pt x="221533" y="149169"/>
                  <a:pt x="228818" y="151331"/>
                  <a:pt x="213090" y="147398"/>
                </a:cubicBezTo>
                <a:cubicBezTo>
                  <a:pt x="205783" y="148442"/>
                  <a:pt x="198551" y="150530"/>
                  <a:pt x="191170" y="150530"/>
                </a:cubicBezTo>
                <a:cubicBezTo>
                  <a:pt x="176779" y="150530"/>
                  <a:pt x="171423" y="148123"/>
                  <a:pt x="159855" y="144267"/>
                </a:cubicBezTo>
                <a:cubicBezTo>
                  <a:pt x="153592" y="145311"/>
                  <a:pt x="146268" y="143757"/>
                  <a:pt x="141066" y="147398"/>
                </a:cubicBezTo>
                <a:cubicBezTo>
                  <a:pt x="134899" y="151714"/>
                  <a:pt x="133056" y="160165"/>
                  <a:pt x="128540" y="166187"/>
                </a:cubicBezTo>
                <a:lnTo>
                  <a:pt x="119145" y="178713"/>
                </a:lnTo>
                <a:cubicBezTo>
                  <a:pt x="109357" y="217864"/>
                  <a:pt x="121865" y="169196"/>
                  <a:pt x="112882" y="200634"/>
                </a:cubicBezTo>
                <a:cubicBezTo>
                  <a:pt x="105015" y="228167"/>
                  <a:pt x="114128" y="200023"/>
                  <a:pt x="106619" y="222555"/>
                </a:cubicBezTo>
                <a:cubicBezTo>
                  <a:pt x="69495" y="215129"/>
                  <a:pt x="107958" y="224890"/>
                  <a:pt x="81567" y="213160"/>
                </a:cubicBezTo>
                <a:cubicBezTo>
                  <a:pt x="75534" y="210479"/>
                  <a:pt x="62778" y="206897"/>
                  <a:pt x="62778" y="206897"/>
                </a:cubicBezTo>
                <a:cubicBezTo>
                  <a:pt x="41172" y="221300"/>
                  <a:pt x="49604" y="211757"/>
                  <a:pt x="56515" y="260133"/>
                </a:cubicBezTo>
                <a:cubicBezTo>
                  <a:pt x="57449" y="266668"/>
                  <a:pt x="62778" y="278922"/>
                  <a:pt x="62778" y="278922"/>
                </a:cubicBezTo>
                <a:cubicBezTo>
                  <a:pt x="61037" y="294591"/>
                  <a:pt x="64170" y="305713"/>
                  <a:pt x="53383" y="316500"/>
                </a:cubicBezTo>
                <a:cubicBezTo>
                  <a:pt x="50722" y="319161"/>
                  <a:pt x="47120" y="320675"/>
                  <a:pt x="43989" y="322763"/>
                </a:cubicBezTo>
                <a:cubicBezTo>
                  <a:pt x="28257" y="369959"/>
                  <a:pt x="48877" y="302828"/>
                  <a:pt x="34594" y="388524"/>
                </a:cubicBezTo>
                <a:cubicBezTo>
                  <a:pt x="33975" y="392237"/>
                  <a:pt x="31523" y="395924"/>
                  <a:pt x="28331" y="397919"/>
                </a:cubicBezTo>
                <a:cubicBezTo>
                  <a:pt x="22733" y="401418"/>
                  <a:pt x="9542" y="404182"/>
                  <a:pt x="9542" y="404182"/>
                </a:cubicBezTo>
                <a:cubicBezTo>
                  <a:pt x="8498" y="407313"/>
                  <a:pt x="8109" y="410746"/>
                  <a:pt x="6411" y="413576"/>
                </a:cubicBezTo>
                <a:cubicBezTo>
                  <a:pt x="4892" y="416108"/>
                  <a:pt x="514" y="416910"/>
                  <a:pt x="148" y="419840"/>
                </a:cubicBezTo>
                <a:cubicBezTo>
                  <a:pt x="-640" y="426140"/>
                  <a:pt x="1902" y="432431"/>
                  <a:pt x="3279" y="438629"/>
                </a:cubicBezTo>
                <a:cubicBezTo>
                  <a:pt x="4588" y="444520"/>
                  <a:pt x="8016" y="453342"/>
                  <a:pt x="12674" y="457418"/>
                </a:cubicBezTo>
                <a:cubicBezTo>
                  <a:pt x="25927" y="469014"/>
                  <a:pt x="27954" y="468774"/>
                  <a:pt x="40857" y="473075"/>
                </a:cubicBezTo>
                <a:cubicBezTo>
                  <a:pt x="42945" y="476207"/>
                  <a:pt x="45437" y="479104"/>
                  <a:pt x="47120" y="482470"/>
                </a:cubicBezTo>
                <a:cubicBezTo>
                  <a:pt x="53083" y="494396"/>
                  <a:pt x="52128" y="512162"/>
                  <a:pt x="47120" y="523179"/>
                </a:cubicBezTo>
                <a:cubicBezTo>
                  <a:pt x="45339" y="527097"/>
                  <a:pt x="38769" y="525267"/>
                  <a:pt x="34594" y="526311"/>
                </a:cubicBezTo>
                <a:cubicBezTo>
                  <a:pt x="26861" y="537910"/>
                  <a:pt x="24251" y="537185"/>
                  <a:pt x="31463" y="554494"/>
                </a:cubicBezTo>
                <a:cubicBezTo>
                  <a:pt x="34358" y="561442"/>
                  <a:pt x="43989" y="573283"/>
                  <a:pt x="43989" y="573283"/>
                </a:cubicBezTo>
                <a:cubicBezTo>
                  <a:pt x="45033" y="576415"/>
                  <a:pt x="46213" y="579504"/>
                  <a:pt x="47120" y="582678"/>
                </a:cubicBezTo>
                <a:cubicBezTo>
                  <a:pt x="48456" y="587354"/>
                  <a:pt x="50882" y="599597"/>
                  <a:pt x="53383" y="604598"/>
                </a:cubicBezTo>
                <a:cubicBezTo>
                  <a:pt x="55066" y="607964"/>
                  <a:pt x="56707" y="611642"/>
                  <a:pt x="59646" y="613993"/>
                </a:cubicBezTo>
                <a:cubicBezTo>
                  <a:pt x="62224" y="616055"/>
                  <a:pt x="65909" y="616080"/>
                  <a:pt x="69041" y="617124"/>
                </a:cubicBezTo>
                <a:cubicBezTo>
                  <a:pt x="72172" y="620256"/>
                  <a:pt x="75978" y="622834"/>
                  <a:pt x="78435" y="626519"/>
                </a:cubicBezTo>
                <a:cubicBezTo>
                  <a:pt x="80266" y="629265"/>
                  <a:pt x="79505" y="633336"/>
                  <a:pt x="81567" y="635913"/>
                </a:cubicBezTo>
                <a:cubicBezTo>
                  <a:pt x="85982" y="641432"/>
                  <a:pt x="94167" y="643245"/>
                  <a:pt x="100356" y="645308"/>
                </a:cubicBezTo>
                <a:cubicBezTo>
                  <a:pt x="103487" y="644264"/>
                  <a:pt x="107416" y="644510"/>
                  <a:pt x="109750" y="642176"/>
                </a:cubicBezTo>
                <a:cubicBezTo>
                  <a:pt x="115073" y="636853"/>
                  <a:pt x="122277" y="623387"/>
                  <a:pt x="122277" y="623387"/>
                </a:cubicBezTo>
                <a:cubicBezTo>
                  <a:pt x="129730" y="601028"/>
                  <a:pt x="123047" y="608260"/>
                  <a:pt x="137934" y="598335"/>
                </a:cubicBezTo>
                <a:cubicBezTo>
                  <a:pt x="149416" y="599379"/>
                  <a:pt x="163811" y="593754"/>
                  <a:pt x="172381" y="601467"/>
                </a:cubicBezTo>
                <a:cubicBezTo>
                  <a:pt x="178636" y="607097"/>
                  <a:pt x="167599" y="618267"/>
                  <a:pt x="169249" y="626519"/>
                </a:cubicBezTo>
                <a:cubicBezTo>
                  <a:pt x="169987" y="630210"/>
                  <a:pt x="175512" y="630694"/>
                  <a:pt x="178644" y="632782"/>
                </a:cubicBezTo>
                <a:cubicBezTo>
                  <a:pt x="186995" y="631738"/>
                  <a:pt x="195416" y="631155"/>
                  <a:pt x="203696" y="629650"/>
                </a:cubicBezTo>
                <a:cubicBezTo>
                  <a:pt x="206943" y="629060"/>
                  <a:pt x="209812" y="626905"/>
                  <a:pt x="213090" y="626519"/>
                </a:cubicBezTo>
                <a:cubicBezTo>
                  <a:pt x="227641" y="624807"/>
                  <a:pt x="242317" y="624431"/>
                  <a:pt x="256931" y="623387"/>
                </a:cubicBezTo>
                <a:cubicBezTo>
                  <a:pt x="260063" y="622343"/>
                  <a:pt x="263748" y="622318"/>
                  <a:pt x="266326" y="620256"/>
                </a:cubicBezTo>
                <a:cubicBezTo>
                  <a:pt x="276485" y="612129"/>
                  <a:pt x="273848" y="596103"/>
                  <a:pt x="275720" y="585809"/>
                </a:cubicBezTo>
                <a:cubicBezTo>
                  <a:pt x="277033" y="578585"/>
                  <a:pt x="280452" y="572616"/>
                  <a:pt x="285115" y="567020"/>
                </a:cubicBezTo>
                <a:cubicBezTo>
                  <a:pt x="287950" y="563618"/>
                  <a:pt x="291378" y="560757"/>
                  <a:pt x="294509" y="557626"/>
                </a:cubicBezTo>
                <a:cubicBezTo>
                  <a:pt x="296597" y="551363"/>
                  <a:pt x="299687" y="545349"/>
                  <a:pt x="300772" y="538837"/>
                </a:cubicBezTo>
                <a:cubicBezTo>
                  <a:pt x="304447" y="516792"/>
                  <a:pt x="301897" y="526072"/>
                  <a:pt x="307035" y="510653"/>
                </a:cubicBezTo>
                <a:cubicBezTo>
                  <a:pt x="312254" y="511697"/>
                  <a:pt x="317709" y="511916"/>
                  <a:pt x="322693" y="513785"/>
                </a:cubicBezTo>
                <a:cubicBezTo>
                  <a:pt x="326217" y="515106"/>
                  <a:pt x="328721" y="518365"/>
                  <a:pt x="332087" y="520048"/>
                </a:cubicBezTo>
                <a:cubicBezTo>
                  <a:pt x="335040" y="521524"/>
                  <a:pt x="338350" y="522135"/>
                  <a:pt x="341482" y="523179"/>
                </a:cubicBezTo>
                <a:cubicBezTo>
                  <a:pt x="358018" y="517668"/>
                  <a:pt x="348131" y="521879"/>
                  <a:pt x="369666" y="507522"/>
                </a:cubicBezTo>
                <a:cubicBezTo>
                  <a:pt x="372797" y="505434"/>
                  <a:pt x="375490" y="502449"/>
                  <a:pt x="379060" y="501259"/>
                </a:cubicBezTo>
                <a:cubicBezTo>
                  <a:pt x="405833" y="492335"/>
                  <a:pt x="391298" y="495815"/>
                  <a:pt x="422901" y="491864"/>
                </a:cubicBezTo>
                <a:cubicBezTo>
                  <a:pt x="429091" y="489801"/>
                  <a:pt x="437274" y="487990"/>
                  <a:pt x="441690" y="482470"/>
                </a:cubicBezTo>
                <a:cubicBezTo>
                  <a:pt x="454821" y="466056"/>
                  <a:pt x="430953" y="479189"/>
                  <a:pt x="454216" y="463681"/>
                </a:cubicBezTo>
                <a:cubicBezTo>
                  <a:pt x="456963" y="461850"/>
                  <a:pt x="460658" y="462025"/>
                  <a:pt x="463611" y="460549"/>
                </a:cubicBezTo>
                <a:cubicBezTo>
                  <a:pt x="487886" y="448411"/>
                  <a:pt x="458792" y="459023"/>
                  <a:pt x="482400" y="451155"/>
                </a:cubicBezTo>
                <a:cubicBezTo>
                  <a:pt x="485531" y="449067"/>
                  <a:pt x="489443" y="447831"/>
                  <a:pt x="491794" y="444892"/>
                </a:cubicBezTo>
                <a:cubicBezTo>
                  <a:pt x="504845" y="428577"/>
                  <a:pt x="475905" y="437739"/>
                  <a:pt x="507452" y="416708"/>
                </a:cubicBezTo>
                <a:lnTo>
                  <a:pt x="526241" y="404182"/>
                </a:lnTo>
                <a:lnTo>
                  <a:pt x="535635" y="397919"/>
                </a:lnTo>
                <a:cubicBezTo>
                  <a:pt x="536679" y="394787"/>
                  <a:pt x="536433" y="390858"/>
                  <a:pt x="538767" y="388524"/>
                </a:cubicBezTo>
                <a:cubicBezTo>
                  <a:pt x="549535" y="377756"/>
                  <a:pt x="555136" y="376804"/>
                  <a:pt x="566950" y="372867"/>
                </a:cubicBezTo>
                <a:cubicBezTo>
                  <a:pt x="577313" y="341783"/>
                  <a:pt x="559926" y="389267"/>
                  <a:pt x="579477" y="354078"/>
                </a:cubicBezTo>
                <a:cubicBezTo>
                  <a:pt x="582683" y="348307"/>
                  <a:pt x="585740" y="335289"/>
                  <a:pt x="585740" y="335289"/>
                </a:cubicBezTo>
                <a:cubicBezTo>
                  <a:pt x="587270" y="321517"/>
                  <a:pt x="592094" y="299481"/>
                  <a:pt x="585740" y="285185"/>
                </a:cubicBezTo>
                <a:cubicBezTo>
                  <a:pt x="584211" y="281746"/>
                  <a:pt x="579477" y="281010"/>
                  <a:pt x="576345" y="278922"/>
                </a:cubicBezTo>
                <a:cubicBezTo>
                  <a:pt x="574257" y="275790"/>
                  <a:pt x="569344" y="273218"/>
                  <a:pt x="570082" y="269527"/>
                </a:cubicBezTo>
                <a:cubicBezTo>
                  <a:pt x="570820" y="265836"/>
                  <a:pt x="576586" y="265673"/>
                  <a:pt x="579477" y="263264"/>
                </a:cubicBezTo>
                <a:cubicBezTo>
                  <a:pt x="582879" y="260429"/>
                  <a:pt x="585740" y="257001"/>
                  <a:pt x="588871" y="253870"/>
                </a:cubicBezTo>
                <a:cubicBezTo>
                  <a:pt x="590934" y="247681"/>
                  <a:pt x="592747" y="239496"/>
                  <a:pt x="598266" y="235081"/>
                </a:cubicBezTo>
                <a:cubicBezTo>
                  <a:pt x="600843" y="233019"/>
                  <a:pt x="604529" y="232993"/>
                  <a:pt x="607660" y="231949"/>
                </a:cubicBezTo>
                <a:cubicBezTo>
                  <a:pt x="608704" y="227774"/>
                  <a:pt x="607101" y="221637"/>
                  <a:pt x="610792" y="219423"/>
                </a:cubicBezTo>
                <a:cubicBezTo>
                  <a:pt x="614483" y="217209"/>
                  <a:pt x="619180" y="221373"/>
                  <a:pt x="623318" y="222555"/>
                </a:cubicBezTo>
                <a:cubicBezTo>
                  <a:pt x="654765" y="231540"/>
                  <a:pt x="606078" y="219026"/>
                  <a:pt x="645238" y="228818"/>
                </a:cubicBezTo>
                <a:cubicBezTo>
                  <a:pt x="652545" y="227774"/>
                  <a:pt x="660089" y="227807"/>
                  <a:pt x="667159" y="225686"/>
                </a:cubicBezTo>
                <a:cubicBezTo>
                  <a:pt x="679578" y="221960"/>
                  <a:pt x="675118" y="219162"/>
                  <a:pt x="679685" y="210029"/>
                </a:cubicBezTo>
                <a:cubicBezTo>
                  <a:pt x="684905" y="199590"/>
                  <a:pt x="685947" y="200635"/>
                  <a:pt x="695342" y="194371"/>
                </a:cubicBezTo>
                <a:cubicBezTo>
                  <a:pt x="702429" y="173113"/>
                  <a:pt x="692137" y="197576"/>
                  <a:pt x="717263" y="172450"/>
                </a:cubicBezTo>
                <a:cubicBezTo>
                  <a:pt x="720394" y="169319"/>
                  <a:pt x="723161" y="165775"/>
                  <a:pt x="726657" y="163056"/>
                </a:cubicBezTo>
                <a:cubicBezTo>
                  <a:pt x="739977" y="152696"/>
                  <a:pt x="745509" y="153133"/>
                  <a:pt x="754841" y="141135"/>
                </a:cubicBezTo>
                <a:cubicBezTo>
                  <a:pt x="759462" y="135193"/>
                  <a:pt x="763192" y="128609"/>
                  <a:pt x="767367" y="122346"/>
                </a:cubicBezTo>
                <a:cubicBezTo>
                  <a:pt x="769455" y="119215"/>
                  <a:pt x="770499" y="115040"/>
                  <a:pt x="773630" y="112952"/>
                </a:cubicBezTo>
                <a:lnTo>
                  <a:pt x="792419" y="100426"/>
                </a:lnTo>
                <a:cubicBezTo>
                  <a:pt x="816258" y="108372"/>
                  <a:pt x="804734" y="107984"/>
                  <a:pt x="826866" y="103557"/>
                </a:cubicBezTo>
                <a:cubicBezTo>
                  <a:pt x="836260" y="97294"/>
                  <a:pt x="837304" y="98337"/>
                  <a:pt x="842523" y="87900"/>
                </a:cubicBezTo>
                <a:cubicBezTo>
                  <a:pt x="843999" y="84947"/>
                  <a:pt x="843824" y="81252"/>
                  <a:pt x="845655" y="78505"/>
                </a:cubicBezTo>
                <a:cubicBezTo>
                  <a:pt x="850477" y="71271"/>
                  <a:pt x="857512" y="67469"/>
                  <a:pt x="864444" y="62848"/>
                </a:cubicBezTo>
                <a:cubicBezTo>
                  <a:pt x="865372" y="63467"/>
                  <a:pt x="880103" y="74478"/>
                  <a:pt x="883233" y="72242"/>
                </a:cubicBezTo>
                <a:cubicBezTo>
                  <a:pt x="889358" y="67867"/>
                  <a:pt x="888452" y="59195"/>
                  <a:pt x="889496" y="56585"/>
                </a:cubicBezTo>
                <a:close/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5313708" y="2680536"/>
            <a:ext cx="899525" cy="892480"/>
          </a:xfrm>
          <a:custGeom>
            <a:avLst/>
            <a:gdLst>
              <a:gd name="connsiteX0" fmla="*/ 889557 w 899525"/>
              <a:gd name="connsiteY0" fmla="*/ 234863 h 892480"/>
              <a:gd name="connsiteX1" fmla="*/ 889557 w 899525"/>
              <a:gd name="connsiteY1" fmla="*/ 234863 h 892480"/>
              <a:gd name="connsiteX2" fmla="*/ 845716 w 899525"/>
              <a:gd name="connsiteY2" fmla="*/ 250521 h 892480"/>
              <a:gd name="connsiteX3" fmla="*/ 836322 w 899525"/>
              <a:gd name="connsiteY3" fmla="*/ 253652 h 892480"/>
              <a:gd name="connsiteX4" fmla="*/ 814401 w 899525"/>
              <a:gd name="connsiteY4" fmla="*/ 256784 h 892480"/>
              <a:gd name="connsiteX5" fmla="*/ 801875 w 899525"/>
              <a:gd name="connsiteY5" fmla="*/ 284967 h 892480"/>
              <a:gd name="connsiteX6" fmla="*/ 786217 w 899525"/>
              <a:gd name="connsiteY6" fmla="*/ 281836 h 892480"/>
              <a:gd name="connsiteX7" fmla="*/ 764297 w 899525"/>
              <a:gd name="connsiteY7" fmla="*/ 284967 h 892480"/>
              <a:gd name="connsiteX8" fmla="*/ 745508 w 899525"/>
              <a:gd name="connsiteY8" fmla="*/ 275573 h 892480"/>
              <a:gd name="connsiteX9" fmla="*/ 736113 w 899525"/>
              <a:gd name="connsiteY9" fmla="*/ 272441 h 892480"/>
              <a:gd name="connsiteX10" fmla="*/ 723587 w 899525"/>
              <a:gd name="connsiteY10" fmla="*/ 275573 h 892480"/>
              <a:gd name="connsiteX11" fmla="*/ 714193 w 899525"/>
              <a:gd name="connsiteY11" fmla="*/ 281836 h 892480"/>
              <a:gd name="connsiteX12" fmla="*/ 704798 w 899525"/>
              <a:gd name="connsiteY12" fmla="*/ 278704 h 892480"/>
              <a:gd name="connsiteX13" fmla="*/ 692272 w 899525"/>
              <a:gd name="connsiteY13" fmla="*/ 275573 h 892480"/>
              <a:gd name="connsiteX14" fmla="*/ 682878 w 899525"/>
              <a:gd name="connsiteY14" fmla="*/ 284967 h 892480"/>
              <a:gd name="connsiteX15" fmla="*/ 667220 w 899525"/>
              <a:gd name="connsiteY15" fmla="*/ 272441 h 892480"/>
              <a:gd name="connsiteX16" fmla="*/ 657826 w 899525"/>
              <a:gd name="connsiteY16" fmla="*/ 269310 h 892480"/>
              <a:gd name="connsiteX17" fmla="*/ 648431 w 899525"/>
              <a:gd name="connsiteY17" fmla="*/ 250521 h 892480"/>
              <a:gd name="connsiteX18" fmla="*/ 639037 w 899525"/>
              <a:gd name="connsiteY18" fmla="*/ 225469 h 892480"/>
              <a:gd name="connsiteX19" fmla="*/ 620248 w 899525"/>
              <a:gd name="connsiteY19" fmla="*/ 212943 h 892480"/>
              <a:gd name="connsiteX20" fmla="*/ 617116 w 899525"/>
              <a:gd name="connsiteY20" fmla="*/ 203548 h 892480"/>
              <a:gd name="connsiteX21" fmla="*/ 607722 w 899525"/>
              <a:gd name="connsiteY21" fmla="*/ 200417 h 892480"/>
              <a:gd name="connsiteX22" fmla="*/ 601459 w 899525"/>
              <a:gd name="connsiteY22" fmla="*/ 181628 h 892480"/>
              <a:gd name="connsiteX23" fmla="*/ 598327 w 899525"/>
              <a:gd name="connsiteY23" fmla="*/ 137786 h 892480"/>
              <a:gd name="connsiteX24" fmla="*/ 595196 w 899525"/>
              <a:gd name="connsiteY24" fmla="*/ 128392 h 892480"/>
              <a:gd name="connsiteX25" fmla="*/ 585801 w 899525"/>
              <a:gd name="connsiteY25" fmla="*/ 122129 h 892480"/>
              <a:gd name="connsiteX26" fmla="*/ 579538 w 899525"/>
              <a:gd name="connsiteY26" fmla="*/ 90814 h 892480"/>
              <a:gd name="connsiteX27" fmla="*/ 573275 w 899525"/>
              <a:gd name="connsiteY27" fmla="*/ 72025 h 892480"/>
              <a:gd name="connsiteX28" fmla="*/ 570144 w 899525"/>
              <a:gd name="connsiteY28" fmla="*/ 59499 h 892480"/>
              <a:gd name="connsiteX29" fmla="*/ 551354 w 899525"/>
              <a:gd name="connsiteY29" fmla="*/ 53236 h 892480"/>
              <a:gd name="connsiteX30" fmla="*/ 541960 w 899525"/>
              <a:gd name="connsiteY30" fmla="*/ 50104 h 892480"/>
              <a:gd name="connsiteX31" fmla="*/ 482461 w 899525"/>
              <a:gd name="connsiteY31" fmla="*/ 53236 h 892480"/>
              <a:gd name="connsiteX32" fmla="*/ 476198 w 899525"/>
              <a:gd name="connsiteY32" fmla="*/ 62630 h 892480"/>
              <a:gd name="connsiteX33" fmla="*/ 451146 w 899525"/>
              <a:gd name="connsiteY33" fmla="*/ 56367 h 892480"/>
              <a:gd name="connsiteX34" fmla="*/ 444883 w 899525"/>
              <a:gd name="connsiteY34" fmla="*/ 46973 h 892480"/>
              <a:gd name="connsiteX35" fmla="*/ 441752 w 899525"/>
              <a:gd name="connsiteY35" fmla="*/ 37578 h 892480"/>
              <a:gd name="connsiteX36" fmla="*/ 432357 w 899525"/>
              <a:gd name="connsiteY36" fmla="*/ 34447 h 892480"/>
              <a:gd name="connsiteX37" fmla="*/ 413568 w 899525"/>
              <a:gd name="connsiteY37" fmla="*/ 18789 h 892480"/>
              <a:gd name="connsiteX38" fmla="*/ 394779 w 899525"/>
              <a:gd name="connsiteY38" fmla="*/ 12526 h 892480"/>
              <a:gd name="connsiteX39" fmla="*/ 385385 w 899525"/>
              <a:gd name="connsiteY39" fmla="*/ 9395 h 892480"/>
              <a:gd name="connsiteX40" fmla="*/ 372859 w 899525"/>
              <a:gd name="connsiteY40" fmla="*/ 6263 h 892480"/>
              <a:gd name="connsiteX41" fmla="*/ 354070 w 899525"/>
              <a:gd name="connsiteY41" fmla="*/ 0 h 892480"/>
              <a:gd name="connsiteX42" fmla="*/ 319623 w 899525"/>
              <a:gd name="connsiteY42" fmla="*/ 3132 h 892480"/>
              <a:gd name="connsiteX43" fmla="*/ 316491 w 899525"/>
              <a:gd name="connsiteY43" fmla="*/ 12526 h 892480"/>
              <a:gd name="connsiteX44" fmla="*/ 332149 w 899525"/>
              <a:gd name="connsiteY44" fmla="*/ 34447 h 892480"/>
              <a:gd name="connsiteX45" fmla="*/ 335280 w 899525"/>
              <a:gd name="connsiteY45" fmla="*/ 43841 h 892480"/>
              <a:gd name="connsiteX46" fmla="*/ 325886 w 899525"/>
              <a:gd name="connsiteY46" fmla="*/ 50104 h 892480"/>
              <a:gd name="connsiteX47" fmla="*/ 297702 w 899525"/>
              <a:gd name="connsiteY47" fmla="*/ 56367 h 892480"/>
              <a:gd name="connsiteX48" fmla="*/ 288308 w 899525"/>
              <a:gd name="connsiteY48" fmla="*/ 75156 h 892480"/>
              <a:gd name="connsiteX49" fmla="*/ 282045 w 899525"/>
              <a:gd name="connsiteY49" fmla="*/ 84551 h 892480"/>
              <a:gd name="connsiteX50" fmla="*/ 272650 w 899525"/>
              <a:gd name="connsiteY50" fmla="*/ 103340 h 892480"/>
              <a:gd name="connsiteX51" fmla="*/ 285176 w 899525"/>
              <a:gd name="connsiteY51" fmla="*/ 131523 h 892480"/>
              <a:gd name="connsiteX52" fmla="*/ 285176 w 899525"/>
              <a:gd name="connsiteY52" fmla="*/ 169102 h 892480"/>
              <a:gd name="connsiteX53" fmla="*/ 260124 w 899525"/>
              <a:gd name="connsiteY53" fmla="*/ 165970 h 892480"/>
              <a:gd name="connsiteX54" fmla="*/ 241335 w 899525"/>
              <a:gd name="connsiteY54" fmla="*/ 159707 h 892480"/>
              <a:gd name="connsiteX55" fmla="*/ 231941 w 899525"/>
              <a:gd name="connsiteY55" fmla="*/ 156575 h 892480"/>
              <a:gd name="connsiteX56" fmla="*/ 213152 w 899525"/>
              <a:gd name="connsiteY56" fmla="*/ 169102 h 892480"/>
              <a:gd name="connsiteX57" fmla="*/ 194363 w 899525"/>
              <a:gd name="connsiteY57" fmla="*/ 181628 h 892480"/>
              <a:gd name="connsiteX58" fmla="*/ 175574 w 899525"/>
              <a:gd name="connsiteY58" fmla="*/ 172233 h 892480"/>
              <a:gd name="connsiteX59" fmla="*/ 178705 w 899525"/>
              <a:gd name="connsiteY59" fmla="*/ 153444 h 892480"/>
              <a:gd name="connsiteX60" fmla="*/ 156785 w 899525"/>
              <a:gd name="connsiteY60" fmla="*/ 128392 h 892480"/>
              <a:gd name="connsiteX61" fmla="*/ 147390 w 899525"/>
              <a:gd name="connsiteY61" fmla="*/ 122129 h 892480"/>
              <a:gd name="connsiteX62" fmla="*/ 128601 w 899525"/>
              <a:gd name="connsiteY62" fmla="*/ 125260 h 892480"/>
              <a:gd name="connsiteX63" fmla="*/ 122338 w 899525"/>
              <a:gd name="connsiteY63" fmla="*/ 134655 h 892480"/>
              <a:gd name="connsiteX64" fmla="*/ 131733 w 899525"/>
              <a:gd name="connsiteY64" fmla="*/ 156575 h 892480"/>
              <a:gd name="connsiteX65" fmla="*/ 137996 w 899525"/>
              <a:gd name="connsiteY65" fmla="*/ 175365 h 892480"/>
              <a:gd name="connsiteX66" fmla="*/ 141127 w 899525"/>
              <a:gd name="connsiteY66" fmla="*/ 184759 h 892480"/>
              <a:gd name="connsiteX67" fmla="*/ 147390 w 899525"/>
              <a:gd name="connsiteY67" fmla="*/ 234863 h 892480"/>
              <a:gd name="connsiteX68" fmla="*/ 153653 w 899525"/>
              <a:gd name="connsiteY68" fmla="*/ 244258 h 892480"/>
              <a:gd name="connsiteX69" fmla="*/ 150522 w 899525"/>
              <a:gd name="connsiteY69" fmla="*/ 256784 h 892480"/>
              <a:gd name="connsiteX70" fmla="*/ 141127 w 899525"/>
              <a:gd name="connsiteY70" fmla="*/ 259915 h 892480"/>
              <a:gd name="connsiteX71" fmla="*/ 128601 w 899525"/>
              <a:gd name="connsiteY71" fmla="*/ 263047 h 892480"/>
              <a:gd name="connsiteX72" fmla="*/ 125470 w 899525"/>
              <a:gd name="connsiteY72" fmla="*/ 272441 h 892480"/>
              <a:gd name="connsiteX73" fmla="*/ 94154 w 899525"/>
              <a:gd name="connsiteY73" fmla="*/ 281836 h 892480"/>
              <a:gd name="connsiteX74" fmla="*/ 97286 w 899525"/>
              <a:gd name="connsiteY74" fmla="*/ 300625 h 892480"/>
              <a:gd name="connsiteX75" fmla="*/ 103549 w 899525"/>
              <a:gd name="connsiteY75" fmla="*/ 319414 h 892480"/>
              <a:gd name="connsiteX76" fmla="*/ 94154 w 899525"/>
              <a:gd name="connsiteY76" fmla="*/ 338203 h 892480"/>
              <a:gd name="connsiteX77" fmla="*/ 84760 w 899525"/>
              <a:gd name="connsiteY77" fmla="*/ 344466 h 892480"/>
              <a:gd name="connsiteX78" fmla="*/ 87891 w 899525"/>
              <a:gd name="connsiteY78" fmla="*/ 366386 h 892480"/>
              <a:gd name="connsiteX79" fmla="*/ 91023 w 899525"/>
              <a:gd name="connsiteY79" fmla="*/ 375781 h 892480"/>
              <a:gd name="connsiteX80" fmla="*/ 94154 w 899525"/>
              <a:gd name="connsiteY80" fmla="*/ 388307 h 892480"/>
              <a:gd name="connsiteX81" fmla="*/ 97286 w 899525"/>
              <a:gd name="connsiteY81" fmla="*/ 397702 h 892480"/>
              <a:gd name="connsiteX82" fmla="*/ 106680 w 899525"/>
              <a:gd name="connsiteY82" fmla="*/ 400833 h 892480"/>
              <a:gd name="connsiteX83" fmla="*/ 125470 w 899525"/>
              <a:gd name="connsiteY83" fmla="*/ 403965 h 892480"/>
              <a:gd name="connsiteX84" fmla="*/ 134864 w 899525"/>
              <a:gd name="connsiteY84" fmla="*/ 410228 h 892480"/>
              <a:gd name="connsiteX85" fmla="*/ 128601 w 899525"/>
              <a:gd name="connsiteY85" fmla="*/ 432148 h 892480"/>
              <a:gd name="connsiteX86" fmla="*/ 119207 w 899525"/>
              <a:gd name="connsiteY86" fmla="*/ 438411 h 892480"/>
              <a:gd name="connsiteX87" fmla="*/ 106680 w 899525"/>
              <a:gd name="connsiteY87" fmla="*/ 454069 h 892480"/>
              <a:gd name="connsiteX88" fmla="*/ 97286 w 899525"/>
              <a:gd name="connsiteY88" fmla="*/ 457200 h 892480"/>
              <a:gd name="connsiteX89" fmla="*/ 47182 w 899525"/>
              <a:gd name="connsiteY89" fmla="*/ 457200 h 892480"/>
              <a:gd name="connsiteX90" fmla="*/ 44050 w 899525"/>
              <a:gd name="connsiteY90" fmla="*/ 466595 h 892480"/>
              <a:gd name="connsiteX91" fmla="*/ 37787 w 899525"/>
              <a:gd name="connsiteY91" fmla="*/ 475989 h 892480"/>
              <a:gd name="connsiteX92" fmla="*/ 28393 w 899525"/>
              <a:gd name="connsiteY92" fmla="*/ 482252 h 892480"/>
              <a:gd name="connsiteX93" fmla="*/ 6472 w 899525"/>
              <a:gd name="connsiteY93" fmla="*/ 494778 h 892480"/>
              <a:gd name="connsiteX94" fmla="*/ 209 w 899525"/>
              <a:gd name="connsiteY94" fmla="*/ 504173 h 892480"/>
              <a:gd name="connsiteX95" fmla="*/ 12735 w 899525"/>
              <a:gd name="connsiteY95" fmla="*/ 526093 h 892480"/>
              <a:gd name="connsiteX96" fmla="*/ 9604 w 899525"/>
              <a:gd name="connsiteY96" fmla="*/ 544882 h 892480"/>
              <a:gd name="connsiteX97" fmla="*/ 12735 w 899525"/>
              <a:gd name="connsiteY97" fmla="*/ 573066 h 892480"/>
              <a:gd name="connsiteX98" fmla="*/ 22130 w 899525"/>
              <a:gd name="connsiteY98" fmla="*/ 579329 h 892480"/>
              <a:gd name="connsiteX99" fmla="*/ 40919 w 899525"/>
              <a:gd name="connsiteY99" fmla="*/ 585592 h 892480"/>
              <a:gd name="connsiteX100" fmla="*/ 53445 w 899525"/>
              <a:gd name="connsiteY100" fmla="*/ 604381 h 892480"/>
              <a:gd name="connsiteX101" fmla="*/ 59708 w 899525"/>
              <a:gd name="connsiteY101" fmla="*/ 613775 h 892480"/>
              <a:gd name="connsiteX102" fmla="*/ 84760 w 899525"/>
              <a:gd name="connsiteY102" fmla="*/ 632565 h 892480"/>
              <a:gd name="connsiteX103" fmla="*/ 94154 w 899525"/>
              <a:gd name="connsiteY103" fmla="*/ 635696 h 892480"/>
              <a:gd name="connsiteX104" fmla="*/ 122338 w 899525"/>
              <a:gd name="connsiteY104" fmla="*/ 629433 h 892480"/>
              <a:gd name="connsiteX105" fmla="*/ 131733 w 899525"/>
              <a:gd name="connsiteY105" fmla="*/ 623170 h 892480"/>
              <a:gd name="connsiteX106" fmla="*/ 153653 w 899525"/>
              <a:gd name="connsiteY106" fmla="*/ 601249 h 892480"/>
              <a:gd name="connsiteX107" fmla="*/ 163048 w 899525"/>
              <a:gd name="connsiteY107" fmla="*/ 594986 h 892480"/>
              <a:gd name="connsiteX108" fmla="*/ 172442 w 899525"/>
              <a:gd name="connsiteY108" fmla="*/ 588723 h 892480"/>
              <a:gd name="connsiteX109" fmla="*/ 200626 w 899525"/>
              <a:gd name="connsiteY109" fmla="*/ 598118 h 892480"/>
              <a:gd name="connsiteX110" fmla="*/ 222546 w 899525"/>
              <a:gd name="connsiteY110" fmla="*/ 623170 h 892480"/>
              <a:gd name="connsiteX111" fmla="*/ 231941 w 899525"/>
              <a:gd name="connsiteY111" fmla="*/ 626302 h 892480"/>
              <a:gd name="connsiteX112" fmla="*/ 235072 w 899525"/>
              <a:gd name="connsiteY112" fmla="*/ 635696 h 892480"/>
              <a:gd name="connsiteX113" fmla="*/ 247598 w 899525"/>
              <a:gd name="connsiteY113" fmla="*/ 654485 h 892480"/>
              <a:gd name="connsiteX114" fmla="*/ 253861 w 899525"/>
              <a:gd name="connsiteY114" fmla="*/ 673274 h 892480"/>
              <a:gd name="connsiteX115" fmla="*/ 250730 w 899525"/>
              <a:gd name="connsiteY115" fmla="*/ 701458 h 892480"/>
              <a:gd name="connsiteX116" fmla="*/ 247598 w 899525"/>
              <a:gd name="connsiteY116" fmla="*/ 710852 h 892480"/>
              <a:gd name="connsiteX117" fmla="*/ 241335 w 899525"/>
              <a:gd name="connsiteY117" fmla="*/ 742167 h 892480"/>
              <a:gd name="connsiteX118" fmla="*/ 235072 w 899525"/>
              <a:gd name="connsiteY118" fmla="*/ 751562 h 892480"/>
              <a:gd name="connsiteX119" fmla="*/ 225678 w 899525"/>
              <a:gd name="connsiteY119" fmla="*/ 754693 h 892480"/>
              <a:gd name="connsiteX120" fmla="*/ 225678 w 899525"/>
              <a:gd name="connsiteY120" fmla="*/ 798534 h 892480"/>
              <a:gd name="connsiteX121" fmla="*/ 231941 w 899525"/>
              <a:gd name="connsiteY121" fmla="*/ 807929 h 892480"/>
              <a:gd name="connsiteX122" fmla="*/ 241335 w 899525"/>
              <a:gd name="connsiteY122" fmla="*/ 811060 h 892480"/>
              <a:gd name="connsiteX123" fmla="*/ 250730 w 899525"/>
              <a:gd name="connsiteY123" fmla="*/ 817323 h 892480"/>
              <a:gd name="connsiteX124" fmla="*/ 256993 w 899525"/>
              <a:gd name="connsiteY124" fmla="*/ 836112 h 892480"/>
              <a:gd name="connsiteX125" fmla="*/ 272650 w 899525"/>
              <a:gd name="connsiteY125" fmla="*/ 848639 h 892480"/>
              <a:gd name="connsiteX126" fmla="*/ 282045 w 899525"/>
              <a:gd name="connsiteY126" fmla="*/ 854902 h 892480"/>
              <a:gd name="connsiteX127" fmla="*/ 291439 w 899525"/>
              <a:gd name="connsiteY127" fmla="*/ 873691 h 892480"/>
              <a:gd name="connsiteX128" fmla="*/ 294571 w 899525"/>
              <a:gd name="connsiteY128" fmla="*/ 889348 h 892480"/>
              <a:gd name="connsiteX129" fmla="*/ 303965 w 899525"/>
              <a:gd name="connsiteY129" fmla="*/ 892480 h 892480"/>
              <a:gd name="connsiteX130" fmla="*/ 335280 w 899525"/>
              <a:gd name="connsiteY130" fmla="*/ 883085 h 892480"/>
              <a:gd name="connsiteX131" fmla="*/ 341544 w 899525"/>
              <a:gd name="connsiteY131" fmla="*/ 873691 h 892480"/>
              <a:gd name="connsiteX132" fmla="*/ 357201 w 899525"/>
              <a:gd name="connsiteY132" fmla="*/ 826718 h 892480"/>
              <a:gd name="connsiteX133" fmla="*/ 360333 w 899525"/>
              <a:gd name="connsiteY133" fmla="*/ 817323 h 892480"/>
              <a:gd name="connsiteX134" fmla="*/ 363464 w 899525"/>
              <a:gd name="connsiteY134" fmla="*/ 804797 h 892480"/>
              <a:gd name="connsiteX135" fmla="*/ 369727 w 899525"/>
              <a:gd name="connsiteY135" fmla="*/ 795403 h 892480"/>
              <a:gd name="connsiteX136" fmla="*/ 375990 w 899525"/>
              <a:gd name="connsiteY136" fmla="*/ 776614 h 892480"/>
              <a:gd name="connsiteX137" fmla="*/ 391648 w 899525"/>
              <a:gd name="connsiteY137" fmla="*/ 757825 h 892480"/>
              <a:gd name="connsiteX138" fmla="*/ 404174 w 899525"/>
              <a:gd name="connsiteY138" fmla="*/ 742167 h 892480"/>
              <a:gd name="connsiteX139" fmla="*/ 416700 w 899525"/>
              <a:gd name="connsiteY139" fmla="*/ 726510 h 892480"/>
              <a:gd name="connsiteX140" fmla="*/ 435489 w 899525"/>
              <a:gd name="connsiteY140" fmla="*/ 720247 h 892480"/>
              <a:gd name="connsiteX141" fmla="*/ 444883 w 899525"/>
              <a:gd name="connsiteY141" fmla="*/ 692063 h 892480"/>
              <a:gd name="connsiteX142" fmla="*/ 448015 w 899525"/>
              <a:gd name="connsiteY142" fmla="*/ 682669 h 892480"/>
              <a:gd name="connsiteX143" fmla="*/ 451146 w 899525"/>
              <a:gd name="connsiteY143" fmla="*/ 670143 h 892480"/>
              <a:gd name="connsiteX144" fmla="*/ 457409 w 899525"/>
              <a:gd name="connsiteY144" fmla="*/ 651354 h 892480"/>
              <a:gd name="connsiteX145" fmla="*/ 501250 w 899525"/>
              <a:gd name="connsiteY145" fmla="*/ 641959 h 892480"/>
              <a:gd name="connsiteX146" fmla="*/ 545091 w 899525"/>
              <a:gd name="connsiteY146" fmla="*/ 645091 h 892480"/>
              <a:gd name="connsiteX147" fmla="*/ 563880 w 899525"/>
              <a:gd name="connsiteY147" fmla="*/ 654485 h 892480"/>
              <a:gd name="connsiteX148" fmla="*/ 573275 w 899525"/>
              <a:gd name="connsiteY148" fmla="*/ 657617 h 892480"/>
              <a:gd name="connsiteX149" fmla="*/ 613985 w 899525"/>
              <a:gd name="connsiteY149" fmla="*/ 660748 h 892480"/>
              <a:gd name="connsiteX150" fmla="*/ 639037 w 899525"/>
              <a:gd name="connsiteY150" fmla="*/ 676406 h 892480"/>
              <a:gd name="connsiteX151" fmla="*/ 657826 w 899525"/>
              <a:gd name="connsiteY151" fmla="*/ 692063 h 892480"/>
              <a:gd name="connsiteX152" fmla="*/ 664089 w 899525"/>
              <a:gd name="connsiteY152" fmla="*/ 701458 h 892480"/>
              <a:gd name="connsiteX153" fmla="*/ 682878 w 899525"/>
              <a:gd name="connsiteY153" fmla="*/ 707721 h 892480"/>
              <a:gd name="connsiteX154" fmla="*/ 692272 w 899525"/>
              <a:gd name="connsiteY154" fmla="*/ 713984 h 892480"/>
              <a:gd name="connsiteX155" fmla="*/ 711061 w 899525"/>
              <a:gd name="connsiteY155" fmla="*/ 720247 h 892480"/>
              <a:gd name="connsiteX156" fmla="*/ 720456 w 899525"/>
              <a:gd name="connsiteY156" fmla="*/ 723378 h 892480"/>
              <a:gd name="connsiteX157" fmla="*/ 726719 w 899525"/>
              <a:gd name="connsiteY157" fmla="*/ 710852 h 892480"/>
              <a:gd name="connsiteX158" fmla="*/ 720456 w 899525"/>
              <a:gd name="connsiteY158" fmla="*/ 670143 h 892480"/>
              <a:gd name="connsiteX159" fmla="*/ 714193 w 899525"/>
              <a:gd name="connsiteY159" fmla="*/ 660748 h 892480"/>
              <a:gd name="connsiteX160" fmla="*/ 704798 w 899525"/>
              <a:gd name="connsiteY160" fmla="*/ 641959 h 892480"/>
              <a:gd name="connsiteX161" fmla="*/ 692272 w 899525"/>
              <a:gd name="connsiteY161" fmla="*/ 604381 h 892480"/>
              <a:gd name="connsiteX162" fmla="*/ 689141 w 899525"/>
              <a:gd name="connsiteY162" fmla="*/ 594986 h 892480"/>
              <a:gd name="connsiteX163" fmla="*/ 686009 w 899525"/>
              <a:gd name="connsiteY163" fmla="*/ 585592 h 892480"/>
              <a:gd name="connsiteX164" fmla="*/ 682878 w 899525"/>
              <a:gd name="connsiteY164" fmla="*/ 569934 h 892480"/>
              <a:gd name="connsiteX165" fmla="*/ 667220 w 899525"/>
              <a:gd name="connsiteY165" fmla="*/ 551145 h 892480"/>
              <a:gd name="connsiteX166" fmla="*/ 660957 w 899525"/>
              <a:gd name="connsiteY166" fmla="*/ 541751 h 892480"/>
              <a:gd name="connsiteX167" fmla="*/ 664089 w 899525"/>
              <a:gd name="connsiteY167" fmla="*/ 526093 h 892480"/>
              <a:gd name="connsiteX168" fmla="*/ 667220 w 899525"/>
              <a:gd name="connsiteY168" fmla="*/ 516699 h 892480"/>
              <a:gd name="connsiteX169" fmla="*/ 670352 w 899525"/>
              <a:gd name="connsiteY169" fmla="*/ 504173 h 892480"/>
              <a:gd name="connsiteX170" fmla="*/ 667220 w 899525"/>
              <a:gd name="connsiteY170" fmla="*/ 488515 h 892480"/>
              <a:gd name="connsiteX171" fmla="*/ 657826 w 899525"/>
              <a:gd name="connsiteY171" fmla="*/ 482252 h 892480"/>
              <a:gd name="connsiteX172" fmla="*/ 648431 w 899525"/>
              <a:gd name="connsiteY172" fmla="*/ 472858 h 892480"/>
              <a:gd name="connsiteX173" fmla="*/ 648431 w 899525"/>
              <a:gd name="connsiteY173" fmla="*/ 450937 h 892480"/>
              <a:gd name="connsiteX174" fmla="*/ 657826 w 899525"/>
              <a:gd name="connsiteY174" fmla="*/ 447806 h 892480"/>
              <a:gd name="connsiteX175" fmla="*/ 676615 w 899525"/>
              <a:gd name="connsiteY175" fmla="*/ 432148 h 892480"/>
              <a:gd name="connsiteX176" fmla="*/ 686009 w 899525"/>
              <a:gd name="connsiteY176" fmla="*/ 413359 h 892480"/>
              <a:gd name="connsiteX177" fmla="*/ 704798 w 899525"/>
              <a:gd name="connsiteY177" fmla="*/ 397702 h 892480"/>
              <a:gd name="connsiteX178" fmla="*/ 714193 w 899525"/>
              <a:gd name="connsiteY178" fmla="*/ 388307 h 892480"/>
              <a:gd name="connsiteX179" fmla="*/ 723587 w 899525"/>
              <a:gd name="connsiteY179" fmla="*/ 385175 h 892480"/>
              <a:gd name="connsiteX180" fmla="*/ 732982 w 899525"/>
              <a:gd name="connsiteY180" fmla="*/ 378912 h 892480"/>
              <a:gd name="connsiteX181" fmla="*/ 751771 w 899525"/>
              <a:gd name="connsiteY181" fmla="*/ 388307 h 892480"/>
              <a:gd name="connsiteX182" fmla="*/ 767428 w 899525"/>
              <a:gd name="connsiteY182" fmla="*/ 400833 h 892480"/>
              <a:gd name="connsiteX183" fmla="*/ 801875 w 899525"/>
              <a:gd name="connsiteY183" fmla="*/ 397702 h 892480"/>
              <a:gd name="connsiteX184" fmla="*/ 811270 w 899525"/>
              <a:gd name="connsiteY184" fmla="*/ 391439 h 892480"/>
              <a:gd name="connsiteX185" fmla="*/ 820664 w 899525"/>
              <a:gd name="connsiteY185" fmla="*/ 388307 h 892480"/>
              <a:gd name="connsiteX186" fmla="*/ 826927 w 899525"/>
              <a:gd name="connsiteY186" fmla="*/ 378912 h 892480"/>
              <a:gd name="connsiteX187" fmla="*/ 836322 w 899525"/>
              <a:gd name="connsiteY187" fmla="*/ 360123 h 892480"/>
              <a:gd name="connsiteX188" fmla="*/ 851979 w 899525"/>
              <a:gd name="connsiteY188" fmla="*/ 331940 h 892480"/>
              <a:gd name="connsiteX189" fmla="*/ 861374 w 899525"/>
              <a:gd name="connsiteY189" fmla="*/ 325677 h 892480"/>
              <a:gd name="connsiteX190" fmla="*/ 867637 w 899525"/>
              <a:gd name="connsiteY190" fmla="*/ 316282 h 892480"/>
              <a:gd name="connsiteX191" fmla="*/ 873900 w 899525"/>
              <a:gd name="connsiteY191" fmla="*/ 297493 h 892480"/>
              <a:gd name="connsiteX192" fmla="*/ 883294 w 899525"/>
              <a:gd name="connsiteY192" fmla="*/ 278704 h 892480"/>
              <a:gd name="connsiteX193" fmla="*/ 892689 w 899525"/>
              <a:gd name="connsiteY193" fmla="*/ 272441 h 892480"/>
              <a:gd name="connsiteX194" fmla="*/ 895820 w 899525"/>
              <a:gd name="connsiteY194" fmla="*/ 234863 h 892480"/>
              <a:gd name="connsiteX195" fmla="*/ 889557 w 899525"/>
              <a:gd name="connsiteY195" fmla="*/ 234863 h 8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899525" h="892480">
                <a:moveTo>
                  <a:pt x="889557" y="234863"/>
                </a:moveTo>
                <a:lnTo>
                  <a:pt x="889557" y="234863"/>
                </a:lnTo>
                <a:cubicBezTo>
                  <a:pt x="858334" y="246572"/>
                  <a:pt x="872958" y="241441"/>
                  <a:pt x="845716" y="250521"/>
                </a:cubicBezTo>
                <a:cubicBezTo>
                  <a:pt x="842585" y="251565"/>
                  <a:pt x="839589" y="253185"/>
                  <a:pt x="836322" y="253652"/>
                </a:cubicBezTo>
                <a:lnTo>
                  <a:pt x="814401" y="256784"/>
                </a:lnTo>
                <a:cubicBezTo>
                  <a:pt x="813138" y="265628"/>
                  <a:pt x="816188" y="283178"/>
                  <a:pt x="801875" y="284967"/>
                </a:cubicBezTo>
                <a:cubicBezTo>
                  <a:pt x="796593" y="285627"/>
                  <a:pt x="791436" y="282880"/>
                  <a:pt x="786217" y="281836"/>
                </a:cubicBezTo>
                <a:cubicBezTo>
                  <a:pt x="778910" y="282880"/>
                  <a:pt x="771678" y="284967"/>
                  <a:pt x="764297" y="284967"/>
                </a:cubicBezTo>
                <a:cubicBezTo>
                  <a:pt x="756423" y="284967"/>
                  <a:pt x="751843" y="278741"/>
                  <a:pt x="745508" y="275573"/>
                </a:cubicBezTo>
                <a:cubicBezTo>
                  <a:pt x="742555" y="274097"/>
                  <a:pt x="739245" y="273485"/>
                  <a:pt x="736113" y="272441"/>
                </a:cubicBezTo>
                <a:cubicBezTo>
                  <a:pt x="731938" y="273485"/>
                  <a:pt x="727543" y="273878"/>
                  <a:pt x="723587" y="275573"/>
                </a:cubicBezTo>
                <a:cubicBezTo>
                  <a:pt x="720128" y="277056"/>
                  <a:pt x="717905" y="281217"/>
                  <a:pt x="714193" y="281836"/>
                </a:cubicBezTo>
                <a:cubicBezTo>
                  <a:pt x="710937" y="282379"/>
                  <a:pt x="707972" y="279611"/>
                  <a:pt x="704798" y="278704"/>
                </a:cubicBezTo>
                <a:cubicBezTo>
                  <a:pt x="700660" y="277522"/>
                  <a:pt x="696447" y="276617"/>
                  <a:pt x="692272" y="275573"/>
                </a:cubicBezTo>
                <a:cubicBezTo>
                  <a:pt x="689141" y="278704"/>
                  <a:pt x="687079" y="283567"/>
                  <a:pt x="682878" y="284967"/>
                </a:cubicBezTo>
                <a:cubicBezTo>
                  <a:pt x="673153" y="288209"/>
                  <a:pt x="671619" y="275960"/>
                  <a:pt x="667220" y="272441"/>
                </a:cubicBezTo>
                <a:cubicBezTo>
                  <a:pt x="664643" y="270379"/>
                  <a:pt x="660957" y="270354"/>
                  <a:pt x="657826" y="269310"/>
                </a:cubicBezTo>
                <a:cubicBezTo>
                  <a:pt x="651705" y="260128"/>
                  <a:pt x="651023" y="260890"/>
                  <a:pt x="648431" y="250521"/>
                </a:cubicBezTo>
                <a:cubicBezTo>
                  <a:pt x="645929" y="240514"/>
                  <a:pt x="647286" y="232687"/>
                  <a:pt x="639037" y="225469"/>
                </a:cubicBezTo>
                <a:cubicBezTo>
                  <a:pt x="633372" y="220512"/>
                  <a:pt x="620248" y="212943"/>
                  <a:pt x="620248" y="212943"/>
                </a:cubicBezTo>
                <a:cubicBezTo>
                  <a:pt x="619204" y="209811"/>
                  <a:pt x="619450" y="205882"/>
                  <a:pt x="617116" y="203548"/>
                </a:cubicBezTo>
                <a:cubicBezTo>
                  <a:pt x="614782" y="201214"/>
                  <a:pt x="609640" y="203103"/>
                  <a:pt x="607722" y="200417"/>
                </a:cubicBezTo>
                <a:cubicBezTo>
                  <a:pt x="603885" y="195045"/>
                  <a:pt x="601459" y="181628"/>
                  <a:pt x="601459" y="181628"/>
                </a:cubicBezTo>
                <a:cubicBezTo>
                  <a:pt x="600415" y="167014"/>
                  <a:pt x="600039" y="152337"/>
                  <a:pt x="598327" y="137786"/>
                </a:cubicBezTo>
                <a:cubicBezTo>
                  <a:pt x="597941" y="134508"/>
                  <a:pt x="597258" y="130969"/>
                  <a:pt x="595196" y="128392"/>
                </a:cubicBezTo>
                <a:cubicBezTo>
                  <a:pt x="592845" y="125453"/>
                  <a:pt x="588933" y="124217"/>
                  <a:pt x="585801" y="122129"/>
                </a:cubicBezTo>
                <a:cubicBezTo>
                  <a:pt x="583684" y="109424"/>
                  <a:pt x="583043" y="102498"/>
                  <a:pt x="579538" y="90814"/>
                </a:cubicBezTo>
                <a:cubicBezTo>
                  <a:pt x="577641" y="84491"/>
                  <a:pt x="574876" y="78430"/>
                  <a:pt x="573275" y="72025"/>
                </a:cubicBezTo>
                <a:cubicBezTo>
                  <a:pt x="572231" y="67850"/>
                  <a:pt x="573412" y="62300"/>
                  <a:pt x="570144" y="59499"/>
                </a:cubicBezTo>
                <a:cubicBezTo>
                  <a:pt x="565131" y="55202"/>
                  <a:pt x="557617" y="55324"/>
                  <a:pt x="551354" y="53236"/>
                </a:cubicBezTo>
                <a:lnTo>
                  <a:pt x="541960" y="50104"/>
                </a:lnTo>
                <a:cubicBezTo>
                  <a:pt x="522127" y="51148"/>
                  <a:pt x="501971" y="49520"/>
                  <a:pt x="482461" y="53236"/>
                </a:cubicBezTo>
                <a:cubicBezTo>
                  <a:pt x="478764" y="53940"/>
                  <a:pt x="479943" y="62256"/>
                  <a:pt x="476198" y="62630"/>
                </a:cubicBezTo>
                <a:cubicBezTo>
                  <a:pt x="467633" y="63486"/>
                  <a:pt x="451146" y="56367"/>
                  <a:pt x="451146" y="56367"/>
                </a:cubicBezTo>
                <a:cubicBezTo>
                  <a:pt x="449058" y="53236"/>
                  <a:pt x="446566" y="50339"/>
                  <a:pt x="444883" y="46973"/>
                </a:cubicBezTo>
                <a:cubicBezTo>
                  <a:pt x="443407" y="44020"/>
                  <a:pt x="444086" y="39912"/>
                  <a:pt x="441752" y="37578"/>
                </a:cubicBezTo>
                <a:cubicBezTo>
                  <a:pt x="439418" y="35244"/>
                  <a:pt x="435489" y="35491"/>
                  <a:pt x="432357" y="34447"/>
                </a:cubicBezTo>
                <a:cubicBezTo>
                  <a:pt x="426456" y="28545"/>
                  <a:pt x="421418" y="22278"/>
                  <a:pt x="413568" y="18789"/>
                </a:cubicBezTo>
                <a:cubicBezTo>
                  <a:pt x="407535" y="16108"/>
                  <a:pt x="401042" y="14614"/>
                  <a:pt x="394779" y="12526"/>
                </a:cubicBezTo>
                <a:cubicBezTo>
                  <a:pt x="391648" y="11482"/>
                  <a:pt x="388587" y="10196"/>
                  <a:pt x="385385" y="9395"/>
                </a:cubicBezTo>
                <a:cubicBezTo>
                  <a:pt x="381210" y="8351"/>
                  <a:pt x="376981" y="7500"/>
                  <a:pt x="372859" y="6263"/>
                </a:cubicBezTo>
                <a:cubicBezTo>
                  <a:pt x="366536" y="4366"/>
                  <a:pt x="354070" y="0"/>
                  <a:pt x="354070" y="0"/>
                </a:cubicBezTo>
                <a:cubicBezTo>
                  <a:pt x="342588" y="1044"/>
                  <a:pt x="330561" y="-514"/>
                  <a:pt x="319623" y="3132"/>
                </a:cubicBezTo>
                <a:cubicBezTo>
                  <a:pt x="316492" y="4176"/>
                  <a:pt x="316127" y="9245"/>
                  <a:pt x="316491" y="12526"/>
                </a:cubicBezTo>
                <a:cubicBezTo>
                  <a:pt x="318739" y="32760"/>
                  <a:pt x="319021" y="30070"/>
                  <a:pt x="332149" y="34447"/>
                </a:cubicBezTo>
                <a:cubicBezTo>
                  <a:pt x="333193" y="37578"/>
                  <a:pt x="336506" y="40776"/>
                  <a:pt x="335280" y="43841"/>
                </a:cubicBezTo>
                <a:cubicBezTo>
                  <a:pt x="333882" y="47335"/>
                  <a:pt x="329345" y="48621"/>
                  <a:pt x="325886" y="50104"/>
                </a:cubicBezTo>
                <a:cubicBezTo>
                  <a:pt x="322012" y="51765"/>
                  <a:pt x="300495" y="55809"/>
                  <a:pt x="297702" y="56367"/>
                </a:cubicBezTo>
                <a:cubicBezTo>
                  <a:pt x="279752" y="83293"/>
                  <a:pt x="301273" y="49225"/>
                  <a:pt x="288308" y="75156"/>
                </a:cubicBezTo>
                <a:cubicBezTo>
                  <a:pt x="286625" y="78522"/>
                  <a:pt x="283728" y="81185"/>
                  <a:pt x="282045" y="84551"/>
                </a:cubicBezTo>
                <a:cubicBezTo>
                  <a:pt x="269079" y="110481"/>
                  <a:pt x="290600" y="76414"/>
                  <a:pt x="272650" y="103340"/>
                </a:cubicBezTo>
                <a:cubicBezTo>
                  <a:pt x="280103" y="125699"/>
                  <a:pt x="275251" y="116636"/>
                  <a:pt x="285176" y="131523"/>
                </a:cubicBezTo>
                <a:cubicBezTo>
                  <a:pt x="285884" y="135770"/>
                  <a:pt x="292820" y="164855"/>
                  <a:pt x="285176" y="169102"/>
                </a:cubicBezTo>
                <a:cubicBezTo>
                  <a:pt x="277819" y="173189"/>
                  <a:pt x="268475" y="167014"/>
                  <a:pt x="260124" y="165970"/>
                </a:cubicBezTo>
                <a:lnTo>
                  <a:pt x="241335" y="159707"/>
                </a:lnTo>
                <a:lnTo>
                  <a:pt x="231941" y="156575"/>
                </a:lnTo>
                <a:cubicBezTo>
                  <a:pt x="205871" y="163094"/>
                  <a:pt x="230454" y="153963"/>
                  <a:pt x="213152" y="169102"/>
                </a:cubicBezTo>
                <a:cubicBezTo>
                  <a:pt x="207487" y="174059"/>
                  <a:pt x="194363" y="181628"/>
                  <a:pt x="194363" y="181628"/>
                </a:cubicBezTo>
                <a:cubicBezTo>
                  <a:pt x="191079" y="180533"/>
                  <a:pt x="176678" y="176648"/>
                  <a:pt x="175574" y="172233"/>
                </a:cubicBezTo>
                <a:cubicBezTo>
                  <a:pt x="174034" y="166073"/>
                  <a:pt x="177661" y="159707"/>
                  <a:pt x="178705" y="153444"/>
                </a:cubicBezTo>
                <a:cubicBezTo>
                  <a:pt x="173749" y="133616"/>
                  <a:pt x="179155" y="143305"/>
                  <a:pt x="156785" y="128392"/>
                </a:cubicBezTo>
                <a:lnTo>
                  <a:pt x="147390" y="122129"/>
                </a:lnTo>
                <a:cubicBezTo>
                  <a:pt x="141127" y="123173"/>
                  <a:pt x="134280" y="122420"/>
                  <a:pt x="128601" y="125260"/>
                </a:cubicBezTo>
                <a:cubicBezTo>
                  <a:pt x="125235" y="126943"/>
                  <a:pt x="122870" y="130929"/>
                  <a:pt x="122338" y="134655"/>
                </a:cubicBezTo>
                <a:cubicBezTo>
                  <a:pt x="121149" y="142981"/>
                  <a:pt x="127659" y="150465"/>
                  <a:pt x="131733" y="156575"/>
                </a:cubicBezTo>
                <a:lnTo>
                  <a:pt x="137996" y="175365"/>
                </a:lnTo>
                <a:lnTo>
                  <a:pt x="141127" y="184759"/>
                </a:lnTo>
                <a:cubicBezTo>
                  <a:pt x="141724" y="192522"/>
                  <a:pt x="140632" y="221346"/>
                  <a:pt x="147390" y="234863"/>
                </a:cubicBezTo>
                <a:cubicBezTo>
                  <a:pt x="149073" y="238229"/>
                  <a:pt x="151565" y="241126"/>
                  <a:pt x="153653" y="244258"/>
                </a:cubicBezTo>
                <a:cubicBezTo>
                  <a:pt x="152609" y="248433"/>
                  <a:pt x="153211" y="253423"/>
                  <a:pt x="150522" y="256784"/>
                </a:cubicBezTo>
                <a:cubicBezTo>
                  <a:pt x="148460" y="259362"/>
                  <a:pt x="144301" y="259008"/>
                  <a:pt x="141127" y="259915"/>
                </a:cubicBezTo>
                <a:cubicBezTo>
                  <a:pt x="136989" y="261097"/>
                  <a:pt x="132776" y="262003"/>
                  <a:pt x="128601" y="263047"/>
                </a:cubicBezTo>
                <a:cubicBezTo>
                  <a:pt x="127557" y="266178"/>
                  <a:pt x="127532" y="269864"/>
                  <a:pt x="125470" y="272441"/>
                </a:cubicBezTo>
                <a:cubicBezTo>
                  <a:pt x="118120" y="281629"/>
                  <a:pt x="103746" y="280465"/>
                  <a:pt x="94154" y="281836"/>
                </a:cubicBezTo>
                <a:cubicBezTo>
                  <a:pt x="95198" y="288099"/>
                  <a:pt x="95746" y="294465"/>
                  <a:pt x="97286" y="300625"/>
                </a:cubicBezTo>
                <a:cubicBezTo>
                  <a:pt x="98887" y="307030"/>
                  <a:pt x="103549" y="319414"/>
                  <a:pt x="103549" y="319414"/>
                </a:cubicBezTo>
                <a:cubicBezTo>
                  <a:pt x="101002" y="327054"/>
                  <a:pt x="100224" y="332133"/>
                  <a:pt x="94154" y="338203"/>
                </a:cubicBezTo>
                <a:cubicBezTo>
                  <a:pt x="91493" y="340864"/>
                  <a:pt x="87891" y="342378"/>
                  <a:pt x="84760" y="344466"/>
                </a:cubicBezTo>
                <a:cubicBezTo>
                  <a:pt x="85804" y="351773"/>
                  <a:pt x="86444" y="359149"/>
                  <a:pt x="87891" y="366386"/>
                </a:cubicBezTo>
                <a:cubicBezTo>
                  <a:pt x="88538" y="369623"/>
                  <a:pt x="90116" y="372607"/>
                  <a:pt x="91023" y="375781"/>
                </a:cubicBezTo>
                <a:cubicBezTo>
                  <a:pt x="92205" y="379919"/>
                  <a:pt x="92972" y="384169"/>
                  <a:pt x="94154" y="388307"/>
                </a:cubicBezTo>
                <a:cubicBezTo>
                  <a:pt x="95061" y="391481"/>
                  <a:pt x="94952" y="395368"/>
                  <a:pt x="97286" y="397702"/>
                </a:cubicBezTo>
                <a:cubicBezTo>
                  <a:pt x="99620" y="400036"/>
                  <a:pt x="103549" y="399789"/>
                  <a:pt x="106680" y="400833"/>
                </a:cubicBezTo>
                <a:cubicBezTo>
                  <a:pt x="120828" y="414979"/>
                  <a:pt x="103024" y="400758"/>
                  <a:pt x="125470" y="403965"/>
                </a:cubicBezTo>
                <a:cubicBezTo>
                  <a:pt x="129196" y="404497"/>
                  <a:pt x="131733" y="408140"/>
                  <a:pt x="134864" y="410228"/>
                </a:cubicBezTo>
                <a:cubicBezTo>
                  <a:pt x="134659" y="411050"/>
                  <a:pt x="130237" y="430104"/>
                  <a:pt x="128601" y="432148"/>
                </a:cubicBezTo>
                <a:cubicBezTo>
                  <a:pt x="126250" y="435087"/>
                  <a:pt x="122338" y="436323"/>
                  <a:pt x="119207" y="438411"/>
                </a:cubicBezTo>
                <a:cubicBezTo>
                  <a:pt x="116361" y="442681"/>
                  <a:pt x="111640" y="451093"/>
                  <a:pt x="106680" y="454069"/>
                </a:cubicBezTo>
                <a:cubicBezTo>
                  <a:pt x="103850" y="455767"/>
                  <a:pt x="100417" y="456156"/>
                  <a:pt x="97286" y="457200"/>
                </a:cubicBezTo>
                <a:cubicBezTo>
                  <a:pt x="88676" y="456339"/>
                  <a:pt x="58753" y="450588"/>
                  <a:pt x="47182" y="457200"/>
                </a:cubicBezTo>
                <a:cubicBezTo>
                  <a:pt x="44316" y="458838"/>
                  <a:pt x="45526" y="463642"/>
                  <a:pt x="44050" y="466595"/>
                </a:cubicBezTo>
                <a:cubicBezTo>
                  <a:pt x="42367" y="469961"/>
                  <a:pt x="40448" y="473328"/>
                  <a:pt x="37787" y="475989"/>
                </a:cubicBezTo>
                <a:cubicBezTo>
                  <a:pt x="35126" y="478650"/>
                  <a:pt x="31284" y="479843"/>
                  <a:pt x="28393" y="482252"/>
                </a:cubicBezTo>
                <a:cubicBezTo>
                  <a:pt x="12402" y="495578"/>
                  <a:pt x="26747" y="489710"/>
                  <a:pt x="6472" y="494778"/>
                </a:cubicBezTo>
                <a:cubicBezTo>
                  <a:pt x="4384" y="497910"/>
                  <a:pt x="741" y="500447"/>
                  <a:pt x="209" y="504173"/>
                </a:cubicBezTo>
                <a:cubicBezTo>
                  <a:pt x="-1368" y="515212"/>
                  <a:pt x="6248" y="519606"/>
                  <a:pt x="12735" y="526093"/>
                </a:cubicBezTo>
                <a:cubicBezTo>
                  <a:pt x="11691" y="532356"/>
                  <a:pt x="10981" y="538684"/>
                  <a:pt x="9604" y="544882"/>
                </a:cubicBezTo>
                <a:cubicBezTo>
                  <a:pt x="7550" y="554125"/>
                  <a:pt x="-903" y="563974"/>
                  <a:pt x="12735" y="573066"/>
                </a:cubicBezTo>
                <a:cubicBezTo>
                  <a:pt x="15867" y="575154"/>
                  <a:pt x="18691" y="577800"/>
                  <a:pt x="22130" y="579329"/>
                </a:cubicBezTo>
                <a:cubicBezTo>
                  <a:pt x="28163" y="582010"/>
                  <a:pt x="40919" y="585592"/>
                  <a:pt x="40919" y="585592"/>
                </a:cubicBezTo>
                <a:lnTo>
                  <a:pt x="53445" y="604381"/>
                </a:lnTo>
                <a:cubicBezTo>
                  <a:pt x="55533" y="607512"/>
                  <a:pt x="57047" y="611114"/>
                  <a:pt x="59708" y="613775"/>
                </a:cubicBezTo>
                <a:cubicBezTo>
                  <a:pt x="67127" y="621195"/>
                  <a:pt x="74135" y="629024"/>
                  <a:pt x="84760" y="632565"/>
                </a:cubicBezTo>
                <a:lnTo>
                  <a:pt x="94154" y="635696"/>
                </a:lnTo>
                <a:cubicBezTo>
                  <a:pt x="101377" y="634492"/>
                  <a:pt x="114626" y="633289"/>
                  <a:pt x="122338" y="629433"/>
                </a:cubicBezTo>
                <a:cubicBezTo>
                  <a:pt x="125704" y="627750"/>
                  <a:pt x="128601" y="625258"/>
                  <a:pt x="131733" y="623170"/>
                </a:cubicBezTo>
                <a:cubicBezTo>
                  <a:pt x="137244" y="606634"/>
                  <a:pt x="132118" y="615606"/>
                  <a:pt x="153653" y="601249"/>
                </a:cubicBezTo>
                <a:lnTo>
                  <a:pt x="163048" y="594986"/>
                </a:lnTo>
                <a:lnTo>
                  <a:pt x="172442" y="588723"/>
                </a:lnTo>
                <a:cubicBezTo>
                  <a:pt x="182864" y="590460"/>
                  <a:pt x="193108" y="589527"/>
                  <a:pt x="200626" y="598118"/>
                </a:cubicBezTo>
                <a:cubicBezTo>
                  <a:pt x="215240" y="614819"/>
                  <a:pt x="206889" y="615341"/>
                  <a:pt x="222546" y="623170"/>
                </a:cubicBezTo>
                <a:cubicBezTo>
                  <a:pt x="225499" y="624646"/>
                  <a:pt x="228809" y="625258"/>
                  <a:pt x="231941" y="626302"/>
                </a:cubicBezTo>
                <a:cubicBezTo>
                  <a:pt x="232985" y="629433"/>
                  <a:pt x="233469" y="632811"/>
                  <a:pt x="235072" y="635696"/>
                </a:cubicBezTo>
                <a:cubicBezTo>
                  <a:pt x="238727" y="642276"/>
                  <a:pt x="245218" y="647344"/>
                  <a:pt x="247598" y="654485"/>
                </a:cubicBezTo>
                <a:lnTo>
                  <a:pt x="253861" y="673274"/>
                </a:lnTo>
                <a:cubicBezTo>
                  <a:pt x="252817" y="682669"/>
                  <a:pt x="252284" y="692134"/>
                  <a:pt x="250730" y="701458"/>
                </a:cubicBezTo>
                <a:cubicBezTo>
                  <a:pt x="250187" y="704714"/>
                  <a:pt x="248314" y="707630"/>
                  <a:pt x="247598" y="710852"/>
                </a:cubicBezTo>
                <a:cubicBezTo>
                  <a:pt x="246401" y="716240"/>
                  <a:pt x="244217" y="735443"/>
                  <a:pt x="241335" y="742167"/>
                </a:cubicBezTo>
                <a:cubicBezTo>
                  <a:pt x="239852" y="745626"/>
                  <a:pt x="238011" y="749211"/>
                  <a:pt x="235072" y="751562"/>
                </a:cubicBezTo>
                <a:cubicBezTo>
                  <a:pt x="232495" y="753624"/>
                  <a:pt x="228809" y="753649"/>
                  <a:pt x="225678" y="754693"/>
                </a:cubicBezTo>
                <a:cubicBezTo>
                  <a:pt x="220994" y="773424"/>
                  <a:pt x="219697" y="772618"/>
                  <a:pt x="225678" y="798534"/>
                </a:cubicBezTo>
                <a:cubicBezTo>
                  <a:pt x="226524" y="802201"/>
                  <a:pt x="229002" y="805578"/>
                  <a:pt x="231941" y="807929"/>
                </a:cubicBezTo>
                <a:cubicBezTo>
                  <a:pt x="234518" y="809991"/>
                  <a:pt x="238204" y="810016"/>
                  <a:pt x="241335" y="811060"/>
                </a:cubicBezTo>
                <a:cubicBezTo>
                  <a:pt x="244467" y="813148"/>
                  <a:pt x="248735" y="814131"/>
                  <a:pt x="250730" y="817323"/>
                </a:cubicBezTo>
                <a:cubicBezTo>
                  <a:pt x="254229" y="822921"/>
                  <a:pt x="251500" y="832450"/>
                  <a:pt x="256993" y="836112"/>
                </a:cubicBezTo>
                <a:cubicBezTo>
                  <a:pt x="285915" y="855395"/>
                  <a:pt x="250332" y="830784"/>
                  <a:pt x="272650" y="848639"/>
                </a:cubicBezTo>
                <a:cubicBezTo>
                  <a:pt x="275589" y="850990"/>
                  <a:pt x="278913" y="852814"/>
                  <a:pt x="282045" y="854902"/>
                </a:cubicBezTo>
                <a:cubicBezTo>
                  <a:pt x="288170" y="864089"/>
                  <a:pt x="288845" y="863316"/>
                  <a:pt x="291439" y="873691"/>
                </a:cubicBezTo>
                <a:cubicBezTo>
                  <a:pt x="292730" y="878854"/>
                  <a:pt x="291619" y="884919"/>
                  <a:pt x="294571" y="889348"/>
                </a:cubicBezTo>
                <a:cubicBezTo>
                  <a:pt x="296402" y="892094"/>
                  <a:pt x="300834" y="891436"/>
                  <a:pt x="303965" y="892480"/>
                </a:cubicBezTo>
                <a:cubicBezTo>
                  <a:pt x="317765" y="890508"/>
                  <a:pt x="325785" y="892579"/>
                  <a:pt x="335280" y="883085"/>
                </a:cubicBezTo>
                <a:cubicBezTo>
                  <a:pt x="337941" y="880424"/>
                  <a:pt x="339456" y="876822"/>
                  <a:pt x="341544" y="873691"/>
                </a:cubicBezTo>
                <a:lnTo>
                  <a:pt x="357201" y="826718"/>
                </a:lnTo>
                <a:cubicBezTo>
                  <a:pt x="358245" y="823586"/>
                  <a:pt x="359532" y="820526"/>
                  <a:pt x="360333" y="817323"/>
                </a:cubicBezTo>
                <a:cubicBezTo>
                  <a:pt x="361377" y="813148"/>
                  <a:pt x="361769" y="808753"/>
                  <a:pt x="363464" y="804797"/>
                </a:cubicBezTo>
                <a:cubicBezTo>
                  <a:pt x="364946" y="801338"/>
                  <a:pt x="368198" y="798842"/>
                  <a:pt x="369727" y="795403"/>
                </a:cubicBezTo>
                <a:cubicBezTo>
                  <a:pt x="372408" y="789370"/>
                  <a:pt x="371322" y="781282"/>
                  <a:pt x="375990" y="776614"/>
                </a:cubicBezTo>
                <a:cubicBezTo>
                  <a:pt x="388046" y="764558"/>
                  <a:pt x="382928" y="770904"/>
                  <a:pt x="391648" y="757825"/>
                </a:cubicBezTo>
                <a:cubicBezTo>
                  <a:pt x="399517" y="734212"/>
                  <a:pt x="387987" y="762400"/>
                  <a:pt x="404174" y="742167"/>
                </a:cubicBezTo>
                <a:cubicBezTo>
                  <a:pt x="414948" y="728701"/>
                  <a:pt x="397201" y="735176"/>
                  <a:pt x="416700" y="726510"/>
                </a:cubicBezTo>
                <a:cubicBezTo>
                  <a:pt x="422733" y="723829"/>
                  <a:pt x="435489" y="720247"/>
                  <a:pt x="435489" y="720247"/>
                </a:cubicBezTo>
                <a:lnTo>
                  <a:pt x="444883" y="692063"/>
                </a:lnTo>
                <a:cubicBezTo>
                  <a:pt x="445927" y="688932"/>
                  <a:pt x="447215" y="685871"/>
                  <a:pt x="448015" y="682669"/>
                </a:cubicBezTo>
                <a:cubicBezTo>
                  <a:pt x="449059" y="678494"/>
                  <a:pt x="449909" y="674265"/>
                  <a:pt x="451146" y="670143"/>
                </a:cubicBezTo>
                <a:cubicBezTo>
                  <a:pt x="453043" y="663820"/>
                  <a:pt x="451146" y="653442"/>
                  <a:pt x="457409" y="651354"/>
                </a:cubicBezTo>
                <a:cubicBezTo>
                  <a:pt x="484182" y="642430"/>
                  <a:pt x="469647" y="645910"/>
                  <a:pt x="501250" y="641959"/>
                </a:cubicBezTo>
                <a:cubicBezTo>
                  <a:pt x="515864" y="643003"/>
                  <a:pt x="530540" y="643379"/>
                  <a:pt x="545091" y="645091"/>
                </a:cubicBezTo>
                <a:cubicBezTo>
                  <a:pt x="555387" y="646302"/>
                  <a:pt x="554783" y="649936"/>
                  <a:pt x="563880" y="654485"/>
                </a:cubicBezTo>
                <a:cubicBezTo>
                  <a:pt x="566833" y="655961"/>
                  <a:pt x="569999" y="657208"/>
                  <a:pt x="573275" y="657617"/>
                </a:cubicBezTo>
                <a:cubicBezTo>
                  <a:pt x="586780" y="659305"/>
                  <a:pt x="600415" y="659704"/>
                  <a:pt x="613985" y="660748"/>
                </a:cubicBezTo>
                <a:cubicBezTo>
                  <a:pt x="649400" y="672553"/>
                  <a:pt x="621669" y="659037"/>
                  <a:pt x="639037" y="676406"/>
                </a:cubicBezTo>
                <a:cubicBezTo>
                  <a:pt x="663672" y="701043"/>
                  <a:pt x="632170" y="661277"/>
                  <a:pt x="657826" y="692063"/>
                </a:cubicBezTo>
                <a:cubicBezTo>
                  <a:pt x="660236" y="694954"/>
                  <a:pt x="660897" y="699463"/>
                  <a:pt x="664089" y="701458"/>
                </a:cubicBezTo>
                <a:cubicBezTo>
                  <a:pt x="669687" y="704957"/>
                  <a:pt x="677385" y="704059"/>
                  <a:pt x="682878" y="707721"/>
                </a:cubicBezTo>
                <a:cubicBezTo>
                  <a:pt x="686009" y="709809"/>
                  <a:pt x="688833" y="712455"/>
                  <a:pt x="692272" y="713984"/>
                </a:cubicBezTo>
                <a:cubicBezTo>
                  <a:pt x="698305" y="716665"/>
                  <a:pt x="704798" y="718159"/>
                  <a:pt x="711061" y="720247"/>
                </a:cubicBezTo>
                <a:lnTo>
                  <a:pt x="720456" y="723378"/>
                </a:lnTo>
                <a:cubicBezTo>
                  <a:pt x="722544" y="719203"/>
                  <a:pt x="726331" y="715504"/>
                  <a:pt x="726719" y="710852"/>
                </a:cubicBezTo>
                <a:cubicBezTo>
                  <a:pt x="726895" y="708744"/>
                  <a:pt x="722728" y="676202"/>
                  <a:pt x="720456" y="670143"/>
                </a:cubicBezTo>
                <a:cubicBezTo>
                  <a:pt x="719135" y="666619"/>
                  <a:pt x="715876" y="664114"/>
                  <a:pt x="714193" y="660748"/>
                </a:cubicBezTo>
                <a:cubicBezTo>
                  <a:pt x="701227" y="634818"/>
                  <a:pt x="722748" y="668885"/>
                  <a:pt x="704798" y="641959"/>
                </a:cubicBezTo>
                <a:lnTo>
                  <a:pt x="692272" y="604381"/>
                </a:lnTo>
                <a:lnTo>
                  <a:pt x="689141" y="594986"/>
                </a:lnTo>
                <a:cubicBezTo>
                  <a:pt x="688097" y="591855"/>
                  <a:pt x="686656" y="588829"/>
                  <a:pt x="686009" y="585592"/>
                </a:cubicBezTo>
                <a:cubicBezTo>
                  <a:pt x="684965" y="580373"/>
                  <a:pt x="684747" y="574918"/>
                  <a:pt x="682878" y="569934"/>
                </a:cubicBezTo>
                <a:cubicBezTo>
                  <a:pt x="679698" y="561454"/>
                  <a:pt x="672757" y="557789"/>
                  <a:pt x="667220" y="551145"/>
                </a:cubicBezTo>
                <a:cubicBezTo>
                  <a:pt x="664811" y="548254"/>
                  <a:pt x="663045" y="544882"/>
                  <a:pt x="660957" y="541751"/>
                </a:cubicBezTo>
                <a:cubicBezTo>
                  <a:pt x="662001" y="536532"/>
                  <a:pt x="662798" y="531257"/>
                  <a:pt x="664089" y="526093"/>
                </a:cubicBezTo>
                <a:cubicBezTo>
                  <a:pt x="664890" y="522891"/>
                  <a:pt x="666313" y="519873"/>
                  <a:pt x="667220" y="516699"/>
                </a:cubicBezTo>
                <a:cubicBezTo>
                  <a:pt x="668402" y="512561"/>
                  <a:pt x="669308" y="508348"/>
                  <a:pt x="670352" y="504173"/>
                </a:cubicBezTo>
                <a:cubicBezTo>
                  <a:pt x="669308" y="498954"/>
                  <a:pt x="669861" y="493136"/>
                  <a:pt x="667220" y="488515"/>
                </a:cubicBezTo>
                <a:cubicBezTo>
                  <a:pt x="665353" y="485247"/>
                  <a:pt x="660717" y="484661"/>
                  <a:pt x="657826" y="482252"/>
                </a:cubicBezTo>
                <a:cubicBezTo>
                  <a:pt x="654424" y="479417"/>
                  <a:pt x="651563" y="475989"/>
                  <a:pt x="648431" y="472858"/>
                </a:cubicBezTo>
                <a:cubicBezTo>
                  <a:pt x="645891" y="465235"/>
                  <a:pt x="641955" y="459031"/>
                  <a:pt x="648431" y="450937"/>
                </a:cubicBezTo>
                <a:cubicBezTo>
                  <a:pt x="650493" y="448359"/>
                  <a:pt x="654694" y="448850"/>
                  <a:pt x="657826" y="447806"/>
                </a:cubicBezTo>
                <a:cubicBezTo>
                  <a:pt x="664758" y="443185"/>
                  <a:pt x="671793" y="439381"/>
                  <a:pt x="676615" y="432148"/>
                </a:cubicBezTo>
                <a:cubicBezTo>
                  <a:pt x="695443" y="403905"/>
                  <a:pt x="661373" y="442922"/>
                  <a:pt x="686009" y="413359"/>
                </a:cubicBezTo>
                <a:cubicBezTo>
                  <a:pt x="698482" y="398392"/>
                  <a:pt x="691365" y="408897"/>
                  <a:pt x="704798" y="397702"/>
                </a:cubicBezTo>
                <a:cubicBezTo>
                  <a:pt x="708200" y="394867"/>
                  <a:pt x="710508" y="390764"/>
                  <a:pt x="714193" y="388307"/>
                </a:cubicBezTo>
                <a:cubicBezTo>
                  <a:pt x="716939" y="386476"/>
                  <a:pt x="720635" y="386651"/>
                  <a:pt x="723587" y="385175"/>
                </a:cubicBezTo>
                <a:cubicBezTo>
                  <a:pt x="726953" y="383492"/>
                  <a:pt x="729850" y="381000"/>
                  <a:pt x="732982" y="378912"/>
                </a:cubicBezTo>
                <a:cubicBezTo>
                  <a:pt x="740621" y="381459"/>
                  <a:pt x="745702" y="382238"/>
                  <a:pt x="751771" y="388307"/>
                </a:cubicBezTo>
                <a:cubicBezTo>
                  <a:pt x="765936" y="402472"/>
                  <a:pt x="749139" y="394737"/>
                  <a:pt x="767428" y="400833"/>
                </a:cubicBezTo>
                <a:cubicBezTo>
                  <a:pt x="778910" y="399789"/>
                  <a:pt x="790601" y="400118"/>
                  <a:pt x="801875" y="397702"/>
                </a:cubicBezTo>
                <a:cubicBezTo>
                  <a:pt x="805555" y="396913"/>
                  <a:pt x="807904" y="393122"/>
                  <a:pt x="811270" y="391439"/>
                </a:cubicBezTo>
                <a:cubicBezTo>
                  <a:pt x="814222" y="389963"/>
                  <a:pt x="817533" y="389351"/>
                  <a:pt x="820664" y="388307"/>
                </a:cubicBezTo>
                <a:cubicBezTo>
                  <a:pt x="822752" y="385175"/>
                  <a:pt x="825244" y="382278"/>
                  <a:pt x="826927" y="378912"/>
                </a:cubicBezTo>
                <a:cubicBezTo>
                  <a:pt x="839893" y="352982"/>
                  <a:pt x="818372" y="387049"/>
                  <a:pt x="836322" y="360123"/>
                </a:cubicBezTo>
                <a:cubicBezTo>
                  <a:pt x="839585" y="350333"/>
                  <a:pt x="842749" y="338093"/>
                  <a:pt x="851979" y="331940"/>
                </a:cubicBezTo>
                <a:lnTo>
                  <a:pt x="861374" y="325677"/>
                </a:lnTo>
                <a:cubicBezTo>
                  <a:pt x="863462" y="322545"/>
                  <a:pt x="866108" y="319721"/>
                  <a:pt x="867637" y="316282"/>
                </a:cubicBezTo>
                <a:cubicBezTo>
                  <a:pt x="870318" y="310249"/>
                  <a:pt x="871812" y="303756"/>
                  <a:pt x="873900" y="297493"/>
                </a:cubicBezTo>
                <a:cubicBezTo>
                  <a:pt x="876447" y="289852"/>
                  <a:pt x="877223" y="284775"/>
                  <a:pt x="883294" y="278704"/>
                </a:cubicBezTo>
                <a:cubicBezTo>
                  <a:pt x="885955" y="276043"/>
                  <a:pt x="889557" y="274529"/>
                  <a:pt x="892689" y="272441"/>
                </a:cubicBezTo>
                <a:cubicBezTo>
                  <a:pt x="897037" y="259397"/>
                  <a:pt x="903810" y="248846"/>
                  <a:pt x="895820" y="234863"/>
                </a:cubicBezTo>
                <a:cubicBezTo>
                  <a:pt x="893842" y="231402"/>
                  <a:pt x="890601" y="234863"/>
                  <a:pt x="889557" y="234863"/>
                </a:cubicBezTo>
                <a:close/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Freeform 17"/>
          <p:cNvSpPr/>
          <p:nvPr/>
        </p:nvSpPr>
        <p:spPr bwMode="auto">
          <a:xfrm>
            <a:off x="7422615" y="2564904"/>
            <a:ext cx="834819" cy="806647"/>
          </a:xfrm>
          <a:custGeom>
            <a:avLst/>
            <a:gdLst>
              <a:gd name="connsiteX0" fmla="*/ 772217 w 834819"/>
              <a:gd name="connsiteY0" fmla="*/ 146054 h 806647"/>
              <a:gd name="connsiteX1" fmla="*/ 772217 w 834819"/>
              <a:gd name="connsiteY1" fmla="*/ 146054 h 806647"/>
              <a:gd name="connsiteX2" fmla="*/ 817415 w 834819"/>
              <a:gd name="connsiteY2" fmla="*/ 159961 h 806647"/>
              <a:gd name="connsiteX3" fmla="*/ 824369 w 834819"/>
              <a:gd name="connsiteY3" fmla="*/ 184299 h 806647"/>
              <a:gd name="connsiteX4" fmla="*/ 831323 w 834819"/>
              <a:gd name="connsiteY4" fmla="*/ 205160 h 806647"/>
              <a:gd name="connsiteX5" fmla="*/ 834799 w 834819"/>
              <a:gd name="connsiteY5" fmla="*/ 215590 h 806647"/>
              <a:gd name="connsiteX6" fmla="*/ 824369 w 834819"/>
              <a:gd name="connsiteY6" fmla="*/ 253835 h 806647"/>
              <a:gd name="connsiteX7" fmla="*/ 813939 w 834819"/>
              <a:gd name="connsiteY7" fmla="*/ 260789 h 806647"/>
              <a:gd name="connsiteX8" fmla="*/ 806985 w 834819"/>
              <a:gd name="connsiteY8" fmla="*/ 344232 h 806647"/>
              <a:gd name="connsiteX9" fmla="*/ 803508 w 834819"/>
              <a:gd name="connsiteY9" fmla="*/ 354663 h 806647"/>
              <a:gd name="connsiteX10" fmla="*/ 782647 w 834819"/>
              <a:gd name="connsiteY10" fmla="*/ 365093 h 806647"/>
              <a:gd name="connsiteX11" fmla="*/ 772217 w 834819"/>
              <a:gd name="connsiteY11" fmla="*/ 372047 h 806647"/>
              <a:gd name="connsiteX12" fmla="*/ 768740 w 834819"/>
              <a:gd name="connsiteY12" fmla="*/ 385954 h 806647"/>
              <a:gd name="connsiteX13" fmla="*/ 761787 w 834819"/>
              <a:gd name="connsiteY13" fmla="*/ 406815 h 806647"/>
              <a:gd name="connsiteX14" fmla="*/ 758310 w 834819"/>
              <a:gd name="connsiteY14" fmla="*/ 417245 h 806647"/>
              <a:gd name="connsiteX15" fmla="*/ 744402 w 834819"/>
              <a:gd name="connsiteY15" fmla="*/ 438106 h 806647"/>
              <a:gd name="connsiteX16" fmla="*/ 740926 w 834819"/>
              <a:gd name="connsiteY16" fmla="*/ 448536 h 806647"/>
              <a:gd name="connsiteX17" fmla="*/ 758310 w 834819"/>
              <a:gd name="connsiteY17" fmla="*/ 462444 h 806647"/>
              <a:gd name="connsiteX18" fmla="*/ 754833 w 834819"/>
              <a:gd name="connsiteY18" fmla="*/ 479828 h 806647"/>
              <a:gd name="connsiteX19" fmla="*/ 713111 w 834819"/>
              <a:gd name="connsiteY19" fmla="*/ 493735 h 806647"/>
              <a:gd name="connsiteX20" fmla="*/ 716588 w 834819"/>
              <a:gd name="connsiteY20" fmla="*/ 518072 h 806647"/>
              <a:gd name="connsiteX21" fmla="*/ 723542 w 834819"/>
              <a:gd name="connsiteY21" fmla="*/ 538933 h 806647"/>
              <a:gd name="connsiteX22" fmla="*/ 730495 w 834819"/>
              <a:gd name="connsiteY22" fmla="*/ 580655 h 806647"/>
              <a:gd name="connsiteX23" fmla="*/ 733972 w 834819"/>
              <a:gd name="connsiteY23" fmla="*/ 598039 h 806647"/>
              <a:gd name="connsiteX24" fmla="*/ 744402 w 834819"/>
              <a:gd name="connsiteY24" fmla="*/ 604993 h 806647"/>
              <a:gd name="connsiteX25" fmla="*/ 772217 w 834819"/>
              <a:gd name="connsiteY25" fmla="*/ 608469 h 806647"/>
              <a:gd name="connsiteX26" fmla="*/ 793078 w 834819"/>
              <a:gd name="connsiteY26" fmla="*/ 622377 h 806647"/>
              <a:gd name="connsiteX27" fmla="*/ 803508 w 834819"/>
              <a:gd name="connsiteY27" fmla="*/ 629330 h 806647"/>
              <a:gd name="connsiteX28" fmla="*/ 810462 w 834819"/>
              <a:gd name="connsiteY28" fmla="*/ 650191 h 806647"/>
              <a:gd name="connsiteX29" fmla="*/ 813939 w 834819"/>
              <a:gd name="connsiteY29" fmla="*/ 702343 h 806647"/>
              <a:gd name="connsiteX30" fmla="*/ 834799 w 834819"/>
              <a:gd name="connsiteY30" fmla="*/ 719727 h 806647"/>
              <a:gd name="connsiteX31" fmla="*/ 831323 w 834819"/>
              <a:gd name="connsiteY31" fmla="*/ 761449 h 806647"/>
              <a:gd name="connsiteX32" fmla="*/ 813939 w 834819"/>
              <a:gd name="connsiteY32" fmla="*/ 764926 h 806647"/>
              <a:gd name="connsiteX33" fmla="*/ 810462 w 834819"/>
              <a:gd name="connsiteY33" fmla="*/ 775356 h 806647"/>
              <a:gd name="connsiteX34" fmla="*/ 793078 w 834819"/>
              <a:gd name="connsiteY34" fmla="*/ 796217 h 806647"/>
              <a:gd name="connsiteX35" fmla="*/ 782647 w 834819"/>
              <a:gd name="connsiteY35" fmla="*/ 799694 h 806647"/>
              <a:gd name="connsiteX36" fmla="*/ 768740 w 834819"/>
              <a:gd name="connsiteY36" fmla="*/ 782310 h 806647"/>
              <a:gd name="connsiteX37" fmla="*/ 747879 w 834819"/>
              <a:gd name="connsiteY37" fmla="*/ 771879 h 806647"/>
              <a:gd name="connsiteX38" fmla="*/ 733972 w 834819"/>
              <a:gd name="connsiteY38" fmla="*/ 775356 h 806647"/>
              <a:gd name="connsiteX39" fmla="*/ 727018 w 834819"/>
              <a:gd name="connsiteY39" fmla="*/ 796217 h 806647"/>
              <a:gd name="connsiteX40" fmla="*/ 706158 w 834819"/>
              <a:gd name="connsiteY40" fmla="*/ 806647 h 806647"/>
              <a:gd name="connsiteX41" fmla="*/ 671390 w 834819"/>
              <a:gd name="connsiteY41" fmla="*/ 799694 h 806647"/>
              <a:gd name="connsiteX42" fmla="*/ 650529 w 834819"/>
              <a:gd name="connsiteY42" fmla="*/ 785786 h 806647"/>
              <a:gd name="connsiteX43" fmla="*/ 629668 w 834819"/>
              <a:gd name="connsiteY43" fmla="*/ 775356 h 806647"/>
              <a:gd name="connsiteX44" fmla="*/ 539271 w 834819"/>
              <a:gd name="connsiteY44" fmla="*/ 768402 h 806647"/>
              <a:gd name="connsiteX45" fmla="*/ 525364 w 834819"/>
              <a:gd name="connsiteY45" fmla="*/ 764926 h 806647"/>
              <a:gd name="connsiteX46" fmla="*/ 514933 w 834819"/>
              <a:gd name="connsiteY46" fmla="*/ 761449 h 806647"/>
              <a:gd name="connsiteX47" fmla="*/ 501026 w 834819"/>
              <a:gd name="connsiteY47" fmla="*/ 764926 h 806647"/>
              <a:gd name="connsiteX48" fmla="*/ 462781 w 834819"/>
              <a:gd name="connsiteY48" fmla="*/ 768402 h 806647"/>
              <a:gd name="connsiteX49" fmla="*/ 428013 w 834819"/>
              <a:gd name="connsiteY49" fmla="*/ 775356 h 806647"/>
              <a:gd name="connsiteX50" fmla="*/ 421060 w 834819"/>
              <a:gd name="connsiteY50" fmla="*/ 764926 h 806647"/>
              <a:gd name="connsiteX51" fmla="*/ 400199 w 834819"/>
              <a:gd name="connsiteY51" fmla="*/ 757972 h 806647"/>
              <a:gd name="connsiteX52" fmla="*/ 389768 w 834819"/>
              <a:gd name="connsiteY52" fmla="*/ 754495 h 806647"/>
              <a:gd name="connsiteX53" fmla="*/ 386291 w 834819"/>
              <a:gd name="connsiteY53" fmla="*/ 744065 h 806647"/>
              <a:gd name="connsiteX54" fmla="*/ 372384 w 834819"/>
              <a:gd name="connsiteY54" fmla="*/ 719727 h 806647"/>
              <a:gd name="connsiteX55" fmla="*/ 348047 w 834819"/>
              <a:gd name="connsiteY55" fmla="*/ 716250 h 806647"/>
              <a:gd name="connsiteX56" fmla="*/ 327186 w 834819"/>
              <a:gd name="connsiteY56" fmla="*/ 702343 h 806647"/>
              <a:gd name="connsiteX57" fmla="*/ 306325 w 834819"/>
              <a:gd name="connsiteY57" fmla="*/ 695390 h 806647"/>
              <a:gd name="connsiteX58" fmla="*/ 295895 w 834819"/>
              <a:gd name="connsiteY58" fmla="*/ 691913 h 806647"/>
              <a:gd name="connsiteX59" fmla="*/ 275034 w 834819"/>
              <a:gd name="connsiteY59" fmla="*/ 681482 h 806647"/>
              <a:gd name="connsiteX60" fmla="*/ 261126 w 834819"/>
              <a:gd name="connsiteY60" fmla="*/ 660621 h 806647"/>
              <a:gd name="connsiteX61" fmla="*/ 247219 w 834819"/>
              <a:gd name="connsiteY61" fmla="*/ 615423 h 806647"/>
              <a:gd name="connsiteX62" fmla="*/ 233312 w 834819"/>
              <a:gd name="connsiteY62" fmla="*/ 594562 h 806647"/>
              <a:gd name="connsiteX63" fmla="*/ 226358 w 834819"/>
              <a:gd name="connsiteY63" fmla="*/ 584132 h 806647"/>
              <a:gd name="connsiteX64" fmla="*/ 222882 w 834819"/>
              <a:gd name="connsiteY64" fmla="*/ 573701 h 806647"/>
              <a:gd name="connsiteX65" fmla="*/ 202021 w 834819"/>
              <a:gd name="connsiteY65" fmla="*/ 573701 h 806647"/>
              <a:gd name="connsiteX66" fmla="*/ 198544 w 834819"/>
              <a:gd name="connsiteY66" fmla="*/ 559794 h 806647"/>
              <a:gd name="connsiteX67" fmla="*/ 195067 w 834819"/>
              <a:gd name="connsiteY67" fmla="*/ 549364 h 806647"/>
              <a:gd name="connsiteX68" fmla="*/ 188114 w 834819"/>
              <a:gd name="connsiteY68" fmla="*/ 521549 h 806647"/>
              <a:gd name="connsiteX69" fmla="*/ 181160 w 834819"/>
              <a:gd name="connsiteY69" fmla="*/ 511119 h 806647"/>
              <a:gd name="connsiteX70" fmla="*/ 177683 w 834819"/>
              <a:gd name="connsiteY70" fmla="*/ 500688 h 806647"/>
              <a:gd name="connsiteX71" fmla="*/ 156822 w 834819"/>
              <a:gd name="connsiteY71" fmla="*/ 486781 h 806647"/>
              <a:gd name="connsiteX72" fmla="*/ 135961 w 834819"/>
              <a:gd name="connsiteY72" fmla="*/ 490258 h 806647"/>
              <a:gd name="connsiteX73" fmla="*/ 125531 w 834819"/>
              <a:gd name="connsiteY73" fmla="*/ 493735 h 806647"/>
              <a:gd name="connsiteX74" fmla="*/ 108147 w 834819"/>
              <a:gd name="connsiteY74" fmla="*/ 490258 h 806647"/>
              <a:gd name="connsiteX75" fmla="*/ 101193 w 834819"/>
              <a:gd name="connsiteY75" fmla="*/ 479828 h 806647"/>
              <a:gd name="connsiteX76" fmla="*/ 94240 w 834819"/>
              <a:gd name="connsiteY76" fmla="*/ 448536 h 806647"/>
              <a:gd name="connsiteX77" fmla="*/ 83809 w 834819"/>
              <a:gd name="connsiteY77" fmla="*/ 441583 h 806647"/>
              <a:gd name="connsiteX78" fmla="*/ 76856 w 834819"/>
              <a:gd name="connsiteY78" fmla="*/ 431152 h 806647"/>
              <a:gd name="connsiteX79" fmla="*/ 55995 w 834819"/>
              <a:gd name="connsiteY79" fmla="*/ 413768 h 806647"/>
              <a:gd name="connsiteX80" fmla="*/ 52518 w 834819"/>
              <a:gd name="connsiteY80" fmla="*/ 403338 h 806647"/>
              <a:gd name="connsiteX81" fmla="*/ 28180 w 834819"/>
              <a:gd name="connsiteY81" fmla="*/ 399861 h 806647"/>
              <a:gd name="connsiteX82" fmla="*/ 7320 w 834819"/>
              <a:gd name="connsiteY82" fmla="*/ 389431 h 806647"/>
              <a:gd name="connsiteX83" fmla="*/ 366 w 834819"/>
              <a:gd name="connsiteY83" fmla="*/ 379000 h 806647"/>
              <a:gd name="connsiteX84" fmla="*/ 10796 w 834819"/>
              <a:gd name="connsiteY84" fmla="*/ 351186 h 806647"/>
              <a:gd name="connsiteX85" fmla="*/ 14273 w 834819"/>
              <a:gd name="connsiteY85" fmla="*/ 340755 h 806647"/>
              <a:gd name="connsiteX86" fmla="*/ 21227 w 834819"/>
              <a:gd name="connsiteY86" fmla="*/ 312941 h 806647"/>
              <a:gd name="connsiteX87" fmla="*/ 24704 w 834819"/>
              <a:gd name="connsiteY87" fmla="*/ 295557 h 806647"/>
              <a:gd name="connsiteX88" fmla="*/ 31657 w 834819"/>
              <a:gd name="connsiteY88" fmla="*/ 274696 h 806647"/>
              <a:gd name="connsiteX89" fmla="*/ 55995 w 834819"/>
              <a:gd name="connsiteY89" fmla="*/ 243405 h 806647"/>
              <a:gd name="connsiteX90" fmla="*/ 73379 w 834819"/>
              <a:gd name="connsiteY90" fmla="*/ 226021 h 806647"/>
              <a:gd name="connsiteX91" fmla="*/ 87286 w 834819"/>
              <a:gd name="connsiteY91" fmla="*/ 205160 h 806647"/>
              <a:gd name="connsiteX92" fmla="*/ 97717 w 834819"/>
              <a:gd name="connsiteY92" fmla="*/ 156485 h 806647"/>
              <a:gd name="connsiteX93" fmla="*/ 122054 w 834819"/>
              <a:gd name="connsiteY93" fmla="*/ 125193 h 806647"/>
              <a:gd name="connsiteX94" fmla="*/ 139438 w 834819"/>
              <a:gd name="connsiteY94" fmla="*/ 104332 h 806647"/>
              <a:gd name="connsiteX95" fmla="*/ 153345 w 834819"/>
              <a:gd name="connsiteY95" fmla="*/ 97379 h 806647"/>
              <a:gd name="connsiteX96" fmla="*/ 163776 w 834819"/>
              <a:gd name="connsiteY96" fmla="*/ 90425 h 806647"/>
              <a:gd name="connsiteX97" fmla="*/ 219405 w 834819"/>
              <a:gd name="connsiteY97" fmla="*/ 93902 h 806647"/>
              <a:gd name="connsiteX98" fmla="*/ 229835 w 834819"/>
              <a:gd name="connsiteY98" fmla="*/ 97379 h 806647"/>
              <a:gd name="connsiteX99" fmla="*/ 247219 w 834819"/>
              <a:gd name="connsiteY99" fmla="*/ 114763 h 806647"/>
              <a:gd name="connsiteX100" fmla="*/ 268080 w 834819"/>
              <a:gd name="connsiteY100" fmla="*/ 121717 h 806647"/>
              <a:gd name="connsiteX101" fmla="*/ 288941 w 834819"/>
              <a:gd name="connsiteY101" fmla="*/ 135624 h 806647"/>
              <a:gd name="connsiteX102" fmla="*/ 306325 w 834819"/>
              <a:gd name="connsiteY102" fmla="*/ 149531 h 806647"/>
              <a:gd name="connsiteX103" fmla="*/ 316755 w 834819"/>
              <a:gd name="connsiteY103" fmla="*/ 156485 h 806647"/>
              <a:gd name="connsiteX104" fmla="*/ 337616 w 834819"/>
              <a:gd name="connsiteY104" fmla="*/ 163438 h 806647"/>
              <a:gd name="connsiteX105" fmla="*/ 348047 w 834819"/>
              <a:gd name="connsiteY105" fmla="*/ 166915 h 806647"/>
              <a:gd name="connsiteX106" fmla="*/ 379338 w 834819"/>
              <a:gd name="connsiteY106" fmla="*/ 163438 h 806647"/>
              <a:gd name="connsiteX107" fmla="*/ 386291 w 834819"/>
              <a:gd name="connsiteY107" fmla="*/ 142577 h 806647"/>
              <a:gd name="connsiteX108" fmla="*/ 379338 w 834819"/>
              <a:gd name="connsiteY108" fmla="*/ 121717 h 806647"/>
              <a:gd name="connsiteX109" fmla="*/ 382815 w 834819"/>
              <a:gd name="connsiteY109" fmla="*/ 107809 h 806647"/>
              <a:gd name="connsiteX110" fmla="*/ 400199 w 834819"/>
              <a:gd name="connsiteY110" fmla="*/ 76518 h 806647"/>
              <a:gd name="connsiteX111" fmla="*/ 414106 w 834819"/>
              <a:gd name="connsiteY111" fmla="*/ 31320 h 806647"/>
              <a:gd name="connsiteX112" fmla="*/ 424536 w 834819"/>
              <a:gd name="connsiteY112" fmla="*/ 27843 h 806647"/>
              <a:gd name="connsiteX113" fmla="*/ 428013 w 834819"/>
              <a:gd name="connsiteY113" fmla="*/ 3505 h 806647"/>
              <a:gd name="connsiteX114" fmla="*/ 441920 w 834819"/>
              <a:gd name="connsiteY114" fmla="*/ 28 h 806647"/>
              <a:gd name="connsiteX115" fmla="*/ 480165 w 834819"/>
              <a:gd name="connsiteY115" fmla="*/ 3505 h 806647"/>
              <a:gd name="connsiteX116" fmla="*/ 501026 w 834819"/>
              <a:gd name="connsiteY116" fmla="*/ 13936 h 806647"/>
              <a:gd name="connsiteX117" fmla="*/ 511456 w 834819"/>
              <a:gd name="connsiteY117" fmla="*/ 17412 h 806647"/>
              <a:gd name="connsiteX118" fmla="*/ 518410 w 834819"/>
              <a:gd name="connsiteY118" fmla="*/ 27843 h 806647"/>
              <a:gd name="connsiteX119" fmla="*/ 539271 w 834819"/>
              <a:gd name="connsiteY119" fmla="*/ 34796 h 806647"/>
              <a:gd name="connsiteX120" fmla="*/ 612284 w 834819"/>
              <a:gd name="connsiteY120" fmla="*/ 41750 h 806647"/>
              <a:gd name="connsiteX121" fmla="*/ 643575 w 834819"/>
              <a:gd name="connsiteY121" fmla="*/ 55657 h 806647"/>
              <a:gd name="connsiteX122" fmla="*/ 654006 w 834819"/>
              <a:gd name="connsiteY122" fmla="*/ 59134 h 806647"/>
              <a:gd name="connsiteX123" fmla="*/ 671390 w 834819"/>
              <a:gd name="connsiteY123" fmla="*/ 73041 h 806647"/>
              <a:gd name="connsiteX124" fmla="*/ 688774 w 834819"/>
              <a:gd name="connsiteY124" fmla="*/ 86948 h 806647"/>
              <a:gd name="connsiteX125" fmla="*/ 699204 w 834819"/>
              <a:gd name="connsiteY125" fmla="*/ 93902 h 806647"/>
              <a:gd name="connsiteX126" fmla="*/ 737449 w 834819"/>
              <a:gd name="connsiteY126" fmla="*/ 100856 h 806647"/>
              <a:gd name="connsiteX127" fmla="*/ 751356 w 834819"/>
              <a:gd name="connsiteY127" fmla="*/ 121717 h 806647"/>
              <a:gd name="connsiteX128" fmla="*/ 754833 w 834819"/>
              <a:gd name="connsiteY128" fmla="*/ 132147 h 806647"/>
              <a:gd name="connsiteX129" fmla="*/ 772217 w 834819"/>
              <a:gd name="connsiteY129" fmla="*/ 146054 h 806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834819" h="806647">
                <a:moveTo>
                  <a:pt x="772217" y="146054"/>
                </a:moveTo>
                <a:lnTo>
                  <a:pt x="772217" y="146054"/>
                </a:lnTo>
                <a:cubicBezTo>
                  <a:pt x="803347" y="148884"/>
                  <a:pt x="807042" y="139214"/>
                  <a:pt x="817415" y="159961"/>
                </a:cubicBezTo>
                <a:cubicBezTo>
                  <a:pt x="820336" y="165803"/>
                  <a:pt x="822698" y="178729"/>
                  <a:pt x="824369" y="184299"/>
                </a:cubicBezTo>
                <a:cubicBezTo>
                  <a:pt x="826475" y="191320"/>
                  <a:pt x="829005" y="198206"/>
                  <a:pt x="831323" y="205160"/>
                </a:cubicBezTo>
                <a:lnTo>
                  <a:pt x="834799" y="215590"/>
                </a:lnTo>
                <a:cubicBezTo>
                  <a:pt x="832742" y="232047"/>
                  <a:pt x="835640" y="242564"/>
                  <a:pt x="824369" y="253835"/>
                </a:cubicBezTo>
                <a:cubicBezTo>
                  <a:pt x="821414" y="256790"/>
                  <a:pt x="817416" y="258471"/>
                  <a:pt x="813939" y="260789"/>
                </a:cubicBezTo>
                <a:cubicBezTo>
                  <a:pt x="802207" y="295981"/>
                  <a:pt x="814288" y="256606"/>
                  <a:pt x="806985" y="344232"/>
                </a:cubicBezTo>
                <a:cubicBezTo>
                  <a:pt x="806681" y="347884"/>
                  <a:pt x="805798" y="351801"/>
                  <a:pt x="803508" y="354663"/>
                </a:cubicBezTo>
                <a:cubicBezTo>
                  <a:pt x="798607" y="360789"/>
                  <a:pt x="789517" y="362803"/>
                  <a:pt x="782647" y="365093"/>
                </a:cubicBezTo>
                <a:cubicBezTo>
                  <a:pt x="779170" y="367411"/>
                  <a:pt x="774535" y="368570"/>
                  <a:pt x="772217" y="372047"/>
                </a:cubicBezTo>
                <a:cubicBezTo>
                  <a:pt x="769566" y="376023"/>
                  <a:pt x="770113" y="381377"/>
                  <a:pt x="768740" y="385954"/>
                </a:cubicBezTo>
                <a:cubicBezTo>
                  <a:pt x="766634" y="392975"/>
                  <a:pt x="764105" y="399861"/>
                  <a:pt x="761787" y="406815"/>
                </a:cubicBezTo>
                <a:cubicBezTo>
                  <a:pt x="760628" y="410292"/>
                  <a:pt x="760343" y="414196"/>
                  <a:pt x="758310" y="417245"/>
                </a:cubicBezTo>
                <a:lnTo>
                  <a:pt x="744402" y="438106"/>
                </a:lnTo>
                <a:cubicBezTo>
                  <a:pt x="743243" y="441583"/>
                  <a:pt x="740324" y="444921"/>
                  <a:pt x="740926" y="448536"/>
                </a:cubicBezTo>
                <a:cubicBezTo>
                  <a:pt x="742776" y="459638"/>
                  <a:pt x="750173" y="459732"/>
                  <a:pt x="758310" y="462444"/>
                </a:cubicBezTo>
                <a:cubicBezTo>
                  <a:pt x="757151" y="468239"/>
                  <a:pt x="760119" y="477185"/>
                  <a:pt x="754833" y="479828"/>
                </a:cubicBezTo>
                <a:cubicBezTo>
                  <a:pt x="706083" y="504202"/>
                  <a:pt x="722599" y="465272"/>
                  <a:pt x="713111" y="493735"/>
                </a:cubicBezTo>
                <a:cubicBezTo>
                  <a:pt x="714270" y="501847"/>
                  <a:pt x="714745" y="510087"/>
                  <a:pt x="716588" y="518072"/>
                </a:cubicBezTo>
                <a:cubicBezTo>
                  <a:pt x="718236" y="525214"/>
                  <a:pt x="723542" y="538933"/>
                  <a:pt x="723542" y="538933"/>
                </a:cubicBezTo>
                <a:cubicBezTo>
                  <a:pt x="731313" y="608890"/>
                  <a:pt x="722340" y="548039"/>
                  <a:pt x="730495" y="580655"/>
                </a:cubicBezTo>
                <a:cubicBezTo>
                  <a:pt x="731928" y="586388"/>
                  <a:pt x="731040" y="592908"/>
                  <a:pt x="733972" y="598039"/>
                </a:cubicBezTo>
                <a:cubicBezTo>
                  <a:pt x="736045" y="601667"/>
                  <a:pt x="740371" y="603894"/>
                  <a:pt x="744402" y="604993"/>
                </a:cubicBezTo>
                <a:cubicBezTo>
                  <a:pt x="753417" y="607451"/>
                  <a:pt x="762945" y="607310"/>
                  <a:pt x="772217" y="608469"/>
                </a:cubicBezTo>
                <a:lnTo>
                  <a:pt x="793078" y="622377"/>
                </a:lnTo>
                <a:lnTo>
                  <a:pt x="803508" y="629330"/>
                </a:lnTo>
                <a:cubicBezTo>
                  <a:pt x="805826" y="636284"/>
                  <a:pt x="809974" y="642877"/>
                  <a:pt x="810462" y="650191"/>
                </a:cubicBezTo>
                <a:cubicBezTo>
                  <a:pt x="811621" y="667575"/>
                  <a:pt x="810160" y="685335"/>
                  <a:pt x="813939" y="702343"/>
                </a:cubicBezTo>
                <a:cubicBezTo>
                  <a:pt x="815103" y="707582"/>
                  <a:pt x="830662" y="716969"/>
                  <a:pt x="834799" y="719727"/>
                </a:cubicBezTo>
                <a:cubicBezTo>
                  <a:pt x="833640" y="733634"/>
                  <a:pt x="837171" y="748778"/>
                  <a:pt x="831323" y="761449"/>
                </a:cubicBezTo>
                <a:cubicBezTo>
                  <a:pt x="828847" y="766815"/>
                  <a:pt x="818856" y="761648"/>
                  <a:pt x="813939" y="764926"/>
                </a:cubicBezTo>
                <a:cubicBezTo>
                  <a:pt x="810890" y="766959"/>
                  <a:pt x="812101" y="772078"/>
                  <a:pt x="810462" y="775356"/>
                </a:cubicBezTo>
                <a:cubicBezTo>
                  <a:pt x="807256" y="781768"/>
                  <a:pt x="798843" y="792374"/>
                  <a:pt x="793078" y="796217"/>
                </a:cubicBezTo>
                <a:cubicBezTo>
                  <a:pt x="790029" y="798250"/>
                  <a:pt x="786124" y="798535"/>
                  <a:pt x="782647" y="799694"/>
                </a:cubicBezTo>
                <a:cubicBezTo>
                  <a:pt x="752756" y="779765"/>
                  <a:pt x="787933" y="806301"/>
                  <a:pt x="768740" y="782310"/>
                </a:cubicBezTo>
                <a:cubicBezTo>
                  <a:pt x="763838" y="776182"/>
                  <a:pt x="754751" y="774170"/>
                  <a:pt x="747879" y="771879"/>
                </a:cubicBezTo>
                <a:cubicBezTo>
                  <a:pt x="743243" y="773038"/>
                  <a:pt x="737082" y="771728"/>
                  <a:pt x="733972" y="775356"/>
                </a:cubicBezTo>
                <a:cubicBezTo>
                  <a:pt x="729202" y="780921"/>
                  <a:pt x="733117" y="792151"/>
                  <a:pt x="727018" y="796217"/>
                </a:cubicBezTo>
                <a:cubicBezTo>
                  <a:pt x="713539" y="805204"/>
                  <a:pt x="720552" y="801850"/>
                  <a:pt x="706158" y="806647"/>
                </a:cubicBezTo>
                <a:cubicBezTo>
                  <a:pt x="700108" y="805783"/>
                  <a:pt x="679794" y="804363"/>
                  <a:pt x="671390" y="799694"/>
                </a:cubicBezTo>
                <a:cubicBezTo>
                  <a:pt x="664084" y="795635"/>
                  <a:pt x="657483" y="790422"/>
                  <a:pt x="650529" y="785786"/>
                </a:cubicBezTo>
                <a:cubicBezTo>
                  <a:pt x="643206" y="780904"/>
                  <a:pt x="638662" y="776555"/>
                  <a:pt x="629668" y="775356"/>
                </a:cubicBezTo>
                <a:cubicBezTo>
                  <a:pt x="618528" y="773871"/>
                  <a:pt x="547326" y="768977"/>
                  <a:pt x="539271" y="768402"/>
                </a:cubicBezTo>
                <a:cubicBezTo>
                  <a:pt x="534635" y="767243"/>
                  <a:pt x="529958" y="766239"/>
                  <a:pt x="525364" y="764926"/>
                </a:cubicBezTo>
                <a:cubicBezTo>
                  <a:pt x="521840" y="763919"/>
                  <a:pt x="518598" y="761449"/>
                  <a:pt x="514933" y="761449"/>
                </a:cubicBezTo>
                <a:cubicBezTo>
                  <a:pt x="510155" y="761449"/>
                  <a:pt x="505762" y="764295"/>
                  <a:pt x="501026" y="764926"/>
                </a:cubicBezTo>
                <a:cubicBezTo>
                  <a:pt x="488337" y="766618"/>
                  <a:pt x="475529" y="767243"/>
                  <a:pt x="462781" y="768402"/>
                </a:cubicBezTo>
                <a:cubicBezTo>
                  <a:pt x="450215" y="780969"/>
                  <a:pt x="451121" y="785626"/>
                  <a:pt x="428013" y="775356"/>
                </a:cubicBezTo>
                <a:cubicBezTo>
                  <a:pt x="424195" y="773659"/>
                  <a:pt x="424603" y="767141"/>
                  <a:pt x="421060" y="764926"/>
                </a:cubicBezTo>
                <a:cubicBezTo>
                  <a:pt x="414844" y="761041"/>
                  <a:pt x="407153" y="760290"/>
                  <a:pt x="400199" y="757972"/>
                </a:cubicBezTo>
                <a:lnTo>
                  <a:pt x="389768" y="754495"/>
                </a:lnTo>
                <a:cubicBezTo>
                  <a:pt x="388609" y="751018"/>
                  <a:pt x="387180" y="747620"/>
                  <a:pt x="386291" y="744065"/>
                </a:cubicBezTo>
                <a:cubicBezTo>
                  <a:pt x="382984" y="730838"/>
                  <a:pt x="387033" y="724122"/>
                  <a:pt x="372384" y="719727"/>
                </a:cubicBezTo>
                <a:cubicBezTo>
                  <a:pt x="364535" y="717372"/>
                  <a:pt x="356159" y="717409"/>
                  <a:pt x="348047" y="716250"/>
                </a:cubicBezTo>
                <a:cubicBezTo>
                  <a:pt x="341093" y="711614"/>
                  <a:pt x="335114" y="704986"/>
                  <a:pt x="327186" y="702343"/>
                </a:cubicBezTo>
                <a:lnTo>
                  <a:pt x="306325" y="695390"/>
                </a:lnTo>
                <a:cubicBezTo>
                  <a:pt x="302848" y="694231"/>
                  <a:pt x="298944" y="693946"/>
                  <a:pt x="295895" y="691913"/>
                </a:cubicBezTo>
                <a:cubicBezTo>
                  <a:pt x="282415" y="682926"/>
                  <a:pt x="289428" y="686281"/>
                  <a:pt x="275034" y="681482"/>
                </a:cubicBezTo>
                <a:cubicBezTo>
                  <a:pt x="270398" y="674528"/>
                  <a:pt x="261820" y="668950"/>
                  <a:pt x="261126" y="660621"/>
                </a:cubicBezTo>
                <a:cubicBezTo>
                  <a:pt x="257346" y="615248"/>
                  <a:pt x="270889" y="623313"/>
                  <a:pt x="247219" y="615423"/>
                </a:cubicBezTo>
                <a:lnTo>
                  <a:pt x="233312" y="594562"/>
                </a:lnTo>
                <a:lnTo>
                  <a:pt x="226358" y="584132"/>
                </a:lnTo>
                <a:cubicBezTo>
                  <a:pt x="225199" y="580655"/>
                  <a:pt x="225474" y="576293"/>
                  <a:pt x="222882" y="573701"/>
                </a:cubicBezTo>
                <a:cubicBezTo>
                  <a:pt x="215929" y="566748"/>
                  <a:pt x="208973" y="571384"/>
                  <a:pt x="202021" y="573701"/>
                </a:cubicBezTo>
                <a:cubicBezTo>
                  <a:pt x="200862" y="569065"/>
                  <a:pt x="199857" y="564388"/>
                  <a:pt x="198544" y="559794"/>
                </a:cubicBezTo>
                <a:cubicBezTo>
                  <a:pt x="197537" y="556270"/>
                  <a:pt x="195956" y="552919"/>
                  <a:pt x="195067" y="549364"/>
                </a:cubicBezTo>
                <a:cubicBezTo>
                  <a:pt x="193086" y="541439"/>
                  <a:pt x="192085" y="529491"/>
                  <a:pt x="188114" y="521549"/>
                </a:cubicBezTo>
                <a:cubicBezTo>
                  <a:pt x="186245" y="517812"/>
                  <a:pt x="183478" y="514596"/>
                  <a:pt x="181160" y="511119"/>
                </a:cubicBezTo>
                <a:cubicBezTo>
                  <a:pt x="180001" y="507642"/>
                  <a:pt x="180275" y="503280"/>
                  <a:pt x="177683" y="500688"/>
                </a:cubicBezTo>
                <a:cubicBezTo>
                  <a:pt x="171774" y="494779"/>
                  <a:pt x="156822" y="486781"/>
                  <a:pt x="156822" y="486781"/>
                </a:cubicBezTo>
                <a:cubicBezTo>
                  <a:pt x="149868" y="487940"/>
                  <a:pt x="142843" y="488729"/>
                  <a:pt x="135961" y="490258"/>
                </a:cubicBezTo>
                <a:cubicBezTo>
                  <a:pt x="132384" y="491053"/>
                  <a:pt x="129196" y="493735"/>
                  <a:pt x="125531" y="493735"/>
                </a:cubicBezTo>
                <a:cubicBezTo>
                  <a:pt x="119622" y="493735"/>
                  <a:pt x="113942" y="491417"/>
                  <a:pt x="108147" y="490258"/>
                </a:cubicBezTo>
                <a:cubicBezTo>
                  <a:pt x="105829" y="486781"/>
                  <a:pt x="102514" y="483792"/>
                  <a:pt x="101193" y="479828"/>
                </a:cubicBezTo>
                <a:cubicBezTo>
                  <a:pt x="101096" y="479536"/>
                  <a:pt x="97877" y="453081"/>
                  <a:pt x="94240" y="448536"/>
                </a:cubicBezTo>
                <a:cubicBezTo>
                  <a:pt x="91630" y="445273"/>
                  <a:pt x="87286" y="443901"/>
                  <a:pt x="83809" y="441583"/>
                </a:cubicBezTo>
                <a:cubicBezTo>
                  <a:pt x="81491" y="438106"/>
                  <a:pt x="79531" y="434362"/>
                  <a:pt x="76856" y="431152"/>
                </a:cubicBezTo>
                <a:cubicBezTo>
                  <a:pt x="68493" y="421116"/>
                  <a:pt x="66248" y="420604"/>
                  <a:pt x="55995" y="413768"/>
                </a:cubicBezTo>
                <a:cubicBezTo>
                  <a:pt x="54836" y="410291"/>
                  <a:pt x="55796" y="404977"/>
                  <a:pt x="52518" y="403338"/>
                </a:cubicBezTo>
                <a:cubicBezTo>
                  <a:pt x="45188" y="399673"/>
                  <a:pt x="36216" y="401468"/>
                  <a:pt x="28180" y="399861"/>
                </a:cubicBezTo>
                <a:cubicBezTo>
                  <a:pt x="17900" y="397805"/>
                  <a:pt x="16109" y="395290"/>
                  <a:pt x="7320" y="389431"/>
                </a:cubicBezTo>
                <a:cubicBezTo>
                  <a:pt x="5002" y="385954"/>
                  <a:pt x="884" y="383147"/>
                  <a:pt x="366" y="379000"/>
                </a:cubicBezTo>
                <a:cubicBezTo>
                  <a:pt x="-1646" y="362902"/>
                  <a:pt x="5026" y="362727"/>
                  <a:pt x="10796" y="351186"/>
                </a:cubicBezTo>
                <a:cubicBezTo>
                  <a:pt x="12435" y="347908"/>
                  <a:pt x="13309" y="344291"/>
                  <a:pt x="14273" y="340755"/>
                </a:cubicBezTo>
                <a:cubicBezTo>
                  <a:pt x="16788" y="331535"/>
                  <a:pt x="19353" y="322312"/>
                  <a:pt x="21227" y="312941"/>
                </a:cubicBezTo>
                <a:cubicBezTo>
                  <a:pt x="22386" y="307146"/>
                  <a:pt x="23149" y="301258"/>
                  <a:pt x="24704" y="295557"/>
                </a:cubicBezTo>
                <a:cubicBezTo>
                  <a:pt x="26633" y="288486"/>
                  <a:pt x="27591" y="280795"/>
                  <a:pt x="31657" y="274696"/>
                </a:cubicBezTo>
                <a:cubicBezTo>
                  <a:pt x="66816" y="221957"/>
                  <a:pt x="28756" y="276093"/>
                  <a:pt x="55995" y="243405"/>
                </a:cubicBezTo>
                <a:cubicBezTo>
                  <a:pt x="70483" y="226019"/>
                  <a:pt x="54254" y="238769"/>
                  <a:pt x="73379" y="226021"/>
                </a:cubicBezTo>
                <a:cubicBezTo>
                  <a:pt x="78015" y="219067"/>
                  <a:pt x="86249" y="213453"/>
                  <a:pt x="87286" y="205160"/>
                </a:cubicBezTo>
                <a:cubicBezTo>
                  <a:pt x="88063" y="198941"/>
                  <a:pt x="90639" y="163564"/>
                  <a:pt x="97717" y="156485"/>
                </a:cubicBezTo>
                <a:cubicBezTo>
                  <a:pt x="114057" y="140143"/>
                  <a:pt x="105418" y="150147"/>
                  <a:pt x="122054" y="125193"/>
                </a:cubicBezTo>
                <a:cubicBezTo>
                  <a:pt x="127597" y="116879"/>
                  <a:pt x="130924" y="110414"/>
                  <a:pt x="139438" y="104332"/>
                </a:cubicBezTo>
                <a:cubicBezTo>
                  <a:pt x="143655" y="101320"/>
                  <a:pt x="148845" y="99950"/>
                  <a:pt x="153345" y="97379"/>
                </a:cubicBezTo>
                <a:cubicBezTo>
                  <a:pt x="156973" y="95306"/>
                  <a:pt x="160299" y="92743"/>
                  <a:pt x="163776" y="90425"/>
                </a:cubicBezTo>
                <a:cubicBezTo>
                  <a:pt x="182319" y="91584"/>
                  <a:pt x="200928" y="91957"/>
                  <a:pt x="219405" y="93902"/>
                </a:cubicBezTo>
                <a:cubicBezTo>
                  <a:pt x="223050" y="94286"/>
                  <a:pt x="226973" y="95090"/>
                  <a:pt x="229835" y="97379"/>
                </a:cubicBezTo>
                <a:cubicBezTo>
                  <a:pt x="248666" y="112443"/>
                  <a:pt x="223754" y="104333"/>
                  <a:pt x="247219" y="114763"/>
                </a:cubicBezTo>
                <a:cubicBezTo>
                  <a:pt x="253917" y="117740"/>
                  <a:pt x="261981" y="117651"/>
                  <a:pt x="268080" y="121717"/>
                </a:cubicBezTo>
                <a:lnTo>
                  <a:pt x="288941" y="135624"/>
                </a:lnTo>
                <a:cubicBezTo>
                  <a:pt x="300664" y="153207"/>
                  <a:pt x="289531" y="141133"/>
                  <a:pt x="306325" y="149531"/>
                </a:cubicBezTo>
                <a:cubicBezTo>
                  <a:pt x="310062" y="151400"/>
                  <a:pt x="312937" y="154788"/>
                  <a:pt x="316755" y="156485"/>
                </a:cubicBezTo>
                <a:cubicBezTo>
                  <a:pt x="323453" y="159462"/>
                  <a:pt x="330662" y="161120"/>
                  <a:pt x="337616" y="163438"/>
                </a:cubicBezTo>
                <a:lnTo>
                  <a:pt x="348047" y="166915"/>
                </a:lnTo>
                <a:cubicBezTo>
                  <a:pt x="358477" y="165756"/>
                  <a:pt x="370484" y="169072"/>
                  <a:pt x="379338" y="163438"/>
                </a:cubicBezTo>
                <a:cubicBezTo>
                  <a:pt x="385522" y="159503"/>
                  <a:pt x="386291" y="142577"/>
                  <a:pt x="386291" y="142577"/>
                </a:cubicBezTo>
                <a:cubicBezTo>
                  <a:pt x="383973" y="135624"/>
                  <a:pt x="377560" y="128828"/>
                  <a:pt x="379338" y="121717"/>
                </a:cubicBezTo>
                <a:cubicBezTo>
                  <a:pt x="380497" y="117081"/>
                  <a:pt x="380678" y="112083"/>
                  <a:pt x="382815" y="107809"/>
                </a:cubicBezTo>
                <a:cubicBezTo>
                  <a:pt x="406728" y="59982"/>
                  <a:pt x="390583" y="105364"/>
                  <a:pt x="400199" y="76518"/>
                </a:cubicBezTo>
                <a:cubicBezTo>
                  <a:pt x="403029" y="45383"/>
                  <a:pt x="393358" y="41694"/>
                  <a:pt x="414106" y="31320"/>
                </a:cubicBezTo>
                <a:cubicBezTo>
                  <a:pt x="417384" y="29681"/>
                  <a:pt x="421059" y="29002"/>
                  <a:pt x="424536" y="27843"/>
                </a:cubicBezTo>
                <a:cubicBezTo>
                  <a:pt x="425695" y="19730"/>
                  <a:pt x="423670" y="10454"/>
                  <a:pt x="428013" y="3505"/>
                </a:cubicBezTo>
                <a:cubicBezTo>
                  <a:pt x="430545" y="-547"/>
                  <a:pt x="437142" y="28"/>
                  <a:pt x="441920" y="28"/>
                </a:cubicBezTo>
                <a:cubicBezTo>
                  <a:pt x="454721" y="28"/>
                  <a:pt x="467417" y="2346"/>
                  <a:pt x="480165" y="3505"/>
                </a:cubicBezTo>
                <a:cubicBezTo>
                  <a:pt x="506388" y="12246"/>
                  <a:pt x="474062" y="454"/>
                  <a:pt x="501026" y="13936"/>
                </a:cubicBezTo>
                <a:cubicBezTo>
                  <a:pt x="504304" y="15575"/>
                  <a:pt x="507979" y="16253"/>
                  <a:pt x="511456" y="17412"/>
                </a:cubicBezTo>
                <a:cubicBezTo>
                  <a:pt x="513774" y="20889"/>
                  <a:pt x="514866" y="25628"/>
                  <a:pt x="518410" y="27843"/>
                </a:cubicBezTo>
                <a:cubicBezTo>
                  <a:pt x="524626" y="31728"/>
                  <a:pt x="532317" y="32478"/>
                  <a:pt x="539271" y="34796"/>
                </a:cubicBezTo>
                <a:cubicBezTo>
                  <a:pt x="569526" y="44881"/>
                  <a:pt x="546015" y="38068"/>
                  <a:pt x="612284" y="41750"/>
                </a:cubicBezTo>
                <a:cubicBezTo>
                  <a:pt x="628813" y="52770"/>
                  <a:pt x="618749" y="47382"/>
                  <a:pt x="643575" y="55657"/>
                </a:cubicBezTo>
                <a:lnTo>
                  <a:pt x="654006" y="59134"/>
                </a:lnTo>
                <a:cubicBezTo>
                  <a:pt x="673933" y="89026"/>
                  <a:pt x="647398" y="53846"/>
                  <a:pt x="671390" y="73041"/>
                </a:cubicBezTo>
                <a:cubicBezTo>
                  <a:pt x="693854" y="91013"/>
                  <a:pt x="662558" y="78212"/>
                  <a:pt x="688774" y="86948"/>
                </a:cubicBezTo>
                <a:cubicBezTo>
                  <a:pt x="692251" y="89266"/>
                  <a:pt x="695467" y="92033"/>
                  <a:pt x="699204" y="93902"/>
                </a:cubicBezTo>
                <a:cubicBezTo>
                  <a:pt x="709923" y="99262"/>
                  <a:pt x="727861" y="99657"/>
                  <a:pt x="737449" y="100856"/>
                </a:cubicBezTo>
                <a:cubicBezTo>
                  <a:pt x="742085" y="107810"/>
                  <a:pt x="748713" y="113789"/>
                  <a:pt x="751356" y="121717"/>
                </a:cubicBezTo>
                <a:cubicBezTo>
                  <a:pt x="752515" y="125194"/>
                  <a:pt x="753194" y="128869"/>
                  <a:pt x="754833" y="132147"/>
                </a:cubicBezTo>
                <a:cubicBezTo>
                  <a:pt x="760531" y="143541"/>
                  <a:pt x="769320" y="143736"/>
                  <a:pt x="772217" y="146054"/>
                </a:cubicBezTo>
                <a:close/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588224" y="0"/>
            <a:ext cx="2555776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48264" y="-3573"/>
            <a:ext cx="2227696" cy="492443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600" dirty="0" smtClean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5380644"/>
            <a:ext cx="9144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b="1" dirty="0" smtClean="0"/>
              <a:t>Objectives depend on: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dirty="0" smtClean="0"/>
              <a:t>Regional workshop outcomes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dirty="0" smtClean="0"/>
              <a:t>Resources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dirty="0" smtClean="0"/>
              <a:t>Regional </a:t>
            </a:r>
            <a:r>
              <a:rPr lang="en-IE" dirty="0"/>
              <a:t>committee </a:t>
            </a:r>
            <a:r>
              <a:rPr lang="en-IE" dirty="0" smtClean="0"/>
              <a:t>deliberations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dirty="0" smtClean="0"/>
              <a:t>Minister</a:t>
            </a: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4950042" y="5517232"/>
            <a:ext cx="38760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Will be estimated </a:t>
            </a:r>
            <a:r>
              <a:rPr lang="en-IE" dirty="0"/>
              <a:t>to give overall planned outcomes </a:t>
            </a:r>
            <a:r>
              <a:rPr lang="en-IE" dirty="0" smtClean="0"/>
              <a:t>when decisions are made (late 2017).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478314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20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-108520" y="6381328"/>
            <a:ext cx="9252520" cy="4766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7558664" cy="838200"/>
          </a:xfrm>
        </p:spPr>
        <p:txBody>
          <a:bodyPr/>
          <a:lstStyle/>
          <a:p>
            <a:r>
              <a:rPr lang="en-IE" dirty="0" smtClean="0"/>
              <a:t>EPA contribution to the final plan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52536" y="1772816"/>
            <a:ext cx="9396536" cy="3536032"/>
          </a:xfrm>
        </p:spPr>
        <p:txBody>
          <a:bodyPr/>
          <a:lstStyle/>
          <a:p>
            <a:pPr lvl="1"/>
            <a:r>
              <a:rPr lang="en-IE" sz="2400" dirty="0" smtClean="0"/>
              <a:t>Complete all catchment assessments </a:t>
            </a:r>
          </a:p>
          <a:p>
            <a:pPr lvl="1"/>
            <a:r>
              <a:rPr lang="en-IE" sz="2400" dirty="0" smtClean="0"/>
              <a:t>Work with </a:t>
            </a:r>
            <a:r>
              <a:rPr lang="en-IE" sz="2400" dirty="0"/>
              <a:t>LAWCO </a:t>
            </a:r>
            <a:r>
              <a:rPr lang="en-IE" sz="2400" dirty="0" smtClean="0"/>
              <a:t>to deliver regional technical workshops</a:t>
            </a:r>
          </a:p>
          <a:p>
            <a:pPr lvl="1"/>
            <a:r>
              <a:rPr lang="en-IE" sz="2400" dirty="0" smtClean="0"/>
              <a:t>EPA/LAWCO to report to Regional Committees on workshops</a:t>
            </a:r>
          </a:p>
          <a:p>
            <a:pPr lvl="1"/>
            <a:r>
              <a:rPr lang="en-IE" sz="2400" dirty="0" smtClean="0"/>
              <a:t>Consider the implications of the decisions of the Regional Committees for the setting of environmental objectives for each water body</a:t>
            </a:r>
          </a:p>
          <a:p>
            <a:pPr lvl="1"/>
            <a:r>
              <a:rPr lang="en-IE" sz="2400" dirty="0" smtClean="0"/>
              <a:t>Continue development of the WFD App and catchments.ie</a:t>
            </a:r>
          </a:p>
          <a:p>
            <a:pPr lvl="1"/>
            <a:r>
              <a:rPr lang="en-IE" sz="2400" dirty="0" smtClean="0"/>
              <a:t>Review WFD monitoring programme in the context of new information </a:t>
            </a:r>
            <a:endParaRPr lang="en-IE" sz="2400" dirty="0"/>
          </a:p>
          <a:p>
            <a:pPr lvl="1"/>
            <a:r>
              <a:rPr lang="en-IE" sz="2400" dirty="0" smtClean="0"/>
              <a:t>Once plan is complete: report to Europe</a:t>
            </a:r>
          </a:p>
          <a:p>
            <a:pPr lvl="1"/>
            <a:endParaRPr lang="en-IE" sz="2400" dirty="0" smtClean="0"/>
          </a:p>
          <a:p>
            <a:pPr lvl="1"/>
            <a:endParaRPr lang="en-IE" sz="2400" dirty="0" smtClean="0"/>
          </a:p>
          <a:p>
            <a:pPr marL="457200" lvl="1" indent="0">
              <a:buNone/>
            </a:pPr>
            <a:endParaRPr lang="en-IE" sz="2400" dirty="0" smtClean="0"/>
          </a:p>
          <a:p>
            <a:pPr marL="0" indent="0">
              <a:buNone/>
            </a:pPr>
            <a:r>
              <a:rPr lang="en-IE" sz="2400" dirty="0" smtClean="0"/>
              <a:t>	</a:t>
            </a:r>
          </a:p>
          <a:p>
            <a:pPr marL="0" indent="0" algn="ctr">
              <a:buNone/>
            </a:pPr>
            <a:endParaRPr lang="en-IE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868030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-108520" y="6381328"/>
            <a:ext cx="9252520" cy="4766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7558664" cy="838200"/>
          </a:xfrm>
        </p:spPr>
        <p:txBody>
          <a:bodyPr/>
          <a:lstStyle/>
          <a:p>
            <a:r>
              <a:rPr lang="en-IE" dirty="0" smtClean="0"/>
              <a:t>Is this going to work?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52536" y="1556792"/>
            <a:ext cx="9396536" cy="5400600"/>
          </a:xfrm>
        </p:spPr>
        <p:txBody>
          <a:bodyPr/>
          <a:lstStyle/>
          <a:p>
            <a:pPr lvl="1"/>
            <a:r>
              <a:rPr lang="en-IE" sz="2400" dirty="0" smtClean="0"/>
              <a:t>Recognition that a clean, healthy environment has a marketing value</a:t>
            </a:r>
          </a:p>
          <a:p>
            <a:pPr lvl="1"/>
            <a:r>
              <a:rPr lang="en-IE" sz="2400" dirty="0" smtClean="0"/>
              <a:t>Dairy Industry Initiative, pilot projects</a:t>
            </a:r>
            <a:endParaRPr lang="en-IE" sz="2400" dirty="0"/>
          </a:p>
          <a:p>
            <a:pPr lvl="1"/>
            <a:r>
              <a:rPr lang="en-IE" sz="2400" dirty="0"/>
              <a:t>Acceptance that our heterogeneity means</a:t>
            </a:r>
            <a:br>
              <a:rPr lang="en-IE" sz="2400" dirty="0"/>
            </a:br>
            <a:r>
              <a:rPr lang="en-IE" sz="2400" dirty="0"/>
              <a:t>	 ‘</a:t>
            </a:r>
            <a:r>
              <a:rPr lang="en-IE" sz="2400" i="1" dirty="0"/>
              <a:t>one size does </a:t>
            </a:r>
            <a:r>
              <a:rPr lang="en-IE" sz="2400" b="1" i="1" dirty="0"/>
              <a:t>not</a:t>
            </a:r>
            <a:r>
              <a:rPr lang="en-IE" sz="2400" i="1" dirty="0"/>
              <a:t> fit all</a:t>
            </a:r>
            <a:r>
              <a:rPr lang="en-IE" sz="2400" dirty="0"/>
              <a:t>’</a:t>
            </a:r>
          </a:p>
          <a:p>
            <a:pPr lvl="1"/>
            <a:r>
              <a:rPr lang="en-IE" sz="2400" dirty="0" smtClean="0"/>
              <a:t>Water and Communities Office set up, communities are engaging</a:t>
            </a:r>
          </a:p>
          <a:p>
            <a:pPr lvl="1"/>
            <a:r>
              <a:rPr lang="en-IE" sz="2400" dirty="0" smtClean="0"/>
              <a:t>Business case for resources for ~50 extra staff for investigative assessments and follow up actions</a:t>
            </a:r>
          </a:p>
          <a:p>
            <a:pPr lvl="1"/>
            <a:r>
              <a:rPr lang="en-IE" sz="2400" dirty="0" smtClean="0"/>
              <a:t>Good collaboration between Departments and Agencies</a:t>
            </a:r>
          </a:p>
          <a:p>
            <a:pPr lvl="1"/>
            <a:r>
              <a:rPr lang="en-IE" sz="2400" dirty="0" smtClean="0"/>
              <a:t>Investment in data sharing, tools and </a:t>
            </a:r>
            <a:r>
              <a:rPr lang="en-IE" sz="2400" i="1" dirty="0" smtClean="0"/>
              <a:t>catchments.ie</a:t>
            </a:r>
          </a:p>
          <a:p>
            <a:pPr marL="457200" lvl="1" indent="0">
              <a:buNone/>
            </a:pPr>
            <a:endParaRPr lang="en-IE" sz="10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r>
              <a:rPr lang="en-IE" sz="2400" dirty="0" smtClean="0">
                <a:solidFill>
                  <a:srgbClr val="FF0000"/>
                </a:solidFill>
              </a:rPr>
              <a:t>Challenge now is to follow through and make it happen</a:t>
            </a:r>
          </a:p>
          <a:p>
            <a:pPr lvl="1"/>
            <a:endParaRPr lang="en-IE" sz="2400" dirty="0" smtClean="0"/>
          </a:p>
          <a:p>
            <a:pPr marL="457200" lvl="1" indent="0">
              <a:buNone/>
            </a:pPr>
            <a:endParaRPr lang="en-IE" sz="2400" dirty="0" smtClean="0"/>
          </a:p>
          <a:p>
            <a:pPr marL="0" indent="0">
              <a:buNone/>
            </a:pPr>
            <a:r>
              <a:rPr lang="en-IE" sz="2400" dirty="0" smtClean="0"/>
              <a:t>	</a:t>
            </a:r>
          </a:p>
          <a:p>
            <a:pPr marL="0" indent="0" algn="ctr">
              <a:buNone/>
            </a:pPr>
            <a:endParaRPr lang="en-IE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592178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800" y="0"/>
            <a:ext cx="9347200" cy="7010400"/>
          </a:xfrm>
          <a:prstGeom prst="rect">
            <a:avLst/>
          </a:prstGeom>
        </p:spPr>
      </p:pic>
      <p:pic>
        <p:nvPicPr>
          <p:cNvPr id="4" name="Picture 2" descr="X:\WFD I + C Unit\Logos + Photos +  Images\EPA Catchments Logo -RG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6546" y="0"/>
            <a:ext cx="2986078" cy="986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56176" y="6040787"/>
            <a:ext cx="2892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b="1" dirty="0" smtClean="0">
                <a:solidFill>
                  <a:srgbClr val="FFFF00"/>
                </a:solidFill>
              </a:rPr>
              <a:t>j.deakin@epa.ie</a:t>
            </a:r>
            <a:endParaRPr lang="en-IE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630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66389" y="1"/>
            <a:ext cx="2555631" cy="170080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8770759"/>
              </p:ext>
            </p:extLst>
          </p:nvPr>
        </p:nvGraphicFramePr>
        <p:xfrm>
          <a:off x="179512" y="676920"/>
          <a:ext cx="8496944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38748" y="5229200"/>
            <a:ext cx="381392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IE" dirty="0" smtClean="0"/>
              <a:t>Must be evidence based</a:t>
            </a:r>
          </a:p>
          <a:p>
            <a:r>
              <a:rPr lang="en-IE" dirty="0" smtClean="0"/>
              <a:t>All recorded in the WFD Application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solidFill>
                  <a:srgbClr val="FFFF00"/>
                </a:solidFill>
              </a:rPr>
              <a:t>What is characterisation?</a:t>
            </a:r>
            <a:endParaRPr lang="en-IE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7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Characterisation approach</a:t>
            </a:r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-36512" y="6093295"/>
            <a:ext cx="9180512" cy="12926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E" sz="2600" dirty="0" smtClean="0"/>
              <a:t>  Aiming for ‘</a:t>
            </a:r>
            <a:r>
              <a:rPr lang="en-IE" sz="2600" i="1" dirty="0" smtClean="0"/>
              <a:t>The right measure in the right place</a:t>
            </a:r>
            <a:r>
              <a:rPr lang="en-IE" sz="2600" dirty="0" smtClean="0"/>
              <a:t>’</a:t>
            </a:r>
          </a:p>
          <a:p>
            <a:pPr>
              <a:lnSpc>
                <a:spcPct val="150000"/>
              </a:lnSpc>
            </a:pPr>
            <a:endParaRPr lang="en-IE" sz="2600" dirty="0" smtClean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4788024" y="5661248"/>
            <a:ext cx="2736304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9" name="Rounded Rectangle 8"/>
          <p:cNvSpPr/>
          <p:nvPr/>
        </p:nvSpPr>
        <p:spPr bwMode="auto">
          <a:xfrm>
            <a:off x="2051720" y="5283303"/>
            <a:ext cx="2736304" cy="709529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IE" sz="20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Monitor</a:t>
            </a:r>
            <a:r>
              <a:rPr lang="en-IE" sz="2000" dirty="0">
                <a:latin typeface="Arial" charset="0"/>
              </a:rPr>
              <a:t> </a:t>
            </a:r>
            <a:endParaRPr lang="en-IE" sz="2000" dirty="0" smtClean="0"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000" dirty="0" smtClean="0">
                <a:latin typeface="Arial" charset="0"/>
              </a:rPr>
              <a:t>Status</a:t>
            </a:r>
            <a:endParaRPr kumimoji="0" lang="en-IE" sz="2000" b="0" i="0" u="none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467544" y="3453505"/>
            <a:ext cx="551905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467544" y="3453505"/>
            <a:ext cx="0" cy="218456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6" name="Straight Arrow Connector 15"/>
          <p:cNvCxnSpPr>
            <a:stCxn id="9" idx="1"/>
          </p:cNvCxnSpPr>
          <p:nvPr/>
        </p:nvCxnSpPr>
        <p:spPr bwMode="auto">
          <a:xfrm flipH="1">
            <a:off x="467544" y="5638068"/>
            <a:ext cx="158417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672" y="1676152"/>
            <a:ext cx="6936927" cy="355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>
            <a:off x="7524328" y="4149080"/>
            <a:ext cx="0" cy="151216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162027" y="1916831"/>
            <a:ext cx="32303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200" b="1" dirty="0" smtClean="0"/>
              <a:t>For every waterbody…</a:t>
            </a:r>
            <a:endParaRPr lang="en-IE" sz="2200" b="1" dirty="0"/>
          </a:p>
        </p:txBody>
      </p:sp>
    </p:spTree>
    <p:extLst>
      <p:ext uri="{BB962C8B-B14F-4D97-AF65-F5344CB8AC3E}">
        <p14:creationId xmlns:p14="http://schemas.microsoft.com/office/powerpoint/2010/main" val="201946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139" y="1916832"/>
            <a:ext cx="5697795" cy="342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89712" y="548139"/>
            <a:ext cx="7772400" cy="838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IE" kern="0" dirty="0" smtClean="0"/>
              <a:t>Risk assessment outcomes</a:t>
            </a:r>
          </a:p>
          <a:p>
            <a:r>
              <a:rPr lang="en-IE" kern="0" dirty="0" smtClean="0"/>
              <a:t>(all water bodies)</a:t>
            </a:r>
            <a:endParaRPr lang="en-IE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5570074"/>
            <a:ext cx="8135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Approximately one third (1360) of all waterbodies are </a:t>
            </a:r>
            <a:r>
              <a:rPr lang="en-IE" b="1" i="1" dirty="0" smtClean="0">
                <a:solidFill>
                  <a:srgbClr val="FF0000"/>
                </a:solidFill>
              </a:rPr>
              <a:t>At Risk</a:t>
            </a:r>
            <a:r>
              <a:rPr lang="en-IE" dirty="0" smtClean="0"/>
              <a:t> of not achieving</a:t>
            </a:r>
            <a:br>
              <a:rPr lang="en-IE" dirty="0" smtClean="0"/>
            </a:br>
            <a:r>
              <a:rPr lang="en-IE" dirty="0" smtClean="0"/>
              <a:t>WFD objectives and need additional action</a:t>
            </a:r>
            <a:endParaRPr lang="en-IE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588224" y="0"/>
            <a:ext cx="2555776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-3573"/>
            <a:ext cx="2227696" cy="492443"/>
          </a:xfrm>
          <a:prstGeom prst="rect">
            <a:avLst/>
          </a:prstGeom>
          <a:solidFill>
            <a:srgbClr val="96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600" dirty="0" smtClean="0">
                <a:solidFill>
                  <a:schemeClr val="bg1"/>
                </a:solidFill>
              </a:rPr>
              <a:t>Risk</a:t>
            </a:r>
            <a:endParaRPr lang="en-IE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9129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6335306"/>
            <a:ext cx="9175960" cy="52269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588224" y="0"/>
            <a:ext cx="2555776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609600"/>
            <a:ext cx="6072187" cy="990600"/>
          </a:xfrm>
        </p:spPr>
        <p:txBody>
          <a:bodyPr>
            <a:normAutofit/>
          </a:bodyPr>
          <a:lstStyle/>
          <a:p>
            <a:pPr algn="l"/>
            <a:r>
              <a:rPr lang="en-GB" b="1" dirty="0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P is the most significant WQ issue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208921"/>
              </p:ext>
            </p:extLst>
          </p:nvPr>
        </p:nvGraphicFramePr>
        <p:xfrm>
          <a:off x="276560" y="1798996"/>
          <a:ext cx="8640960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5440"/>
                <a:gridCol w="4345520"/>
              </a:tblGrid>
              <a:tr h="370840">
                <a:tc>
                  <a:txBody>
                    <a:bodyPr/>
                    <a:lstStyle/>
                    <a:p>
                      <a:r>
                        <a:rPr lang="en-IE" sz="2400" u="none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Issues</a:t>
                      </a:r>
                      <a:endParaRPr lang="en-IE" sz="2400" u="none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u="none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Possible pressures</a:t>
                      </a:r>
                      <a:endParaRPr lang="en-IE" sz="2400" u="none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2200" dirty="0" smtClean="0">
                          <a:solidFill>
                            <a:srgbClr val="C00000"/>
                          </a:solidFill>
                        </a:rPr>
                        <a:t>P – eutrophication (rivers/lakes)</a:t>
                      </a:r>
                    </a:p>
                    <a:p>
                      <a:r>
                        <a:rPr lang="en-IE" sz="2200" dirty="0" smtClean="0">
                          <a:solidFill>
                            <a:srgbClr val="C00000"/>
                          </a:solidFill>
                        </a:rPr>
                        <a:t>N – eutrophication (saline)</a:t>
                      </a:r>
                      <a:endParaRPr lang="en-IE" sz="2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200" dirty="0" smtClean="0">
                          <a:solidFill>
                            <a:srgbClr val="C00000"/>
                          </a:solidFill>
                        </a:rPr>
                        <a:t>Agriculture, WWTPs, DWWTSs, Urban areas, Forestry, Industry</a:t>
                      </a:r>
                      <a:endParaRPr lang="en-IE" sz="2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2200" b="0" dirty="0" smtClean="0">
                          <a:solidFill>
                            <a:schemeClr val="tx1"/>
                          </a:solidFill>
                        </a:rPr>
                        <a:t>Ammonium</a:t>
                      </a:r>
                      <a:endParaRPr lang="en-IE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200" b="0" dirty="0" smtClean="0"/>
                        <a:t>Peat extraction, WWTPs</a:t>
                      </a:r>
                      <a:endParaRPr lang="en-IE" sz="2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2200" b="0" dirty="0" smtClean="0">
                          <a:solidFill>
                            <a:schemeClr val="tx1"/>
                          </a:solidFill>
                        </a:rPr>
                        <a:t>Fine sediment</a:t>
                      </a:r>
                      <a:endParaRPr lang="en-IE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200" b="0" dirty="0" smtClean="0"/>
                        <a:t>Channel maintenance, forestry, agriculture</a:t>
                      </a:r>
                      <a:endParaRPr lang="en-IE" sz="2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2200" b="0" dirty="0" smtClean="0">
                          <a:solidFill>
                            <a:schemeClr val="tx1"/>
                          </a:solidFill>
                        </a:rPr>
                        <a:t>Channel</a:t>
                      </a:r>
                      <a:r>
                        <a:rPr lang="en-IE" sz="2200" b="0" baseline="0" dirty="0" smtClean="0">
                          <a:solidFill>
                            <a:schemeClr val="tx1"/>
                          </a:solidFill>
                        </a:rPr>
                        <a:t> modification</a:t>
                      </a:r>
                      <a:endParaRPr lang="en-IE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200" b="0" dirty="0" smtClean="0"/>
                        <a:t>Channel maintenance, drainage</a:t>
                      </a:r>
                      <a:r>
                        <a:rPr lang="en-IE" sz="2200" b="0" baseline="0" dirty="0" smtClean="0"/>
                        <a:t> works</a:t>
                      </a:r>
                      <a:endParaRPr lang="en-IE" sz="22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2200" b="0" dirty="0" smtClean="0">
                          <a:solidFill>
                            <a:schemeClr val="tx1"/>
                          </a:solidFill>
                        </a:rPr>
                        <a:t>Industrial pollutants</a:t>
                      </a:r>
                      <a:endParaRPr lang="en-IE" sz="2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200" b="0" dirty="0" smtClean="0"/>
                        <a:t>Landfills, industry</a:t>
                      </a:r>
                      <a:endParaRPr lang="en-IE" sz="22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0416" y="5919808"/>
            <a:ext cx="87078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400" dirty="0" smtClean="0"/>
              <a:t>But we need the </a:t>
            </a:r>
            <a:r>
              <a:rPr lang="en-IE" sz="2400" b="1" dirty="0" smtClean="0">
                <a:solidFill>
                  <a:srgbClr val="FF0000"/>
                </a:solidFill>
              </a:rPr>
              <a:t>significant</a:t>
            </a:r>
            <a:r>
              <a:rPr lang="en-IE" sz="2400" dirty="0" smtClean="0">
                <a:solidFill>
                  <a:srgbClr val="FF0000"/>
                </a:solidFill>
              </a:rPr>
              <a:t> </a:t>
            </a:r>
            <a:r>
              <a:rPr lang="en-IE" sz="2400" b="1" dirty="0" smtClean="0">
                <a:solidFill>
                  <a:srgbClr val="FF0000"/>
                </a:solidFill>
              </a:rPr>
              <a:t>pressures</a:t>
            </a:r>
            <a:r>
              <a:rPr lang="en-IE" sz="2400" dirty="0" smtClean="0">
                <a:solidFill>
                  <a:srgbClr val="FF0000"/>
                </a:solidFill>
              </a:rPr>
              <a:t> </a:t>
            </a:r>
            <a:r>
              <a:rPr lang="en-IE" sz="2400" dirty="0" smtClean="0"/>
              <a:t>for each water body</a:t>
            </a:r>
          </a:p>
          <a:p>
            <a:r>
              <a:rPr lang="en-IE" sz="2400" dirty="0" smtClean="0"/>
              <a:t>Just come through a very comprehensive assessment process</a:t>
            </a:r>
            <a:endParaRPr lang="en-IE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948264" y="-3573"/>
            <a:ext cx="2227696" cy="892552"/>
          </a:xfrm>
          <a:prstGeom prst="rect">
            <a:avLst/>
          </a:prstGeom>
          <a:solidFill>
            <a:srgbClr val="6699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600" dirty="0" smtClean="0">
                <a:solidFill>
                  <a:schemeClr val="bg1"/>
                </a:solidFill>
              </a:rPr>
              <a:t>Significant issue</a:t>
            </a:r>
            <a:endParaRPr lang="en-IE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36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6381328"/>
            <a:ext cx="9144000" cy="4766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2000" dirty="0" smtClean="0">
                <a:latin typeface="Arial" charset="0"/>
              </a:rPr>
              <a:t>Half of all </a:t>
            </a:r>
            <a:r>
              <a:rPr lang="en-IE" sz="2000" i="1" dirty="0" smtClean="0">
                <a:latin typeface="Arial" charset="0"/>
              </a:rPr>
              <a:t>At Risk </a:t>
            </a:r>
            <a:r>
              <a:rPr lang="en-IE" sz="2000" dirty="0" smtClean="0">
                <a:latin typeface="Arial" charset="0"/>
              </a:rPr>
              <a:t>w</a:t>
            </a:r>
            <a:r>
              <a:rPr kumimoji="0" lang="en-I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ater bodies are impacted by multiple</a:t>
            </a:r>
            <a:r>
              <a:rPr kumimoji="0" lang="en-IE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pressures</a:t>
            </a:r>
            <a:endParaRPr kumimoji="0" lang="en-IE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496" y="476672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IE" sz="3200" dirty="0" smtClean="0">
                <a:solidFill>
                  <a:schemeClr val="bg1"/>
                </a:solidFill>
              </a:rPr>
              <a:t>Significant Pressures in </a:t>
            </a:r>
            <a:r>
              <a:rPr lang="en-IE" sz="3200" i="1" dirty="0" smtClean="0">
                <a:solidFill>
                  <a:schemeClr val="bg1"/>
                </a:solidFill>
              </a:rPr>
              <a:t>At Risk</a:t>
            </a:r>
            <a:r>
              <a:rPr lang="en-IE" sz="3200" dirty="0" smtClean="0">
                <a:solidFill>
                  <a:schemeClr val="bg1"/>
                </a:solidFill>
              </a:rPr>
              <a:t> rivers and lakes </a:t>
            </a:r>
            <a:r>
              <a:rPr lang="en-IE" sz="2200" dirty="0" smtClean="0">
                <a:solidFill>
                  <a:schemeClr val="bg1"/>
                </a:solidFill>
              </a:rPr>
              <a:t>(</a:t>
            </a:r>
            <a:r>
              <a:rPr lang="en-IE" sz="2200" dirty="0" err="1" smtClean="0">
                <a:solidFill>
                  <a:schemeClr val="bg1"/>
                </a:solidFill>
              </a:rPr>
              <a:t>TraC</a:t>
            </a:r>
            <a:r>
              <a:rPr lang="en-IE" sz="2200" dirty="0" smtClean="0">
                <a:solidFill>
                  <a:schemeClr val="bg1"/>
                </a:solidFill>
              </a:rPr>
              <a:t>/GW in progress)</a:t>
            </a:r>
            <a:endParaRPr lang="en-IE" sz="22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516216" y="0"/>
            <a:ext cx="2627784" cy="170405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48264" y="-3573"/>
            <a:ext cx="2227696" cy="892552"/>
          </a:xfrm>
          <a:prstGeom prst="rect">
            <a:avLst/>
          </a:prstGeom>
          <a:solidFill>
            <a:srgbClr val="0099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600" dirty="0" smtClean="0">
                <a:solidFill>
                  <a:schemeClr val="bg1"/>
                </a:solidFill>
              </a:rPr>
              <a:t>Significant pressures</a:t>
            </a:r>
            <a:endParaRPr lang="en-IE" sz="2600" dirty="0">
              <a:solidFill>
                <a:schemeClr val="bg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4056"/>
            <a:ext cx="7378544" cy="46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419" y="2564904"/>
            <a:ext cx="2189981" cy="1787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7521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324544" y="6165304"/>
            <a:ext cx="9721080" cy="9361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12" y="633636"/>
            <a:ext cx="7772400" cy="838200"/>
          </a:xfrm>
        </p:spPr>
        <p:txBody>
          <a:bodyPr/>
          <a:lstStyle/>
          <a:p>
            <a:r>
              <a:rPr lang="en-IE" sz="3000" dirty="0" smtClean="0"/>
              <a:t>How do we select the right measure?</a:t>
            </a:r>
            <a:endParaRPr lang="en-IE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655496" cy="4328120"/>
          </a:xfrm>
        </p:spPr>
        <p:txBody>
          <a:bodyPr/>
          <a:lstStyle/>
          <a:p>
            <a:r>
              <a:rPr lang="en-IE" dirty="0" smtClean="0"/>
              <a:t>We now have a better understanding for every waterbody:</a:t>
            </a:r>
          </a:p>
          <a:p>
            <a:pPr lvl="1"/>
            <a:r>
              <a:rPr lang="en-IE" dirty="0" smtClean="0"/>
              <a:t>What the water quality problems are, where and why.</a:t>
            </a:r>
          </a:p>
          <a:p>
            <a:pPr lvl="1"/>
            <a:r>
              <a:rPr lang="en-IE" dirty="0" smtClean="0"/>
              <a:t>Where to focus in to carry out field scale investigative assessments.</a:t>
            </a:r>
          </a:p>
          <a:p>
            <a:pPr lvl="1"/>
            <a:r>
              <a:rPr lang="en-IE" dirty="0" smtClean="0"/>
              <a:t>What the biophysical characteristics are, as a basis for determining</a:t>
            </a:r>
          </a:p>
          <a:p>
            <a:pPr marL="457200" lvl="1" indent="0">
              <a:buNone/>
            </a:pPr>
            <a:r>
              <a:rPr lang="en-IE" dirty="0"/>
              <a:t>	</a:t>
            </a:r>
            <a:r>
              <a:rPr lang="en-IE" dirty="0" smtClean="0"/>
              <a:t> ‘the right measure in the right place’. Critical for diffuse pollution.</a:t>
            </a:r>
            <a:endParaRPr lang="en-IE" dirty="0"/>
          </a:p>
          <a:p>
            <a:pPr marL="457200" lvl="1" indent="0">
              <a:buNone/>
            </a:pPr>
            <a:endParaRPr lang="en-IE" sz="1000" dirty="0" smtClean="0"/>
          </a:p>
          <a:p>
            <a:pPr marL="400050"/>
            <a:r>
              <a:rPr lang="en-IE" dirty="0" smtClean="0">
                <a:solidFill>
                  <a:srgbClr val="FF0000"/>
                </a:solidFill>
              </a:rPr>
              <a:t>Investigative assessments </a:t>
            </a:r>
            <a:r>
              <a:rPr lang="en-IE" dirty="0" smtClean="0"/>
              <a:t>are carried out on </a:t>
            </a:r>
            <a:r>
              <a:rPr lang="en-IE" i="1" dirty="0" smtClean="0"/>
              <a:t>At Risk </a:t>
            </a:r>
            <a:r>
              <a:rPr lang="en-IE" dirty="0" smtClean="0"/>
              <a:t>WBs:</a:t>
            </a:r>
          </a:p>
          <a:p>
            <a:pPr lvl="1"/>
            <a:r>
              <a:rPr lang="en-IE" dirty="0" smtClean="0"/>
              <a:t>Catchment, stream and shore walks, focussing on significant pressures</a:t>
            </a:r>
          </a:p>
          <a:p>
            <a:pPr lvl="1"/>
            <a:r>
              <a:rPr lang="en-IE" dirty="0" smtClean="0"/>
              <a:t>Rule areas in or out to target the effort</a:t>
            </a:r>
          </a:p>
          <a:p>
            <a:pPr lvl="1"/>
            <a:r>
              <a:rPr lang="en-IE" dirty="0" smtClean="0"/>
              <a:t>Refine understanding of the problem to </a:t>
            </a:r>
            <a:r>
              <a:rPr lang="en-IE" b="1" dirty="0" smtClean="0"/>
              <a:t>identify the right measure</a:t>
            </a:r>
          </a:p>
          <a:p>
            <a:pPr lvl="1"/>
            <a:r>
              <a:rPr lang="en-IE" dirty="0" smtClean="0"/>
              <a:t>Resource intensive but very cost effective</a:t>
            </a:r>
          </a:p>
          <a:p>
            <a:pPr lvl="1"/>
            <a:r>
              <a:rPr lang="en-IE" dirty="0" smtClean="0"/>
              <a:t>Eleven structured types that can be quantified for resource allocation</a:t>
            </a:r>
          </a:p>
          <a:p>
            <a:pPr lvl="1"/>
            <a:r>
              <a:rPr lang="en-IE" dirty="0" smtClean="0"/>
              <a:t>Guidance currently being developed by a working group </a:t>
            </a:r>
          </a:p>
          <a:p>
            <a:pPr marL="57150" indent="0">
              <a:buNone/>
            </a:pPr>
            <a:r>
              <a:rPr lang="en-IE" sz="3000" dirty="0" smtClean="0">
                <a:solidFill>
                  <a:schemeClr val="accent2">
                    <a:lumMod val="75000"/>
                  </a:schemeClr>
                </a:solidFill>
              </a:rPr>
              <a:t>Identifying multiple benefits will be important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588224" y="0"/>
            <a:ext cx="2555776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-3573"/>
            <a:ext cx="2227696" cy="492443"/>
          </a:xfrm>
          <a:prstGeom prst="rect">
            <a:avLst/>
          </a:prstGeom>
          <a:solidFill>
            <a:srgbClr val="F3750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600" dirty="0" smtClean="0">
                <a:solidFill>
                  <a:schemeClr val="bg1"/>
                </a:solidFill>
              </a:rPr>
              <a:t>Measures</a:t>
            </a:r>
          </a:p>
        </p:txBody>
      </p:sp>
    </p:spTree>
    <p:extLst>
      <p:ext uri="{BB962C8B-B14F-4D97-AF65-F5344CB8AC3E}">
        <p14:creationId xmlns:p14="http://schemas.microsoft.com/office/powerpoint/2010/main" val="1136393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12" y="633636"/>
            <a:ext cx="7772400" cy="838200"/>
          </a:xfrm>
        </p:spPr>
        <p:txBody>
          <a:bodyPr/>
          <a:lstStyle/>
          <a:p>
            <a:r>
              <a:rPr lang="en-IE" sz="3000" dirty="0" smtClean="0"/>
              <a:t>Challenges</a:t>
            </a:r>
            <a:endParaRPr lang="en-IE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065" y="1772816"/>
            <a:ext cx="8655496" cy="4328120"/>
          </a:xfrm>
        </p:spPr>
        <p:txBody>
          <a:bodyPr/>
          <a:lstStyle/>
          <a:p>
            <a:pPr marL="400050"/>
            <a:r>
              <a:rPr lang="en-IE" dirty="0" smtClean="0"/>
              <a:t>There is a significant challenge to</a:t>
            </a:r>
            <a:r>
              <a:rPr lang="en-IE" dirty="0"/>
              <a:t>:</a:t>
            </a:r>
          </a:p>
          <a:p>
            <a:pPr marL="800100" lvl="1"/>
            <a:r>
              <a:rPr lang="en-IE" dirty="0"/>
              <a:t>Carry out </a:t>
            </a:r>
            <a:r>
              <a:rPr lang="en-IE" dirty="0" smtClean="0"/>
              <a:t>all field </a:t>
            </a:r>
            <a:r>
              <a:rPr lang="en-IE" dirty="0"/>
              <a:t>scale investigative assessments</a:t>
            </a:r>
          </a:p>
          <a:p>
            <a:pPr marL="800100" lvl="1"/>
            <a:r>
              <a:rPr lang="en-IE" dirty="0"/>
              <a:t>Identify the right measure(s), e.g. awareness raising, engagement, </a:t>
            </a:r>
            <a:r>
              <a:rPr lang="en-IE" dirty="0" smtClean="0"/>
              <a:t>change of practice, </a:t>
            </a:r>
            <a:r>
              <a:rPr lang="en-IE" dirty="0"/>
              <a:t>supports,</a:t>
            </a:r>
            <a:r>
              <a:rPr lang="en-IE" dirty="0" smtClean="0"/>
              <a:t> enforcement</a:t>
            </a:r>
            <a:endParaRPr lang="en-IE" dirty="0"/>
          </a:p>
          <a:p>
            <a:pPr marL="800100" lvl="1"/>
            <a:r>
              <a:rPr lang="en-IE" dirty="0"/>
              <a:t>Engage with the pressure </a:t>
            </a:r>
            <a:r>
              <a:rPr lang="en-IE" dirty="0" smtClean="0"/>
              <a:t>owners and implementing </a:t>
            </a:r>
            <a:r>
              <a:rPr lang="en-IE" dirty="0"/>
              <a:t>bodies </a:t>
            </a:r>
            <a:r>
              <a:rPr lang="en-IE" dirty="0" smtClean="0"/>
              <a:t>and</a:t>
            </a:r>
            <a:br>
              <a:rPr lang="en-IE" dirty="0" smtClean="0"/>
            </a:br>
            <a:r>
              <a:rPr lang="en-IE" b="1" dirty="0" smtClean="0"/>
              <a:t>Get </a:t>
            </a:r>
            <a:r>
              <a:rPr lang="en-IE" b="1" dirty="0"/>
              <a:t>the measure(s) </a:t>
            </a:r>
            <a:r>
              <a:rPr lang="en-IE" b="1" dirty="0" smtClean="0"/>
              <a:t>implemented</a:t>
            </a:r>
          </a:p>
          <a:p>
            <a:pPr marL="800100" lvl="1"/>
            <a:r>
              <a:rPr lang="en-IE" dirty="0" smtClean="0"/>
              <a:t>Capture the outcomes and track progress in a structured way</a:t>
            </a:r>
            <a:endParaRPr lang="en-IE" dirty="0"/>
          </a:p>
          <a:p>
            <a:pPr marL="914400" lvl="2" indent="0">
              <a:buNone/>
            </a:pPr>
            <a:endParaRPr lang="en-I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588224" y="0"/>
            <a:ext cx="2555776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48264" y="-3573"/>
            <a:ext cx="2227696" cy="492443"/>
          </a:xfrm>
          <a:prstGeom prst="rect">
            <a:avLst/>
          </a:prstGeom>
          <a:solidFill>
            <a:srgbClr val="F3750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600" dirty="0" smtClean="0">
                <a:solidFill>
                  <a:schemeClr val="bg1"/>
                </a:solidFill>
              </a:rPr>
              <a:t>Measures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365104"/>
            <a:ext cx="9144000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000" dirty="0" smtClean="0">
                <a:solidFill>
                  <a:srgbClr val="008000"/>
                </a:solidFill>
              </a:rPr>
              <a:t>NB: Particularly challenging for diffuse problems such as agriculture</a:t>
            </a:r>
            <a:br>
              <a:rPr lang="en-IE" sz="2000" dirty="0" smtClean="0">
                <a:solidFill>
                  <a:srgbClr val="008000"/>
                </a:solidFill>
              </a:rPr>
            </a:br>
            <a:r>
              <a:rPr lang="en-IE" sz="2000" dirty="0" smtClean="0">
                <a:solidFill>
                  <a:srgbClr val="008000"/>
                </a:solidFill>
              </a:rPr>
              <a:t>(‘death by a thousand cuts’, multiple diverse land holders, multiple problems, multiple agencies/players, multiple messages, lack of resources on farm)</a:t>
            </a:r>
          </a:p>
          <a:p>
            <a:pPr algn="ctr"/>
            <a:endParaRPr lang="en-IE" sz="2000" dirty="0" smtClean="0">
              <a:solidFill>
                <a:srgbClr val="008000"/>
              </a:solidFill>
            </a:endParaRPr>
          </a:p>
          <a:p>
            <a:pPr algn="ctr"/>
            <a:r>
              <a:rPr lang="en-IE" sz="2000" dirty="0" smtClean="0">
                <a:solidFill>
                  <a:srgbClr val="008000"/>
                </a:solidFill>
              </a:rPr>
              <a:t>We </a:t>
            </a:r>
            <a:r>
              <a:rPr lang="en-IE" sz="2000" dirty="0">
                <a:solidFill>
                  <a:srgbClr val="008000"/>
                </a:solidFill>
              </a:rPr>
              <a:t>w</a:t>
            </a:r>
            <a:r>
              <a:rPr lang="en-IE" sz="2000" dirty="0" smtClean="0">
                <a:solidFill>
                  <a:srgbClr val="008000"/>
                </a:solidFill>
              </a:rPr>
              <a:t>on’t need ‘new’ measures everywhere</a:t>
            </a:r>
          </a:p>
          <a:p>
            <a:pPr algn="ctr"/>
            <a:r>
              <a:rPr lang="en-IE" sz="2000" dirty="0" smtClean="0">
                <a:solidFill>
                  <a:srgbClr val="008000"/>
                </a:solidFill>
              </a:rPr>
              <a:t>‘One size fit all’ approaches are not the solution.</a:t>
            </a:r>
          </a:p>
          <a:p>
            <a:pPr algn="ctr"/>
            <a:r>
              <a:rPr lang="en-IE" sz="2000" dirty="0" smtClean="0">
                <a:solidFill>
                  <a:srgbClr val="008000"/>
                </a:solidFill>
              </a:rPr>
              <a:t>Local specific advice critical</a:t>
            </a:r>
          </a:p>
          <a:p>
            <a:pPr algn="ctr"/>
            <a:endParaRPr lang="en-IE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949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-108520" y="6381328"/>
            <a:ext cx="9252520" cy="47667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628800"/>
            <a:ext cx="8928992" cy="408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805264"/>
            <a:ext cx="89867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Critical Source Areas now delineated</a:t>
            </a:r>
          </a:p>
          <a:p>
            <a:r>
              <a:rPr lang="en-IE" dirty="0" smtClean="0"/>
              <a:t>Map of </a:t>
            </a:r>
            <a:r>
              <a:rPr lang="en-IE" b="1" u="sng" dirty="0" smtClean="0"/>
              <a:t>relative</a:t>
            </a:r>
            <a:r>
              <a:rPr lang="en-IE" dirty="0" smtClean="0"/>
              <a:t> risk of transport of diffuse P from agriculture to rivers via OF pathways</a:t>
            </a:r>
          </a:p>
          <a:p>
            <a:r>
              <a:rPr lang="en-IE" dirty="0" smtClean="0"/>
              <a:t>Not field scale. Field scale ‘investigative assessments’ needed to find the right solution</a:t>
            </a: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48680"/>
            <a:ext cx="67322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0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Pollution Impact Potential maps</a:t>
            </a:r>
            <a:endParaRPr lang="en-IE" sz="3000" b="1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588224" y="0"/>
            <a:ext cx="2555776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-3573"/>
            <a:ext cx="2227696" cy="492443"/>
          </a:xfrm>
          <a:prstGeom prst="rect">
            <a:avLst/>
          </a:prstGeom>
          <a:solidFill>
            <a:srgbClr val="F3750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2600" dirty="0" smtClean="0">
                <a:solidFill>
                  <a:schemeClr val="bg1"/>
                </a:solidFill>
              </a:rPr>
              <a:t>Measures</a:t>
            </a:r>
          </a:p>
        </p:txBody>
      </p:sp>
    </p:spTree>
    <p:extLst>
      <p:ext uri="{BB962C8B-B14F-4D97-AF65-F5344CB8AC3E}">
        <p14:creationId xmlns:p14="http://schemas.microsoft.com/office/powerpoint/2010/main" val="18294664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PA_Presentation2">
  <a:themeElements>
    <a:clrScheme name="EPA_Presentation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PA_Presentation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PA_Presentation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A_Presentation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7390</TotalTime>
  <Words>617</Words>
  <Application>Microsoft Office PowerPoint</Application>
  <PresentationFormat>On-screen Show (4:3)</PresentationFormat>
  <Paragraphs>137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EPA_Presentation2</vt:lpstr>
      <vt:lpstr>The end of the start – catchment characterisation</vt:lpstr>
      <vt:lpstr>What is characterisation?</vt:lpstr>
      <vt:lpstr>Characterisation approach</vt:lpstr>
      <vt:lpstr>PowerPoint Presentation</vt:lpstr>
      <vt:lpstr>P is the most significant WQ issue</vt:lpstr>
      <vt:lpstr>PowerPoint Presentation</vt:lpstr>
      <vt:lpstr>How do we select the right measure?</vt:lpstr>
      <vt:lpstr>Challenges</vt:lpstr>
      <vt:lpstr>PowerPoint Presentation</vt:lpstr>
      <vt:lpstr>PowerPoint Presentation</vt:lpstr>
      <vt:lpstr>Steps involved in  setting Environmental Objectives</vt:lpstr>
      <vt:lpstr>PowerPoint Presentation</vt:lpstr>
      <vt:lpstr>EPA contribution to the final plan</vt:lpstr>
      <vt:lpstr>Is this going to work?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HYDROMORPHOLOGY?</dc:title>
  <dc:creator>EPA</dc:creator>
  <cp:lastModifiedBy>Teresa Byrne</cp:lastModifiedBy>
  <cp:revision>492</cp:revision>
  <cp:lastPrinted>2016-09-15T08:25:20Z</cp:lastPrinted>
  <dcterms:created xsi:type="dcterms:W3CDTF">2014-07-10T15:05:39Z</dcterms:created>
  <dcterms:modified xsi:type="dcterms:W3CDTF">2017-06-26T14:30:34Z</dcterms:modified>
</cp:coreProperties>
</file>