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88" r:id="rId2"/>
    <p:sldId id="392" r:id="rId3"/>
    <p:sldId id="393" r:id="rId4"/>
    <p:sldId id="394" r:id="rId5"/>
    <p:sldId id="405" r:id="rId6"/>
    <p:sldId id="406" r:id="rId7"/>
    <p:sldId id="407" r:id="rId8"/>
    <p:sldId id="400" r:id="rId9"/>
    <p:sldId id="401" r:id="rId10"/>
    <p:sldId id="398" r:id="rId11"/>
    <p:sldId id="310" r:id="rId12"/>
    <p:sldId id="365" r:id="rId13"/>
    <p:sldId id="362" r:id="rId14"/>
    <p:sldId id="399" r:id="rId15"/>
    <p:sldId id="395" r:id="rId16"/>
    <p:sldId id="397" r:id="rId17"/>
    <p:sldId id="402" r:id="rId18"/>
    <p:sldId id="403" r:id="rId19"/>
    <p:sldId id="404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46"/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54" autoAdjust="0"/>
  </p:normalViewPr>
  <p:slideViewPr>
    <p:cSldViewPr>
      <p:cViewPr>
        <p:scale>
          <a:sx n="100" d="100"/>
          <a:sy n="100" d="100"/>
        </p:scale>
        <p:origin x="-660" y="-7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66FBA9-93AE-4C0C-BB5D-B97CCEA0FE77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204B9D0D-995B-4070-919F-E3EA81CBF56A}">
      <dgm:prSet custT="1"/>
      <dgm:spPr/>
      <dgm:t>
        <a:bodyPr/>
        <a:lstStyle/>
        <a:p>
          <a:pPr rtl="0"/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Catchment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Mgt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Approaches, DHPCLG Water Policies &amp;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Mgt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Structures</a:t>
          </a:r>
        </a:p>
      </dgm:t>
    </dgm:pt>
    <dgm:pt modelId="{17B189B9-1720-463E-845B-FE732150D9AF}" type="sibTrans" cxnId="{D45FD71A-8AD9-4321-8AD8-2D73D7C69BA5}">
      <dgm:prSet/>
      <dgm:spPr/>
      <dgm:t>
        <a:bodyPr/>
        <a:lstStyle/>
        <a:p>
          <a:endParaRPr lang="en-IE"/>
        </a:p>
      </dgm:t>
    </dgm:pt>
    <dgm:pt modelId="{C455145F-3BDB-4D8E-8C20-AB22222514B4}" type="parTrans" cxnId="{D45FD71A-8AD9-4321-8AD8-2D73D7C69BA5}">
      <dgm:prSet/>
      <dgm:spPr/>
      <dgm:t>
        <a:bodyPr/>
        <a:lstStyle/>
        <a:p>
          <a:endParaRPr lang="en-IE"/>
        </a:p>
      </dgm:t>
    </dgm:pt>
    <dgm:pt modelId="{4CFBA770-DD7C-44B7-BF8C-643C4667C36F}">
      <dgm:prSet custT="1"/>
      <dgm:spPr/>
      <dgm:t>
        <a:bodyPr/>
        <a:lstStyle/>
        <a:p>
          <a:pPr rtl="0"/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International Market Demand for 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“Sustainable“ </a:t>
          </a:r>
          <a:r>
            <a:rPr lang="en-US" sz="2000" dirty="0" err="1" smtClean="0">
              <a:latin typeface="Arial" panose="020B0604020202020204" pitchFamily="34" charset="0"/>
              <a:cs typeface="Arial" panose="020B0604020202020204" pitchFamily="34" charset="0"/>
            </a:rPr>
            <a:t>Agri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Product.</a:t>
          </a:r>
        </a:p>
      </dgm:t>
    </dgm:pt>
    <dgm:pt modelId="{0559AADE-3CE7-45EB-9C1A-4AFBAEC5F825}" type="sibTrans" cxnId="{A8AB3095-BA19-4A23-AA38-942CEFDE7493}">
      <dgm:prSet/>
      <dgm:spPr/>
      <dgm:t>
        <a:bodyPr/>
        <a:lstStyle/>
        <a:p>
          <a:endParaRPr lang="en-US"/>
        </a:p>
      </dgm:t>
    </dgm:pt>
    <dgm:pt modelId="{18503261-496A-4E8F-9E83-36413D401C2A}" type="parTrans" cxnId="{A8AB3095-BA19-4A23-AA38-942CEFDE7493}">
      <dgm:prSet/>
      <dgm:spPr/>
      <dgm:t>
        <a:bodyPr/>
        <a:lstStyle/>
        <a:p>
          <a:endParaRPr lang="en-US"/>
        </a:p>
      </dgm:t>
    </dgm:pt>
    <dgm:pt modelId="{34353FEF-85B8-460F-8929-E5A7B7882B1F}">
      <dgm:prSet custT="1"/>
      <dgm:spPr/>
      <dgm:t>
        <a:bodyPr/>
        <a:lstStyle/>
        <a:p>
          <a:pPr rtl="0"/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Tams/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Glas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 Sustainable Dairy Assurance Scheme.</a:t>
          </a:r>
        </a:p>
      </dgm:t>
    </dgm:pt>
    <dgm:pt modelId="{1F0B568F-2050-4644-87D7-0AB0BE6078AA}" type="parTrans" cxnId="{F38F9A5C-C84E-42B8-8364-B9D31774D848}">
      <dgm:prSet/>
      <dgm:spPr/>
      <dgm:t>
        <a:bodyPr/>
        <a:lstStyle/>
        <a:p>
          <a:endParaRPr lang="en-US"/>
        </a:p>
      </dgm:t>
    </dgm:pt>
    <dgm:pt modelId="{B4168D82-450F-4787-9BE2-E44C8B045A4D}" type="sibTrans" cxnId="{F38F9A5C-C84E-42B8-8364-B9D31774D848}">
      <dgm:prSet/>
      <dgm:spPr/>
      <dgm:t>
        <a:bodyPr/>
        <a:lstStyle/>
        <a:p>
          <a:endParaRPr lang="en-US"/>
        </a:p>
      </dgm:t>
    </dgm:pt>
    <dgm:pt modelId="{F8F86BE2-84C1-458D-8908-559D88E62D5F}">
      <dgm:prSet custT="1"/>
      <dgm:spPr/>
      <dgm:t>
        <a:bodyPr/>
        <a:lstStyle/>
        <a:p>
          <a:pPr rtl="0"/>
          <a:r>
            <a:rPr lang="en-IE" sz="2000" dirty="0">
              <a:latin typeface="Arial" panose="020B0604020202020204" pitchFamily="34" charset="0"/>
              <a:cs typeface="Arial" panose="020B0604020202020204" pitchFamily="34" charset="0"/>
            </a:rPr>
            <a:t>Regulatory Responsibility- national &amp; EU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966D0A-EA92-4D18-AF3B-FAAF59DAAD7C}" type="sibTrans" cxnId="{77304574-7D7A-4E28-8443-C57D57408C7A}">
      <dgm:prSet/>
      <dgm:spPr/>
      <dgm:t>
        <a:bodyPr/>
        <a:lstStyle/>
        <a:p>
          <a:endParaRPr lang="en-US"/>
        </a:p>
      </dgm:t>
    </dgm:pt>
    <dgm:pt modelId="{888833F2-D567-4676-95FF-C6214280EE0F}" type="parTrans" cxnId="{77304574-7D7A-4E28-8443-C57D57408C7A}">
      <dgm:prSet/>
      <dgm:spPr/>
      <dgm:t>
        <a:bodyPr/>
        <a:lstStyle/>
        <a:p>
          <a:endParaRPr lang="en-US"/>
        </a:p>
      </dgm:t>
    </dgm:pt>
    <dgm:pt modelId="{F42A4A10-B988-40E3-A5C4-6AB3E7069AE6}">
      <dgm:prSet custT="1"/>
      <dgm:spPr/>
      <dgm:t>
        <a:bodyPr/>
        <a:lstStyle/>
        <a:p>
          <a:pPr rtl="0"/>
          <a:r>
            <a:rPr lang="en-IE" sz="2000" dirty="0">
              <a:latin typeface="Arial" panose="020B0604020202020204" pitchFamily="34" charset="0"/>
              <a:cs typeface="Arial" panose="020B0604020202020204" pitchFamily="34" charset="0"/>
            </a:rPr>
            <a:t>Food Wise, Origin Green, </a:t>
          </a:r>
          <a:r>
            <a:rPr lang="en-IE" sz="2000" dirty="0" err="1">
              <a:latin typeface="Arial" panose="020B0604020202020204" pitchFamily="34" charset="0"/>
              <a:cs typeface="Arial" panose="020B0604020202020204" pitchFamily="34" charset="0"/>
            </a:rPr>
            <a:t>Agri</a:t>
          </a:r>
          <a:r>
            <a:rPr lang="en-IE" sz="2000" dirty="0">
              <a:latin typeface="Arial" panose="020B0604020202020204" pitchFamily="34" charset="0"/>
              <a:cs typeface="Arial" panose="020B0604020202020204" pitchFamily="34" charset="0"/>
            </a:rPr>
            <a:t>-expansion – national policy.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D04A95-1142-498F-9F9C-DDA5E40293D2}" type="sibTrans" cxnId="{37D4C749-07FB-47AA-82C5-F72319EB2C1A}">
      <dgm:prSet/>
      <dgm:spPr/>
      <dgm:t>
        <a:bodyPr/>
        <a:lstStyle/>
        <a:p>
          <a:endParaRPr lang="en-US"/>
        </a:p>
      </dgm:t>
    </dgm:pt>
    <dgm:pt modelId="{98ACCF60-8AC3-43C4-9107-49BB0734AC5C}" type="parTrans" cxnId="{37D4C749-07FB-47AA-82C5-F72319EB2C1A}">
      <dgm:prSet/>
      <dgm:spPr/>
      <dgm:t>
        <a:bodyPr/>
        <a:lstStyle/>
        <a:p>
          <a:endParaRPr lang="en-US"/>
        </a:p>
      </dgm:t>
    </dgm:pt>
    <dgm:pt modelId="{DF85A16B-8253-4B3C-BD9B-E2FB92D33C02}">
      <dgm:prSet custT="1"/>
      <dgm:spPr/>
      <dgm:t>
        <a:bodyPr/>
        <a:lstStyle/>
        <a:p>
          <a:pPr rtl="0"/>
          <a:r>
            <a:rPr lang="en-IE" sz="2000" dirty="0">
              <a:latin typeface="Arial" panose="020B0604020202020204" pitchFamily="34" charset="0"/>
              <a:cs typeface="Arial" panose="020B0604020202020204" pitchFamily="34" charset="0"/>
            </a:rPr>
            <a:t>National economic, regional/rural development – FDI  </a:t>
          </a:r>
          <a:endParaRPr lang="en-US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896F59-ECAA-4106-9165-67548891192F}" type="sibTrans" cxnId="{80D5FA9A-274C-4075-9C56-5A2B86EFC2A6}">
      <dgm:prSet/>
      <dgm:spPr/>
      <dgm:t>
        <a:bodyPr/>
        <a:lstStyle/>
        <a:p>
          <a:endParaRPr lang="en-US"/>
        </a:p>
      </dgm:t>
    </dgm:pt>
    <dgm:pt modelId="{20342AF2-60B7-4C63-B7AE-E2FAE89F504A}" type="parTrans" cxnId="{80D5FA9A-274C-4075-9C56-5A2B86EFC2A6}">
      <dgm:prSet/>
      <dgm:spPr/>
      <dgm:t>
        <a:bodyPr/>
        <a:lstStyle/>
        <a:p>
          <a:endParaRPr lang="en-US"/>
        </a:p>
      </dgm:t>
    </dgm:pt>
    <dgm:pt modelId="{93FA511F-9EF0-4F6B-834F-70938BB7C104}">
      <dgm:prSet custT="1"/>
      <dgm:spPr/>
      <dgm:t>
        <a:bodyPr/>
        <a:lstStyle/>
        <a:p>
          <a:pPr rtl="0"/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EPA State of the Environment Report -EPA Catchments.ie</a:t>
          </a:r>
        </a:p>
      </dgm:t>
    </dgm:pt>
    <dgm:pt modelId="{A162C248-2A55-4C88-962E-BB92ED901584}" type="sibTrans" cxnId="{76B842D1-1DEF-45C6-ACE9-A651E3B18CFA}">
      <dgm:prSet/>
      <dgm:spPr/>
      <dgm:t>
        <a:bodyPr/>
        <a:lstStyle/>
        <a:p>
          <a:endParaRPr lang="en-US"/>
        </a:p>
      </dgm:t>
    </dgm:pt>
    <dgm:pt modelId="{1C3C8CB4-44A2-4A41-9C3C-A402F19AA95F}" type="parTrans" cxnId="{76B842D1-1DEF-45C6-ACE9-A651E3B18CFA}">
      <dgm:prSet/>
      <dgm:spPr/>
      <dgm:t>
        <a:bodyPr/>
        <a:lstStyle/>
        <a:p>
          <a:endParaRPr lang="en-US"/>
        </a:p>
      </dgm:t>
    </dgm:pt>
    <dgm:pt modelId="{599AE367-936E-4C18-8AAE-F7A5E12B8E7B}">
      <dgm:prSet custT="1"/>
      <dgm:spPr/>
      <dgm:t>
        <a:bodyPr/>
        <a:lstStyle/>
        <a:p>
          <a:pPr rtl="0"/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Teagasc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Nutrient Management Planning System- </a:t>
          </a:r>
          <a:r>
            <a:rPr lang="en-US" sz="2000" dirty="0" err="1">
              <a:latin typeface="Arial" panose="020B0604020202020204" pitchFamily="34" charset="0"/>
              <a:cs typeface="Arial" panose="020B0604020202020204" pitchFamily="34" charset="0"/>
            </a:rPr>
            <a:t>Teagasc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 Soil Fertility</a:t>
          </a:r>
        </a:p>
      </dgm:t>
    </dgm:pt>
    <dgm:pt modelId="{610C625F-53AD-4169-AF4C-1ED388783279}" type="sibTrans" cxnId="{1F91F445-6C20-4A65-81E5-C1E0C72AF694}">
      <dgm:prSet/>
      <dgm:spPr/>
      <dgm:t>
        <a:bodyPr/>
        <a:lstStyle/>
        <a:p>
          <a:endParaRPr lang="en-IE"/>
        </a:p>
      </dgm:t>
    </dgm:pt>
    <dgm:pt modelId="{465FDE55-2C16-4DAC-A5B9-E8350608479C}" type="parTrans" cxnId="{1F91F445-6C20-4A65-81E5-C1E0C72AF694}">
      <dgm:prSet/>
      <dgm:spPr/>
      <dgm:t>
        <a:bodyPr/>
        <a:lstStyle/>
        <a:p>
          <a:endParaRPr lang="en-IE"/>
        </a:p>
      </dgm:t>
    </dgm:pt>
    <dgm:pt modelId="{E51A1E4A-4CAE-4369-AC96-8A406CE85845}">
      <dgm:prSet custT="1"/>
      <dgm:spPr/>
      <dgm:t>
        <a:bodyPr/>
        <a:lstStyle/>
        <a:p>
          <a:pPr rtl="0"/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Market Volatility - improve economic sustainability for farmers.</a:t>
          </a:r>
        </a:p>
      </dgm:t>
    </dgm:pt>
    <dgm:pt modelId="{31CC6FBC-5F18-47E3-839B-3FBEDCFD359E}" type="parTrans" cxnId="{561A4712-18A4-4A68-AF12-D1D7B2C6B347}">
      <dgm:prSet/>
      <dgm:spPr/>
      <dgm:t>
        <a:bodyPr/>
        <a:lstStyle/>
        <a:p>
          <a:endParaRPr lang="en-US"/>
        </a:p>
      </dgm:t>
    </dgm:pt>
    <dgm:pt modelId="{32C36FF9-FC02-4325-90E2-2F74B3BB6706}" type="sibTrans" cxnId="{561A4712-18A4-4A68-AF12-D1D7B2C6B347}">
      <dgm:prSet/>
      <dgm:spPr/>
      <dgm:t>
        <a:bodyPr/>
        <a:lstStyle/>
        <a:p>
          <a:endParaRPr lang="en-US"/>
        </a:p>
      </dgm:t>
    </dgm:pt>
    <dgm:pt modelId="{BF39C5D3-FE59-401D-BD39-DDDC51A30F59}">
      <dgm:prSet custT="1"/>
      <dgm:spPr/>
      <dgm:t>
        <a:bodyPr/>
        <a:lstStyle/>
        <a:p>
          <a:pPr rtl="0"/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An </a:t>
          </a:r>
          <a:r>
            <a:rPr lang="en-US" sz="2000" dirty="0" smtClean="0">
              <a:latin typeface="Arial" panose="020B0604020202020204" pitchFamily="34" charset="0"/>
              <a:cs typeface="Arial" panose="020B0604020202020204" pitchFamily="34" charset="0"/>
            </a:rPr>
            <a:t>Integrating </a:t>
          </a:r>
          <a:r>
            <a:rPr lang="en-US" sz="2000" dirty="0">
              <a:latin typeface="Arial" panose="020B0604020202020204" pitchFamily="34" charset="0"/>
              <a:cs typeface="Arial" panose="020B0604020202020204" pitchFamily="34" charset="0"/>
            </a:rPr>
            <a:t>Framework – the Dairy Sustainability Initiative - DSI</a:t>
          </a:r>
        </a:p>
      </dgm:t>
    </dgm:pt>
    <dgm:pt modelId="{1E99403E-2AEC-43B7-B538-FE7E80B2EAC8}" type="parTrans" cxnId="{C67885DC-F1F4-4D35-9611-D34FCDAE9F65}">
      <dgm:prSet/>
      <dgm:spPr/>
      <dgm:t>
        <a:bodyPr/>
        <a:lstStyle/>
        <a:p>
          <a:endParaRPr lang="en-US"/>
        </a:p>
      </dgm:t>
    </dgm:pt>
    <dgm:pt modelId="{A4FF9089-8618-44C1-A334-3DA85D4F3612}" type="sibTrans" cxnId="{C67885DC-F1F4-4D35-9611-D34FCDAE9F65}">
      <dgm:prSet/>
      <dgm:spPr/>
      <dgm:t>
        <a:bodyPr/>
        <a:lstStyle/>
        <a:p>
          <a:endParaRPr lang="en-US"/>
        </a:p>
      </dgm:t>
    </dgm:pt>
    <dgm:pt modelId="{CF9B0FCE-C3B6-418A-B784-6C37C0808382}" type="pres">
      <dgm:prSet presAssocID="{1066FBA9-93AE-4C0C-BB5D-B97CCEA0FE7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DE9298C-E867-4F55-BD5B-A393F590BFDE}" type="pres">
      <dgm:prSet presAssocID="{DF85A16B-8253-4B3C-BD9B-E2FB92D33C02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8B27D1-6F7A-47EE-A98B-AD38B73737CE}" type="pres">
      <dgm:prSet presAssocID="{62896F59-ECAA-4106-9165-67548891192F}" presName="spacer" presStyleCnt="0"/>
      <dgm:spPr/>
    </dgm:pt>
    <dgm:pt modelId="{08B38B0E-CC62-4406-A034-55AA0D288E40}" type="pres">
      <dgm:prSet presAssocID="{F42A4A10-B988-40E3-A5C4-6AB3E7069AE6}" presName="parentText" presStyleLbl="node1" presStyleIdx="1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B6DD02-AC46-4E94-B6E5-181B141BA55A}" type="pres">
      <dgm:prSet presAssocID="{8CD04A95-1142-498F-9F9C-DDA5E40293D2}" presName="spacer" presStyleCnt="0"/>
      <dgm:spPr/>
    </dgm:pt>
    <dgm:pt modelId="{E504FE7B-9655-48C5-B6F0-6E8BDE1D0DC2}" type="pres">
      <dgm:prSet presAssocID="{F8F86BE2-84C1-458D-8908-559D88E62D5F}" presName="parentText" presStyleLbl="node1" presStyleIdx="2" presStyleCnt="10" custLinFactY="90353" custLinFactNeighborX="-74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69E33F4-485B-49E8-8F5C-CC9D281C1804}" type="pres">
      <dgm:prSet presAssocID="{E3966D0A-EA92-4D18-AF3B-FAAF59DAAD7C}" presName="spacer" presStyleCnt="0"/>
      <dgm:spPr/>
    </dgm:pt>
    <dgm:pt modelId="{3A52E85A-0E5D-426D-9C86-A9FBC93F8375}" type="pres">
      <dgm:prSet presAssocID="{4CFBA770-DD7C-44B7-BF8C-643C4667C36F}" presName="parentText" presStyleLbl="node1" presStyleIdx="3" presStyleCnt="10" custLinFactY="-102893" custLinFactNeighborX="126" custLinFactNeighborY="-20000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D4156D-0D45-4E03-BF5F-B7C50CFD4EBF}" type="pres">
      <dgm:prSet presAssocID="{0559AADE-3CE7-45EB-9C1A-4AFBAEC5F825}" presName="spacer" presStyleCnt="0"/>
      <dgm:spPr/>
    </dgm:pt>
    <dgm:pt modelId="{3787F550-CDD8-460C-AD5C-4126C915179C}" type="pres">
      <dgm:prSet presAssocID="{204B9D0D-995B-4070-919F-E3EA81CBF56A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F99291-C7EA-4F35-965E-05E39EB905A0}" type="pres">
      <dgm:prSet presAssocID="{17B189B9-1720-463E-845B-FE732150D9AF}" presName="spacer" presStyleCnt="0"/>
      <dgm:spPr/>
    </dgm:pt>
    <dgm:pt modelId="{7E318710-C508-4F76-9C24-EBEA9CB2BD51}" type="pres">
      <dgm:prSet presAssocID="{93FA511F-9EF0-4F6B-834F-70938BB7C104}" presName="parentText" presStyleLbl="node1" presStyleIdx="5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038C3C-59AF-4396-A33F-6C86917205F3}" type="pres">
      <dgm:prSet presAssocID="{A162C248-2A55-4C88-962E-BB92ED901584}" presName="spacer" presStyleCnt="0"/>
      <dgm:spPr/>
    </dgm:pt>
    <dgm:pt modelId="{B1C97E42-44DC-4BFD-B21D-8D8D4492AFF3}" type="pres">
      <dgm:prSet presAssocID="{34353FEF-85B8-460F-8929-E5A7B7882B1F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5DFE8A-6D94-4D51-9106-DA3BE984A302}" type="pres">
      <dgm:prSet presAssocID="{B4168D82-450F-4787-9BE2-E44C8B045A4D}" presName="spacer" presStyleCnt="0"/>
      <dgm:spPr/>
    </dgm:pt>
    <dgm:pt modelId="{A6E192AC-3BCE-49DF-8337-4F19E0EC2BD5}" type="pres">
      <dgm:prSet presAssocID="{599AE367-936E-4C18-8AAE-F7A5E12B8E7B}" presName="parentText" presStyleLbl="node1" presStyleIdx="7" presStyleCnt="10" custLinFactNeighborX="-749" custLinFactNeighborY="168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CC22E29-7728-442E-B127-1E94FDC89162}" type="pres">
      <dgm:prSet presAssocID="{610C625F-53AD-4169-AF4C-1ED388783279}" presName="spacer" presStyleCnt="0"/>
      <dgm:spPr/>
    </dgm:pt>
    <dgm:pt modelId="{AD68831B-CE3A-414D-B493-817D6EE72C20}" type="pres">
      <dgm:prSet presAssocID="{E51A1E4A-4CAE-4369-AC96-8A406CE85845}" presName="parentText" presStyleLbl="node1" presStyleIdx="8" presStyleCnt="10" custLinFactNeighborX="126" custLinFactNeighborY="-3785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D5F4D7C-B832-4C9B-8813-7F2378BBC2EF}" type="pres">
      <dgm:prSet presAssocID="{32C36FF9-FC02-4325-90E2-2F74B3BB6706}" presName="spacer" presStyleCnt="0"/>
      <dgm:spPr/>
    </dgm:pt>
    <dgm:pt modelId="{F78FA7A3-7476-4ACA-B89F-807A58780D68}" type="pres">
      <dgm:prSet presAssocID="{BF39C5D3-FE59-401D-BD39-DDDC51A30F59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389D784-2F6C-4C6D-AB34-B75AAF19E602}" type="presOf" srcId="{4CFBA770-DD7C-44B7-BF8C-643C4667C36F}" destId="{3A52E85A-0E5D-426D-9C86-A9FBC93F8375}" srcOrd="0" destOrd="0" presId="urn:microsoft.com/office/officeart/2005/8/layout/vList2"/>
    <dgm:cxn modelId="{C67885DC-F1F4-4D35-9611-D34FCDAE9F65}" srcId="{1066FBA9-93AE-4C0C-BB5D-B97CCEA0FE77}" destId="{BF39C5D3-FE59-401D-BD39-DDDC51A30F59}" srcOrd="9" destOrd="0" parTransId="{1E99403E-2AEC-43B7-B538-FE7E80B2EAC8}" sibTransId="{A4FF9089-8618-44C1-A334-3DA85D4F3612}"/>
    <dgm:cxn modelId="{A8AB3095-BA19-4A23-AA38-942CEFDE7493}" srcId="{1066FBA9-93AE-4C0C-BB5D-B97CCEA0FE77}" destId="{4CFBA770-DD7C-44B7-BF8C-643C4667C36F}" srcOrd="3" destOrd="0" parTransId="{18503261-496A-4E8F-9E83-36413D401C2A}" sibTransId="{0559AADE-3CE7-45EB-9C1A-4AFBAEC5F825}"/>
    <dgm:cxn modelId="{28C31FD5-7A24-4841-B937-A52791261068}" type="presOf" srcId="{93FA511F-9EF0-4F6B-834F-70938BB7C104}" destId="{7E318710-C508-4F76-9C24-EBEA9CB2BD51}" srcOrd="0" destOrd="0" presId="urn:microsoft.com/office/officeart/2005/8/layout/vList2"/>
    <dgm:cxn modelId="{E85E1E7A-BE91-4448-BD47-01A46D23FD04}" type="presOf" srcId="{DF85A16B-8253-4B3C-BD9B-E2FB92D33C02}" destId="{7DE9298C-E867-4F55-BD5B-A393F590BFDE}" srcOrd="0" destOrd="0" presId="urn:microsoft.com/office/officeart/2005/8/layout/vList2"/>
    <dgm:cxn modelId="{17490A1B-B4CD-497B-803B-B35DDA0E99E0}" type="presOf" srcId="{34353FEF-85B8-460F-8929-E5A7B7882B1F}" destId="{B1C97E42-44DC-4BFD-B21D-8D8D4492AFF3}" srcOrd="0" destOrd="0" presId="urn:microsoft.com/office/officeart/2005/8/layout/vList2"/>
    <dgm:cxn modelId="{77304574-7D7A-4E28-8443-C57D57408C7A}" srcId="{1066FBA9-93AE-4C0C-BB5D-B97CCEA0FE77}" destId="{F8F86BE2-84C1-458D-8908-559D88E62D5F}" srcOrd="2" destOrd="0" parTransId="{888833F2-D567-4676-95FF-C6214280EE0F}" sibTransId="{E3966D0A-EA92-4D18-AF3B-FAAF59DAAD7C}"/>
    <dgm:cxn modelId="{4EAFA369-330D-4E9A-89A2-66D2AC767DDD}" type="presOf" srcId="{BF39C5D3-FE59-401D-BD39-DDDC51A30F59}" destId="{F78FA7A3-7476-4ACA-B89F-807A58780D68}" srcOrd="0" destOrd="0" presId="urn:microsoft.com/office/officeart/2005/8/layout/vList2"/>
    <dgm:cxn modelId="{76B842D1-1DEF-45C6-ACE9-A651E3B18CFA}" srcId="{1066FBA9-93AE-4C0C-BB5D-B97CCEA0FE77}" destId="{93FA511F-9EF0-4F6B-834F-70938BB7C104}" srcOrd="5" destOrd="0" parTransId="{1C3C8CB4-44A2-4A41-9C3C-A402F19AA95F}" sibTransId="{A162C248-2A55-4C88-962E-BB92ED901584}"/>
    <dgm:cxn modelId="{D45FD71A-8AD9-4321-8AD8-2D73D7C69BA5}" srcId="{1066FBA9-93AE-4C0C-BB5D-B97CCEA0FE77}" destId="{204B9D0D-995B-4070-919F-E3EA81CBF56A}" srcOrd="4" destOrd="0" parTransId="{C455145F-3BDB-4D8E-8C20-AB22222514B4}" sibTransId="{17B189B9-1720-463E-845B-FE732150D9AF}"/>
    <dgm:cxn modelId="{F38F9A5C-C84E-42B8-8364-B9D31774D848}" srcId="{1066FBA9-93AE-4C0C-BB5D-B97CCEA0FE77}" destId="{34353FEF-85B8-460F-8929-E5A7B7882B1F}" srcOrd="6" destOrd="0" parTransId="{1F0B568F-2050-4644-87D7-0AB0BE6078AA}" sibTransId="{B4168D82-450F-4787-9BE2-E44C8B045A4D}"/>
    <dgm:cxn modelId="{E0D63495-BAF6-4994-851B-661C5941A994}" type="presOf" srcId="{599AE367-936E-4C18-8AAE-F7A5E12B8E7B}" destId="{A6E192AC-3BCE-49DF-8337-4F19E0EC2BD5}" srcOrd="0" destOrd="0" presId="urn:microsoft.com/office/officeart/2005/8/layout/vList2"/>
    <dgm:cxn modelId="{1F91F445-6C20-4A65-81E5-C1E0C72AF694}" srcId="{1066FBA9-93AE-4C0C-BB5D-B97CCEA0FE77}" destId="{599AE367-936E-4C18-8AAE-F7A5E12B8E7B}" srcOrd="7" destOrd="0" parTransId="{465FDE55-2C16-4DAC-A5B9-E8350608479C}" sibTransId="{610C625F-53AD-4169-AF4C-1ED388783279}"/>
    <dgm:cxn modelId="{C471832C-F17A-46FF-8E4C-8B8964DD59DB}" type="presOf" srcId="{F42A4A10-B988-40E3-A5C4-6AB3E7069AE6}" destId="{08B38B0E-CC62-4406-A034-55AA0D288E40}" srcOrd="0" destOrd="0" presId="urn:microsoft.com/office/officeart/2005/8/layout/vList2"/>
    <dgm:cxn modelId="{80D5FA9A-274C-4075-9C56-5A2B86EFC2A6}" srcId="{1066FBA9-93AE-4C0C-BB5D-B97CCEA0FE77}" destId="{DF85A16B-8253-4B3C-BD9B-E2FB92D33C02}" srcOrd="0" destOrd="0" parTransId="{20342AF2-60B7-4C63-B7AE-E2FAE89F504A}" sibTransId="{62896F59-ECAA-4106-9165-67548891192F}"/>
    <dgm:cxn modelId="{37D4C749-07FB-47AA-82C5-F72319EB2C1A}" srcId="{1066FBA9-93AE-4C0C-BB5D-B97CCEA0FE77}" destId="{F42A4A10-B988-40E3-A5C4-6AB3E7069AE6}" srcOrd="1" destOrd="0" parTransId="{98ACCF60-8AC3-43C4-9107-49BB0734AC5C}" sibTransId="{8CD04A95-1142-498F-9F9C-DDA5E40293D2}"/>
    <dgm:cxn modelId="{561A4712-18A4-4A68-AF12-D1D7B2C6B347}" srcId="{1066FBA9-93AE-4C0C-BB5D-B97CCEA0FE77}" destId="{E51A1E4A-4CAE-4369-AC96-8A406CE85845}" srcOrd="8" destOrd="0" parTransId="{31CC6FBC-5F18-47E3-839B-3FBEDCFD359E}" sibTransId="{32C36FF9-FC02-4325-90E2-2F74B3BB6706}"/>
    <dgm:cxn modelId="{43C45E77-5AD8-4AF4-B92F-82F9B2AFD73E}" type="presOf" srcId="{E51A1E4A-4CAE-4369-AC96-8A406CE85845}" destId="{AD68831B-CE3A-414D-B493-817D6EE72C20}" srcOrd="0" destOrd="0" presId="urn:microsoft.com/office/officeart/2005/8/layout/vList2"/>
    <dgm:cxn modelId="{3901E5BA-1195-4B9C-B47E-EE06521C9F4D}" type="presOf" srcId="{204B9D0D-995B-4070-919F-E3EA81CBF56A}" destId="{3787F550-CDD8-460C-AD5C-4126C915179C}" srcOrd="0" destOrd="0" presId="urn:microsoft.com/office/officeart/2005/8/layout/vList2"/>
    <dgm:cxn modelId="{A3A7CEF7-8CFB-4B3A-BAB1-6A5726128045}" type="presOf" srcId="{1066FBA9-93AE-4C0C-BB5D-B97CCEA0FE77}" destId="{CF9B0FCE-C3B6-418A-B784-6C37C0808382}" srcOrd="0" destOrd="0" presId="urn:microsoft.com/office/officeart/2005/8/layout/vList2"/>
    <dgm:cxn modelId="{EA2E4CEA-6356-4CFF-A140-2538A278930F}" type="presOf" srcId="{F8F86BE2-84C1-458D-8908-559D88E62D5F}" destId="{E504FE7B-9655-48C5-B6F0-6E8BDE1D0DC2}" srcOrd="0" destOrd="0" presId="urn:microsoft.com/office/officeart/2005/8/layout/vList2"/>
    <dgm:cxn modelId="{1A0391D3-5300-40CF-915D-D24C4520217A}" type="presParOf" srcId="{CF9B0FCE-C3B6-418A-B784-6C37C0808382}" destId="{7DE9298C-E867-4F55-BD5B-A393F590BFDE}" srcOrd="0" destOrd="0" presId="urn:microsoft.com/office/officeart/2005/8/layout/vList2"/>
    <dgm:cxn modelId="{9E31D3EE-7D96-4A2E-A2FD-2F23E1E4788B}" type="presParOf" srcId="{CF9B0FCE-C3B6-418A-B784-6C37C0808382}" destId="{218B27D1-6F7A-47EE-A98B-AD38B73737CE}" srcOrd="1" destOrd="0" presId="urn:microsoft.com/office/officeart/2005/8/layout/vList2"/>
    <dgm:cxn modelId="{FCAC19CC-752A-45CD-A8E5-7EA6FA278731}" type="presParOf" srcId="{CF9B0FCE-C3B6-418A-B784-6C37C0808382}" destId="{08B38B0E-CC62-4406-A034-55AA0D288E40}" srcOrd="2" destOrd="0" presId="urn:microsoft.com/office/officeart/2005/8/layout/vList2"/>
    <dgm:cxn modelId="{28FB2095-FDA4-4146-BA54-9E4F4F432CDB}" type="presParOf" srcId="{CF9B0FCE-C3B6-418A-B784-6C37C0808382}" destId="{95B6DD02-AC46-4E94-B6E5-181B141BA55A}" srcOrd="3" destOrd="0" presId="urn:microsoft.com/office/officeart/2005/8/layout/vList2"/>
    <dgm:cxn modelId="{EE8EDAFF-C7DA-4CF5-A28D-B2281E523924}" type="presParOf" srcId="{CF9B0FCE-C3B6-418A-B784-6C37C0808382}" destId="{E504FE7B-9655-48C5-B6F0-6E8BDE1D0DC2}" srcOrd="4" destOrd="0" presId="urn:microsoft.com/office/officeart/2005/8/layout/vList2"/>
    <dgm:cxn modelId="{ABBD03EE-667E-41A5-A780-529AB726F29D}" type="presParOf" srcId="{CF9B0FCE-C3B6-418A-B784-6C37C0808382}" destId="{969E33F4-485B-49E8-8F5C-CC9D281C1804}" srcOrd="5" destOrd="0" presId="urn:microsoft.com/office/officeart/2005/8/layout/vList2"/>
    <dgm:cxn modelId="{E8733DB5-7B79-4B7F-925C-567C85BDAD79}" type="presParOf" srcId="{CF9B0FCE-C3B6-418A-B784-6C37C0808382}" destId="{3A52E85A-0E5D-426D-9C86-A9FBC93F8375}" srcOrd="6" destOrd="0" presId="urn:microsoft.com/office/officeart/2005/8/layout/vList2"/>
    <dgm:cxn modelId="{E504EFB7-48CC-4752-B544-4A8B0645B1DA}" type="presParOf" srcId="{CF9B0FCE-C3B6-418A-B784-6C37C0808382}" destId="{47D4156D-0D45-4E03-BF5F-B7C50CFD4EBF}" srcOrd="7" destOrd="0" presId="urn:microsoft.com/office/officeart/2005/8/layout/vList2"/>
    <dgm:cxn modelId="{DB09D167-3411-4442-A462-8DEF1CCBEA17}" type="presParOf" srcId="{CF9B0FCE-C3B6-418A-B784-6C37C0808382}" destId="{3787F550-CDD8-460C-AD5C-4126C915179C}" srcOrd="8" destOrd="0" presId="urn:microsoft.com/office/officeart/2005/8/layout/vList2"/>
    <dgm:cxn modelId="{80F78FEA-3715-4C7A-9D9E-F13908CD392A}" type="presParOf" srcId="{CF9B0FCE-C3B6-418A-B784-6C37C0808382}" destId="{45F99291-C7EA-4F35-965E-05E39EB905A0}" srcOrd="9" destOrd="0" presId="urn:microsoft.com/office/officeart/2005/8/layout/vList2"/>
    <dgm:cxn modelId="{9ABFA1DE-518E-4249-9543-736434224099}" type="presParOf" srcId="{CF9B0FCE-C3B6-418A-B784-6C37C0808382}" destId="{7E318710-C508-4F76-9C24-EBEA9CB2BD51}" srcOrd="10" destOrd="0" presId="urn:microsoft.com/office/officeart/2005/8/layout/vList2"/>
    <dgm:cxn modelId="{CBCCB120-415A-407B-8CF1-31231986776E}" type="presParOf" srcId="{CF9B0FCE-C3B6-418A-B784-6C37C0808382}" destId="{06038C3C-59AF-4396-A33F-6C86917205F3}" srcOrd="11" destOrd="0" presId="urn:microsoft.com/office/officeart/2005/8/layout/vList2"/>
    <dgm:cxn modelId="{E9597C70-32D9-4FCA-853C-06065C5A05EA}" type="presParOf" srcId="{CF9B0FCE-C3B6-418A-B784-6C37C0808382}" destId="{B1C97E42-44DC-4BFD-B21D-8D8D4492AFF3}" srcOrd="12" destOrd="0" presId="urn:microsoft.com/office/officeart/2005/8/layout/vList2"/>
    <dgm:cxn modelId="{EDB89988-0D14-457A-895E-D1CABB50875B}" type="presParOf" srcId="{CF9B0FCE-C3B6-418A-B784-6C37C0808382}" destId="{8E5DFE8A-6D94-4D51-9106-DA3BE984A302}" srcOrd="13" destOrd="0" presId="urn:microsoft.com/office/officeart/2005/8/layout/vList2"/>
    <dgm:cxn modelId="{CA8EA2C4-1958-4345-B830-8EBDC0AF45F4}" type="presParOf" srcId="{CF9B0FCE-C3B6-418A-B784-6C37C0808382}" destId="{A6E192AC-3BCE-49DF-8337-4F19E0EC2BD5}" srcOrd="14" destOrd="0" presId="urn:microsoft.com/office/officeart/2005/8/layout/vList2"/>
    <dgm:cxn modelId="{40A90893-36C9-48AA-9BFA-7FD597AE3948}" type="presParOf" srcId="{CF9B0FCE-C3B6-418A-B784-6C37C0808382}" destId="{5CC22E29-7728-442E-B127-1E94FDC89162}" srcOrd="15" destOrd="0" presId="urn:microsoft.com/office/officeart/2005/8/layout/vList2"/>
    <dgm:cxn modelId="{91CED011-BC59-4B0C-AB97-F7E630998962}" type="presParOf" srcId="{CF9B0FCE-C3B6-418A-B784-6C37C0808382}" destId="{AD68831B-CE3A-414D-B493-817D6EE72C20}" srcOrd="16" destOrd="0" presId="urn:microsoft.com/office/officeart/2005/8/layout/vList2"/>
    <dgm:cxn modelId="{54125E0F-2772-4C83-BEAC-FF5F5A2E3DD8}" type="presParOf" srcId="{CF9B0FCE-C3B6-418A-B784-6C37C0808382}" destId="{6D5F4D7C-B832-4C9B-8813-7F2378BBC2EF}" srcOrd="17" destOrd="0" presId="urn:microsoft.com/office/officeart/2005/8/layout/vList2"/>
    <dgm:cxn modelId="{C271B5A0-6AD4-4871-906A-DC7E6F234EB1}" type="presParOf" srcId="{CF9B0FCE-C3B6-418A-B784-6C37C0808382}" destId="{F78FA7A3-7476-4ACA-B89F-807A58780D68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4AD909-2F6D-4A75-B129-843A38E14F6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F7099282-DD05-48DF-B69F-758C6007135E}">
      <dgm:prSet phldrT="[Text]"/>
      <dgm:spPr/>
      <dgm:t>
        <a:bodyPr/>
        <a:lstStyle/>
        <a:p>
          <a:r>
            <a:rPr lang="en-GB" dirty="0"/>
            <a:t>1</a:t>
          </a:r>
          <a:endParaRPr lang="en-IE" dirty="0"/>
        </a:p>
      </dgm:t>
    </dgm:pt>
    <dgm:pt modelId="{A7D5CA30-6830-4B50-BC1F-748A5F2CC1C2}" type="parTrans" cxnId="{B5B03414-5CC5-447A-9F52-C3FF888B47CB}">
      <dgm:prSet/>
      <dgm:spPr/>
      <dgm:t>
        <a:bodyPr/>
        <a:lstStyle/>
        <a:p>
          <a:endParaRPr lang="en-IE"/>
        </a:p>
      </dgm:t>
    </dgm:pt>
    <dgm:pt modelId="{88EC995C-1C6B-4C2F-BBA1-91E312AB4786}" type="sibTrans" cxnId="{B5B03414-5CC5-447A-9F52-C3FF888B47CB}">
      <dgm:prSet/>
      <dgm:spPr/>
      <dgm:t>
        <a:bodyPr/>
        <a:lstStyle/>
        <a:p>
          <a:endParaRPr lang="en-IE"/>
        </a:p>
      </dgm:t>
    </dgm:pt>
    <dgm:pt modelId="{C42E646B-8840-4F23-B745-E3A145731FD0}">
      <dgm:prSet phldrT="[Text]"/>
      <dgm:spPr/>
      <dgm:t>
        <a:bodyPr/>
        <a:lstStyle/>
        <a:p>
          <a:r>
            <a:rPr lang="en-GB" dirty="0"/>
            <a:t>2</a:t>
          </a:r>
          <a:endParaRPr lang="en-IE" dirty="0"/>
        </a:p>
      </dgm:t>
    </dgm:pt>
    <dgm:pt modelId="{C7E30372-5DC7-4A7F-8F1A-B24C45F63E7B}" type="parTrans" cxnId="{929993EF-1B24-43CA-BF70-136EB9118E9A}">
      <dgm:prSet/>
      <dgm:spPr/>
      <dgm:t>
        <a:bodyPr/>
        <a:lstStyle/>
        <a:p>
          <a:endParaRPr lang="en-IE"/>
        </a:p>
      </dgm:t>
    </dgm:pt>
    <dgm:pt modelId="{128A02A8-D6E2-4DE1-A820-8F338F97709B}" type="sibTrans" cxnId="{929993EF-1B24-43CA-BF70-136EB9118E9A}">
      <dgm:prSet/>
      <dgm:spPr/>
      <dgm:t>
        <a:bodyPr/>
        <a:lstStyle/>
        <a:p>
          <a:endParaRPr lang="en-IE"/>
        </a:p>
      </dgm:t>
    </dgm:pt>
    <dgm:pt modelId="{2999C8C3-CC92-4EFF-ABCF-49D3D0AE2344}">
      <dgm:prSet phldrT="[Text]"/>
      <dgm:spPr/>
      <dgm:t>
        <a:bodyPr/>
        <a:lstStyle/>
        <a:p>
          <a:r>
            <a:rPr lang="en-GB" dirty="0"/>
            <a:t>3</a:t>
          </a:r>
          <a:endParaRPr lang="en-IE" dirty="0"/>
        </a:p>
      </dgm:t>
    </dgm:pt>
    <dgm:pt modelId="{FB356F2C-C433-4467-AD52-F6261FF04AFE}" type="parTrans" cxnId="{B9F51F18-17C1-4CFB-99F3-11E89496C675}">
      <dgm:prSet/>
      <dgm:spPr/>
      <dgm:t>
        <a:bodyPr/>
        <a:lstStyle/>
        <a:p>
          <a:endParaRPr lang="en-IE"/>
        </a:p>
      </dgm:t>
    </dgm:pt>
    <dgm:pt modelId="{76EE6CF3-FE95-4BF5-ABBE-2068D44C8027}" type="sibTrans" cxnId="{B9F51F18-17C1-4CFB-99F3-11E89496C675}">
      <dgm:prSet/>
      <dgm:spPr/>
      <dgm:t>
        <a:bodyPr/>
        <a:lstStyle/>
        <a:p>
          <a:endParaRPr lang="en-IE"/>
        </a:p>
      </dgm:t>
    </dgm:pt>
    <dgm:pt modelId="{4EF5513A-3E7A-4EAC-B083-3BAC15B1039B}">
      <dgm:prSet phldrT="[Text]" custT="1"/>
      <dgm:spPr/>
      <dgm:t>
        <a:bodyPr/>
        <a:lstStyle/>
        <a:p>
          <a:r>
            <a:rPr lang="en-US" sz="22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Address: </a:t>
          </a:r>
          <a:r>
            <a:rPr lang="en-US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Water, Soil </a:t>
          </a:r>
          <a:r>
            <a: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&amp; Air quality</a:t>
          </a:r>
          <a:r>
            <a:rPr lang="en-US" sz="2200" dirty="0">
              <a:latin typeface="Arial" panose="020B0604020202020204" pitchFamily="34" charset="0"/>
              <a:cs typeface="Arial" panose="020B0604020202020204" pitchFamily="34" charset="0"/>
            </a:rPr>
            <a:t>, Climate change targets on a multi annual basis to achieve Food Wise Sustainability objectives</a:t>
          </a:r>
          <a:endParaRPr lang="en-IE" sz="2200" dirty="0"/>
        </a:p>
      </dgm:t>
    </dgm:pt>
    <dgm:pt modelId="{3C205B66-5D61-46E4-B4D1-4A0C5DA46852}" type="parTrans" cxnId="{3EBDE150-60CB-4258-8F6F-98B76AE090A7}">
      <dgm:prSet/>
      <dgm:spPr/>
      <dgm:t>
        <a:bodyPr/>
        <a:lstStyle/>
        <a:p>
          <a:endParaRPr lang="en-IE"/>
        </a:p>
      </dgm:t>
    </dgm:pt>
    <dgm:pt modelId="{026958AE-152B-4021-9882-C602A1DCAE18}" type="sibTrans" cxnId="{3EBDE150-60CB-4258-8F6F-98B76AE090A7}">
      <dgm:prSet/>
      <dgm:spPr/>
      <dgm:t>
        <a:bodyPr/>
        <a:lstStyle/>
        <a:p>
          <a:endParaRPr lang="en-IE"/>
        </a:p>
      </dgm:t>
    </dgm:pt>
    <dgm:pt modelId="{7963ED89-4F47-44E6-99F3-6997FBB6F905}">
      <dgm:prSet/>
      <dgm:spPr/>
      <dgm:t>
        <a:bodyPr/>
        <a:lstStyle/>
        <a:p>
          <a:endParaRPr lang="en-US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C1437F-AA93-4B29-BB03-48D4E3DC0E16}" type="parTrans" cxnId="{AE38DF0F-4BF8-425F-B513-400E1AA3D7FA}">
      <dgm:prSet/>
      <dgm:spPr/>
      <dgm:t>
        <a:bodyPr/>
        <a:lstStyle/>
        <a:p>
          <a:endParaRPr lang="en-IE"/>
        </a:p>
      </dgm:t>
    </dgm:pt>
    <dgm:pt modelId="{BA63A966-4AA7-4112-9907-E28554A21478}" type="sibTrans" cxnId="{AE38DF0F-4BF8-425F-B513-400E1AA3D7FA}">
      <dgm:prSet/>
      <dgm:spPr/>
      <dgm:t>
        <a:bodyPr/>
        <a:lstStyle/>
        <a:p>
          <a:endParaRPr lang="en-IE"/>
        </a:p>
      </dgm:t>
    </dgm:pt>
    <dgm:pt modelId="{14DA2A65-8CC9-4853-BED5-A90E7CA0F992}">
      <dgm:prSet custT="1"/>
      <dgm:spPr/>
      <dgm:t>
        <a:bodyPr/>
        <a:lstStyle/>
        <a:p>
          <a:r>
            <a:rPr lang="en-US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First Company Driven Approach </a:t>
          </a:r>
          <a:r>
            <a:rPr lang="en-US" sz="2200" dirty="0">
              <a:latin typeface="Arial" panose="020B0604020202020204" pitchFamily="34" charset="0"/>
              <a:cs typeface="Arial" panose="020B0604020202020204" pitchFamily="34" charset="0"/>
            </a:rPr>
            <a:t>Involving </a:t>
          </a:r>
          <a:r>
            <a:rPr lang="en-US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Whole of Government and Whole of Sector </a:t>
          </a:r>
          <a:endParaRPr lang="en-IE" sz="2200" dirty="0">
            <a:solidFill>
              <a:srgbClr val="C00000"/>
            </a:solidFill>
          </a:endParaRPr>
        </a:p>
      </dgm:t>
    </dgm:pt>
    <dgm:pt modelId="{234E67F7-3E90-4AA6-A171-376093B9FE57}" type="parTrans" cxnId="{AD989F34-6FF5-4E83-A3AD-C6A217781136}">
      <dgm:prSet/>
      <dgm:spPr/>
      <dgm:t>
        <a:bodyPr/>
        <a:lstStyle/>
        <a:p>
          <a:endParaRPr lang="en-IE"/>
        </a:p>
      </dgm:t>
    </dgm:pt>
    <dgm:pt modelId="{06B10521-A9BB-4E6F-A925-C9C95F4F198C}" type="sibTrans" cxnId="{AD989F34-6FF5-4E83-A3AD-C6A217781136}">
      <dgm:prSet/>
      <dgm:spPr/>
      <dgm:t>
        <a:bodyPr/>
        <a:lstStyle/>
        <a:p>
          <a:endParaRPr lang="en-IE"/>
        </a:p>
      </dgm:t>
    </dgm:pt>
    <dgm:pt modelId="{A008D994-3868-41E6-9ED7-6294EF65CACF}">
      <dgm:prSet custT="1"/>
      <dgm:spPr/>
      <dgm:t>
        <a:bodyPr/>
        <a:lstStyle/>
        <a:p>
          <a:r>
            <a:rPr lang="en-US" sz="2200" dirty="0" smtClean="0">
              <a:latin typeface="Arial" panose="020B0604020202020204" pitchFamily="34" charset="0"/>
              <a:cs typeface="Arial" panose="020B0604020202020204" pitchFamily="34" charset="0"/>
            </a:rPr>
            <a:t>Recognition </a:t>
          </a:r>
          <a:r>
            <a:rPr lang="en-US" sz="2200" dirty="0">
              <a:latin typeface="Arial" panose="020B0604020202020204" pitchFamily="34" charset="0"/>
              <a:cs typeface="Arial" panose="020B0604020202020204" pitchFamily="34" charset="0"/>
            </a:rPr>
            <a:t>that </a:t>
          </a:r>
          <a:r>
            <a:rPr lang="en-US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environmental sustainability and economic sustainability </a:t>
          </a:r>
          <a:r>
            <a:rPr lang="en-US" sz="2200" dirty="0">
              <a:latin typeface="Arial" panose="020B0604020202020204" pitchFamily="34" charset="0"/>
              <a:cs typeface="Arial" panose="020B0604020202020204" pitchFamily="34" charset="0"/>
            </a:rPr>
            <a:t>are </a:t>
          </a:r>
          <a:r>
            <a:rPr lang="en-US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complementary</a:t>
          </a:r>
          <a:endParaRPr lang="en-IE" sz="2200" dirty="0">
            <a:solidFill>
              <a:srgbClr val="C00000"/>
            </a:solidFill>
          </a:endParaRPr>
        </a:p>
      </dgm:t>
    </dgm:pt>
    <dgm:pt modelId="{C6F92FDB-64FC-44FC-A603-5788BCEA2C65}" type="parTrans" cxnId="{166B9F8F-1F8B-454F-8AF5-42CC595C8995}">
      <dgm:prSet/>
      <dgm:spPr/>
      <dgm:t>
        <a:bodyPr/>
        <a:lstStyle/>
        <a:p>
          <a:endParaRPr lang="en-IE"/>
        </a:p>
      </dgm:t>
    </dgm:pt>
    <dgm:pt modelId="{EDE94F87-F750-4C6D-933E-483BD075844C}" type="sibTrans" cxnId="{166B9F8F-1F8B-454F-8AF5-42CC595C8995}">
      <dgm:prSet/>
      <dgm:spPr/>
      <dgm:t>
        <a:bodyPr/>
        <a:lstStyle/>
        <a:p>
          <a:endParaRPr lang="en-IE"/>
        </a:p>
      </dgm:t>
    </dgm:pt>
    <dgm:pt modelId="{D8667CC8-A0DF-4CA3-92A7-9D468F4A9811}">
      <dgm:prSet/>
      <dgm:spPr/>
      <dgm:t>
        <a:bodyPr/>
        <a:lstStyle/>
        <a:p>
          <a:endParaRPr lang="en-US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DE1E23-FA0F-4038-9971-063E9EC4DA03}" type="parTrans" cxnId="{2C2E2CA0-E7BE-4B75-B210-DD4EF69F44A4}">
      <dgm:prSet/>
      <dgm:spPr/>
      <dgm:t>
        <a:bodyPr/>
        <a:lstStyle/>
        <a:p>
          <a:endParaRPr lang="en-IE"/>
        </a:p>
      </dgm:t>
    </dgm:pt>
    <dgm:pt modelId="{016112A0-DC93-4A69-AE09-1D4770D59DE5}" type="sibTrans" cxnId="{2C2E2CA0-E7BE-4B75-B210-DD4EF69F44A4}">
      <dgm:prSet/>
      <dgm:spPr/>
      <dgm:t>
        <a:bodyPr/>
        <a:lstStyle/>
        <a:p>
          <a:endParaRPr lang="en-IE"/>
        </a:p>
      </dgm:t>
    </dgm:pt>
    <dgm:pt modelId="{473691D6-1340-4589-BC9F-584D0987C021}">
      <dgm:prSet custT="1"/>
      <dgm:spPr/>
      <dgm:t>
        <a:bodyPr/>
        <a:lstStyle/>
        <a:p>
          <a:endParaRPr lang="en-IE" sz="2200" dirty="0"/>
        </a:p>
      </dgm:t>
    </dgm:pt>
    <dgm:pt modelId="{A569510F-9EE6-4597-8481-A51EC2C8737B}" type="parTrans" cxnId="{6648EB7B-A2C6-4FDE-92A7-84FE33C6F2FC}">
      <dgm:prSet/>
      <dgm:spPr/>
      <dgm:t>
        <a:bodyPr/>
        <a:lstStyle/>
        <a:p>
          <a:endParaRPr lang="en-IE"/>
        </a:p>
      </dgm:t>
    </dgm:pt>
    <dgm:pt modelId="{D29F420F-9B0D-438E-AAC9-89B75CC50DA4}" type="sibTrans" cxnId="{6648EB7B-A2C6-4FDE-92A7-84FE33C6F2FC}">
      <dgm:prSet/>
      <dgm:spPr/>
      <dgm:t>
        <a:bodyPr/>
        <a:lstStyle/>
        <a:p>
          <a:endParaRPr lang="en-IE"/>
        </a:p>
      </dgm:t>
    </dgm:pt>
    <dgm:pt modelId="{0E3BD97C-E263-41DC-BAD6-8AD56C718A4D}">
      <dgm:prSet phldrT="[Text]" custT="1"/>
      <dgm:spPr/>
      <dgm:t>
        <a:bodyPr/>
        <a:lstStyle/>
        <a:p>
          <a:endParaRPr lang="en-IE" sz="2200" dirty="0"/>
        </a:p>
      </dgm:t>
    </dgm:pt>
    <dgm:pt modelId="{0120BF12-766F-4F85-BDD0-1E16698CECC1}" type="parTrans" cxnId="{FFA243B4-F1DD-452C-8ABE-6CE286FFAD09}">
      <dgm:prSet/>
      <dgm:spPr/>
      <dgm:t>
        <a:bodyPr/>
        <a:lstStyle/>
        <a:p>
          <a:endParaRPr lang="en-IE"/>
        </a:p>
      </dgm:t>
    </dgm:pt>
    <dgm:pt modelId="{49CA04FB-F58C-4F31-A850-9BD25D1D04FE}" type="sibTrans" cxnId="{FFA243B4-F1DD-452C-8ABE-6CE286FFAD09}">
      <dgm:prSet/>
      <dgm:spPr/>
      <dgm:t>
        <a:bodyPr/>
        <a:lstStyle/>
        <a:p>
          <a:endParaRPr lang="en-IE"/>
        </a:p>
      </dgm:t>
    </dgm:pt>
    <dgm:pt modelId="{D9021EE7-E6B3-45EE-B504-B0569D9366C6}" type="pres">
      <dgm:prSet presAssocID="{D84AD909-2F6D-4A75-B129-843A38E14F6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DCC3DFF-B781-429D-B7C4-A7B35EDB1EDD}" type="pres">
      <dgm:prSet presAssocID="{F7099282-DD05-48DF-B69F-758C6007135E}" presName="composite" presStyleCnt="0"/>
      <dgm:spPr/>
    </dgm:pt>
    <dgm:pt modelId="{F4BD0E5B-6A89-455D-BFCA-F1A9850CCB21}" type="pres">
      <dgm:prSet presAssocID="{F7099282-DD05-48DF-B69F-758C6007135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AE3B69-91A7-4E7B-BCDD-B8CEB13EA513}" type="pres">
      <dgm:prSet presAssocID="{F7099282-DD05-48DF-B69F-758C6007135E}" presName="descendantText" presStyleLbl="alignAcc1" presStyleIdx="0" presStyleCnt="3" custScale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350808-D878-443C-8B81-39BE2FBE6079}" type="pres">
      <dgm:prSet presAssocID="{88EC995C-1C6B-4C2F-BBA1-91E312AB4786}" presName="sp" presStyleCnt="0"/>
      <dgm:spPr/>
    </dgm:pt>
    <dgm:pt modelId="{D4C358EB-5BBB-4926-AD8E-04D8F1DE142B}" type="pres">
      <dgm:prSet presAssocID="{C42E646B-8840-4F23-B745-E3A145731FD0}" presName="composite" presStyleCnt="0"/>
      <dgm:spPr/>
    </dgm:pt>
    <dgm:pt modelId="{4630646B-A6D9-4617-99FF-50FC4AC25847}" type="pres">
      <dgm:prSet presAssocID="{C42E646B-8840-4F23-B745-E3A145731FD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B572A00-3789-4F64-8E9C-141A9EB059AC}" type="pres">
      <dgm:prSet presAssocID="{C42E646B-8840-4F23-B745-E3A145731FD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013ED6-ABEC-4AEF-9E44-F6E24FD90AEC}" type="pres">
      <dgm:prSet presAssocID="{128A02A8-D6E2-4DE1-A820-8F338F97709B}" presName="sp" presStyleCnt="0"/>
      <dgm:spPr/>
    </dgm:pt>
    <dgm:pt modelId="{C3AED858-EBA9-4ACD-9A5E-4BE73F4318FF}" type="pres">
      <dgm:prSet presAssocID="{2999C8C3-CC92-4EFF-ABCF-49D3D0AE2344}" presName="composite" presStyleCnt="0"/>
      <dgm:spPr/>
    </dgm:pt>
    <dgm:pt modelId="{B1CBD02A-52DA-4955-9BFC-AA0AE66C5DCD}" type="pres">
      <dgm:prSet presAssocID="{2999C8C3-CC92-4EFF-ABCF-49D3D0AE234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1425F1-1026-4567-942A-A9645B90BC18}" type="pres">
      <dgm:prSet presAssocID="{2999C8C3-CC92-4EFF-ABCF-49D3D0AE234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EB4C0D8-B2C7-4B5C-B36B-08BCF293BAF6}" type="presOf" srcId="{D84AD909-2F6D-4A75-B129-843A38E14F6B}" destId="{D9021EE7-E6B3-45EE-B504-B0569D9366C6}" srcOrd="0" destOrd="0" presId="urn:microsoft.com/office/officeart/2005/8/layout/chevron2"/>
    <dgm:cxn modelId="{9D6479A6-C939-4F59-8BEC-34382881030A}" type="presOf" srcId="{0E3BD97C-E263-41DC-BAD6-8AD56C718A4D}" destId="{A31425F1-1026-4567-942A-A9645B90BC18}" srcOrd="0" destOrd="0" presId="urn:microsoft.com/office/officeart/2005/8/layout/chevron2"/>
    <dgm:cxn modelId="{1E3D3097-2C47-43AA-BBB8-E07B76F98124}" type="presOf" srcId="{7963ED89-4F47-44E6-99F3-6997FBB6F905}" destId="{A31425F1-1026-4567-942A-A9645B90BC18}" srcOrd="0" destOrd="2" presId="urn:microsoft.com/office/officeart/2005/8/layout/chevron2"/>
    <dgm:cxn modelId="{DFC3529B-6F40-4685-BA9E-858B6988ECF4}" type="presOf" srcId="{D8667CC8-A0DF-4CA3-92A7-9D468F4A9811}" destId="{93AE3B69-91A7-4E7B-BCDD-B8CEB13EA513}" srcOrd="0" destOrd="2" presId="urn:microsoft.com/office/officeart/2005/8/layout/chevron2"/>
    <dgm:cxn modelId="{3EBDE150-60CB-4258-8F6F-98B76AE090A7}" srcId="{2999C8C3-CC92-4EFF-ABCF-49D3D0AE2344}" destId="{4EF5513A-3E7A-4EAC-B083-3BAC15B1039B}" srcOrd="1" destOrd="0" parTransId="{3C205B66-5D61-46E4-B4D1-4A0C5DA46852}" sibTransId="{026958AE-152B-4021-9882-C602A1DCAE18}"/>
    <dgm:cxn modelId="{B9F51F18-17C1-4CFB-99F3-11E89496C675}" srcId="{D84AD909-2F6D-4A75-B129-843A38E14F6B}" destId="{2999C8C3-CC92-4EFF-ABCF-49D3D0AE2344}" srcOrd="2" destOrd="0" parTransId="{FB356F2C-C433-4467-AD52-F6261FF04AFE}" sibTransId="{76EE6CF3-FE95-4BF5-ABBE-2068D44C8027}"/>
    <dgm:cxn modelId="{53BA0629-71B3-468E-AA0F-07D4CC4E872D}" type="presOf" srcId="{473691D6-1340-4589-BC9F-584D0987C021}" destId="{93AE3B69-91A7-4E7B-BCDD-B8CEB13EA513}" srcOrd="0" destOrd="0" presId="urn:microsoft.com/office/officeart/2005/8/layout/chevron2"/>
    <dgm:cxn modelId="{970803DB-921F-4ECD-8A88-96E541A371D3}" type="presOf" srcId="{2999C8C3-CC92-4EFF-ABCF-49D3D0AE2344}" destId="{B1CBD02A-52DA-4955-9BFC-AA0AE66C5DCD}" srcOrd="0" destOrd="0" presId="urn:microsoft.com/office/officeart/2005/8/layout/chevron2"/>
    <dgm:cxn modelId="{A5277ABC-7803-43E1-A954-8AE22B7FE93C}" type="presOf" srcId="{A008D994-3868-41E6-9ED7-6294EF65CACF}" destId="{93AE3B69-91A7-4E7B-BCDD-B8CEB13EA513}" srcOrd="0" destOrd="1" presId="urn:microsoft.com/office/officeart/2005/8/layout/chevron2"/>
    <dgm:cxn modelId="{6648EB7B-A2C6-4FDE-92A7-84FE33C6F2FC}" srcId="{F7099282-DD05-48DF-B69F-758C6007135E}" destId="{473691D6-1340-4589-BC9F-584D0987C021}" srcOrd="0" destOrd="0" parTransId="{A569510F-9EE6-4597-8481-A51EC2C8737B}" sibTransId="{D29F420F-9B0D-438E-AAC9-89B75CC50DA4}"/>
    <dgm:cxn modelId="{2A0519DF-C4F0-4795-92DA-DABA2E297B9E}" type="presOf" srcId="{4EF5513A-3E7A-4EAC-B083-3BAC15B1039B}" destId="{A31425F1-1026-4567-942A-A9645B90BC18}" srcOrd="0" destOrd="1" presId="urn:microsoft.com/office/officeart/2005/8/layout/chevron2"/>
    <dgm:cxn modelId="{FFA243B4-F1DD-452C-8ABE-6CE286FFAD09}" srcId="{2999C8C3-CC92-4EFF-ABCF-49D3D0AE2344}" destId="{0E3BD97C-E263-41DC-BAD6-8AD56C718A4D}" srcOrd="0" destOrd="0" parTransId="{0120BF12-766F-4F85-BDD0-1E16698CECC1}" sibTransId="{49CA04FB-F58C-4F31-A850-9BD25D1D04FE}"/>
    <dgm:cxn modelId="{B5B03414-5CC5-447A-9F52-C3FF888B47CB}" srcId="{D84AD909-2F6D-4A75-B129-843A38E14F6B}" destId="{F7099282-DD05-48DF-B69F-758C6007135E}" srcOrd="0" destOrd="0" parTransId="{A7D5CA30-6830-4B50-BC1F-748A5F2CC1C2}" sibTransId="{88EC995C-1C6B-4C2F-BBA1-91E312AB4786}"/>
    <dgm:cxn modelId="{AD989F34-6FF5-4E83-A3AD-C6A217781136}" srcId="{C42E646B-8840-4F23-B745-E3A145731FD0}" destId="{14DA2A65-8CC9-4853-BED5-A90E7CA0F992}" srcOrd="0" destOrd="0" parTransId="{234E67F7-3E90-4AA6-A171-376093B9FE57}" sibTransId="{06B10521-A9BB-4E6F-A925-C9C95F4F198C}"/>
    <dgm:cxn modelId="{2C2E2CA0-E7BE-4B75-B210-DD4EF69F44A4}" srcId="{F7099282-DD05-48DF-B69F-758C6007135E}" destId="{D8667CC8-A0DF-4CA3-92A7-9D468F4A9811}" srcOrd="2" destOrd="0" parTransId="{24DE1E23-FA0F-4038-9971-063E9EC4DA03}" sibTransId="{016112A0-DC93-4A69-AE09-1D4770D59DE5}"/>
    <dgm:cxn modelId="{929993EF-1B24-43CA-BF70-136EB9118E9A}" srcId="{D84AD909-2F6D-4A75-B129-843A38E14F6B}" destId="{C42E646B-8840-4F23-B745-E3A145731FD0}" srcOrd="1" destOrd="0" parTransId="{C7E30372-5DC7-4A7F-8F1A-B24C45F63E7B}" sibTransId="{128A02A8-D6E2-4DE1-A820-8F338F97709B}"/>
    <dgm:cxn modelId="{166B9F8F-1F8B-454F-8AF5-42CC595C8995}" srcId="{F7099282-DD05-48DF-B69F-758C6007135E}" destId="{A008D994-3868-41E6-9ED7-6294EF65CACF}" srcOrd="1" destOrd="0" parTransId="{C6F92FDB-64FC-44FC-A603-5788BCEA2C65}" sibTransId="{EDE94F87-F750-4C6D-933E-483BD075844C}"/>
    <dgm:cxn modelId="{1E88322D-4439-4C7E-BC8F-92D1499FD139}" type="presOf" srcId="{C42E646B-8840-4F23-B745-E3A145731FD0}" destId="{4630646B-A6D9-4617-99FF-50FC4AC25847}" srcOrd="0" destOrd="0" presId="urn:microsoft.com/office/officeart/2005/8/layout/chevron2"/>
    <dgm:cxn modelId="{AE38DF0F-4BF8-425F-B513-400E1AA3D7FA}" srcId="{2999C8C3-CC92-4EFF-ABCF-49D3D0AE2344}" destId="{7963ED89-4F47-44E6-99F3-6997FBB6F905}" srcOrd="2" destOrd="0" parTransId="{EEC1437F-AA93-4B29-BB03-48D4E3DC0E16}" sibTransId="{BA63A966-4AA7-4112-9907-E28554A21478}"/>
    <dgm:cxn modelId="{C053DCDA-6727-4E12-BAB0-52C2AB0B42EC}" type="presOf" srcId="{F7099282-DD05-48DF-B69F-758C6007135E}" destId="{F4BD0E5B-6A89-455D-BFCA-F1A9850CCB21}" srcOrd="0" destOrd="0" presId="urn:microsoft.com/office/officeart/2005/8/layout/chevron2"/>
    <dgm:cxn modelId="{55C62EBE-1E75-492F-BD07-95514BBEDADB}" type="presOf" srcId="{14DA2A65-8CC9-4853-BED5-A90E7CA0F992}" destId="{BB572A00-3789-4F64-8E9C-141A9EB059AC}" srcOrd="0" destOrd="0" presId="urn:microsoft.com/office/officeart/2005/8/layout/chevron2"/>
    <dgm:cxn modelId="{17EF49AF-21EC-474A-BA21-5FE800C0F55E}" type="presParOf" srcId="{D9021EE7-E6B3-45EE-B504-B0569D9366C6}" destId="{6DCC3DFF-B781-429D-B7C4-A7B35EDB1EDD}" srcOrd="0" destOrd="0" presId="urn:microsoft.com/office/officeart/2005/8/layout/chevron2"/>
    <dgm:cxn modelId="{97376BB9-35D5-43B4-B4B4-D8EF311A9231}" type="presParOf" srcId="{6DCC3DFF-B781-429D-B7C4-A7B35EDB1EDD}" destId="{F4BD0E5B-6A89-455D-BFCA-F1A9850CCB21}" srcOrd="0" destOrd="0" presId="urn:microsoft.com/office/officeart/2005/8/layout/chevron2"/>
    <dgm:cxn modelId="{EF38269E-70ED-43CC-991D-060517AE7280}" type="presParOf" srcId="{6DCC3DFF-B781-429D-B7C4-A7B35EDB1EDD}" destId="{93AE3B69-91A7-4E7B-BCDD-B8CEB13EA513}" srcOrd="1" destOrd="0" presId="urn:microsoft.com/office/officeart/2005/8/layout/chevron2"/>
    <dgm:cxn modelId="{34682553-162A-4E99-BFC1-CB6FF70748C6}" type="presParOf" srcId="{D9021EE7-E6B3-45EE-B504-B0569D9366C6}" destId="{9B350808-D878-443C-8B81-39BE2FBE6079}" srcOrd="1" destOrd="0" presId="urn:microsoft.com/office/officeart/2005/8/layout/chevron2"/>
    <dgm:cxn modelId="{A6394ABE-12F1-4F58-9907-EB57E317FFDD}" type="presParOf" srcId="{D9021EE7-E6B3-45EE-B504-B0569D9366C6}" destId="{D4C358EB-5BBB-4926-AD8E-04D8F1DE142B}" srcOrd="2" destOrd="0" presId="urn:microsoft.com/office/officeart/2005/8/layout/chevron2"/>
    <dgm:cxn modelId="{A938D50C-F23C-4EB8-89AB-E2B7293DC9DE}" type="presParOf" srcId="{D4C358EB-5BBB-4926-AD8E-04D8F1DE142B}" destId="{4630646B-A6D9-4617-99FF-50FC4AC25847}" srcOrd="0" destOrd="0" presId="urn:microsoft.com/office/officeart/2005/8/layout/chevron2"/>
    <dgm:cxn modelId="{A02B2C52-B2A3-41F3-BB1C-06C17E813326}" type="presParOf" srcId="{D4C358EB-5BBB-4926-AD8E-04D8F1DE142B}" destId="{BB572A00-3789-4F64-8E9C-141A9EB059AC}" srcOrd="1" destOrd="0" presId="urn:microsoft.com/office/officeart/2005/8/layout/chevron2"/>
    <dgm:cxn modelId="{19F8BEB8-1B2E-4710-A5F5-599E56F66808}" type="presParOf" srcId="{D9021EE7-E6B3-45EE-B504-B0569D9366C6}" destId="{17013ED6-ABEC-4AEF-9E44-F6E24FD90AEC}" srcOrd="3" destOrd="0" presId="urn:microsoft.com/office/officeart/2005/8/layout/chevron2"/>
    <dgm:cxn modelId="{79DF1DAB-CC24-4B6B-BCFE-20C06E89276F}" type="presParOf" srcId="{D9021EE7-E6B3-45EE-B504-B0569D9366C6}" destId="{C3AED858-EBA9-4ACD-9A5E-4BE73F4318FF}" srcOrd="4" destOrd="0" presId="urn:microsoft.com/office/officeart/2005/8/layout/chevron2"/>
    <dgm:cxn modelId="{C2841ECB-B3A0-4FAE-9A16-09973DDED380}" type="presParOf" srcId="{C3AED858-EBA9-4ACD-9A5E-4BE73F4318FF}" destId="{B1CBD02A-52DA-4955-9BFC-AA0AE66C5DCD}" srcOrd="0" destOrd="0" presId="urn:microsoft.com/office/officeart/2005/8/layout/chevron2"/>
    <dgm:cxn modelId="{28457231-35E6-42CB-949B-34B57ACF3FBC}" type="presParOf" srcId="{C3AED858-EBA9-4ACD-9A5E-4BE73F4318FF}" destId="{A31425F1-1026-4567-942A-A9645B90BC1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177436-7DFB-4A1F-83D8-06FC0512F34C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FE21D60E-CA0E-4124-8485-6B88166BBE7A}" type="pres">
      <dgm:prSet presAssocID="{7C177436-7DFB-4A1F-83D8-06FC0512F34C}" presName="composite" presStyleCnt="0">
        <dgm:presLayoutVars>
          <dgm:chMax val="3"/>
          <dgm:animLvl val="lvl"/>
          <dgm:resizeHandles val="exact"/>
        </dgm:presLayoutVars>
      </dgm:prSet>
      <dgm:spPr/>
    </dgm:pt>
  </dgm:ptLst>
  <dgm:cxnLst>
    <dgm:cxn modelId="{EC8CA1DA-6779-4320-9751-5E4C3B9C372F}" type="presOf" srcId="{7C177436-7DFB-4A1F-83D8-06FC0512F34C}" destId="{FE21D60E-CA0E-4124-8485-6B88166BBE7A}" srcOrd="0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177436-7DFB-4A1F-83D8-06FC0512F34C}" type="doc">
      <dgm:prSet loTypeId="urn:microsoft.com/office/officeart/2005/8/layout/gear1" loCatId="process" qsTypeId="urn:microsoft.com/office/officeart/2005/8/quickstyle/simple5" qsCatId="simple" csTypeId="urn:microsoft.com/office/officeart/2005/8/colors/accent1_5" csCatId="accent1" phldr="1"/>
      <dgm:spPr/>
    </dgm:pt>
    <dgm:pt modelId="{B2848DE5-5AC0-45D9-9142-02DAE46BD01B}">
      <dgm:prSet phldrT="[Text]" custT="1"/>
      <dgm:spPr/>
      <dgm:t>
        <a:bodyPr/>
        <a:lstStyle/>
        <a:p>
          <a:r>
            <a:rPr lang="en-GB" sz="2800" dirty="0"/>
            <a:t>Environmental Outcomes</a:t>
          </a:r>
          <a:endParaRPr lang="en-IE" sz="2800" dirty="0"/>
        </a:p>
      </dgm:t>
    </dgm:pt>
    <dgm:pt modelId="{450F51E2-9DE0-4D38-A5B2-722F5872F595}" type="parTrans" cxnId="{194397D1-F2A2-4A98-9F4B-F27D02974B65}">
      <dgm:prSet/>
      <dgm:spPr/>
      <dgm:t>
        <a:bodyPr/>
        <a:lstStyle/>
        <a:p>
          <a:endParaRPr lang="en-IE"/>
        </a:p>
      </dgm:t>
    </dgm:pt>
    <dgm:pt modelId="{79A2EA41-749C-4893-8CAC-AEBB2FA59BA2}" type="sibTrans" cxnId="{194397D1-F2A2-4A98-9F4B-F27D02974B65}">
      <dgm:prSet/>
      <dgm:spPr/>
      <dgm:t>
        <a:bodyPr/>
        <a:lstStyle/>
        <a:p>
          <a:endParaRPr lang="en-IE"/>
        </a:p>
      </dgm:t>
    </dgm:pt>
    <dgm:pt modelId="{B0B70859-7EF8-428B-B03A-9A0A632C89AE}">
      <dgm:prSet phldrT="[Text]" custT="1"/>
      <dgm:spPr/>
      <dgm:t>
        <a:bodyPr/>
        <a:lstStyle/>
        <a:p>
          <a:r>
            <a:rPr lang="en-GB" sz="2900" dirty="0"/>
            <a:t>Farmer Incomes</a:t>
          </a:r>
          <a:endParaRPr lang="en-IE" sz="2900" dirty="0"/>
        </a:p>
      </dgm:t>
    </dgm:pt>
    <dgm:pt modelId="{328D8F18-6BAA-49CC-9755-1AE197BD354C}" type="parTrans" cxnId="{7305FC2E-88C9-4995-8036-7FA258FA6998}">
      <dgm:prSet/>
      <dgm:spPr/>
      <dgm:t>
        <a:bodyPr/>
        <a:lstStyle/>
        <a:p>
          <a:endParaRPr lang="en-IE"/>
        </a:p>
      </dgm:t>
    </dgm:pt>
    <dgm:pt modelId="{E414DEAD-9650-4FF7-BEDC-CB20F5779D6D}" type="sibTrans" cxnId="{7305FC2E-88C9-4995-8036-7FA258FA6998}">
      <dgm:prSet/>
      <dgm:spPr/>
      <dgm:t>
        <a:bodyPr/>
        <a:lstStyle/>
        <a:p>
          <a:endParaRPr lang="en-IE"/>
        </a:p>
      </dgm:t>
    </dgm:pt>
    <dgm:pt modelId="{7D2282D4-427F-4A12-8534-F9077C0212D5}">
      <dgm:prSet phldrT="[Text]"/>
      <dgm:spPr/>
      <dgm:t>
        <a:bodyPr/>
        <a:lstStyle/>
        <a:p>
          <a:r>
            <a:rPr lang="en-GB" dirty="0"/>
            <a:t>Company Sustainability</a:t>
          </a:r>
          <a:endParaRPr lang="en-IE" dirty="0"/>
        </a:p>
      </dgm:t>
    </dgm:pt>
    <dgm:pt modelId="{0A9B1066-9ED1-4726-970D-9C0EFEA93795}" type="parTrans" cxnId="{E3FABF2D-4144-4435-B266-9CD4BC228004}">
      <dgm:prSet/>
      <dgm:spPr/>
      <dgm:t>
        <a:bodyPr/>
        <a:lstStyle/>
        <a:p>
          <a:endParaRPr lang="en-IE"/>
        </a:p>
      </dgm:t>
    </dgm:pt>
    <dgm:pt modelId="{264D5AE7-A2ED-445C-BCC5-F4F4A5131E93}" type="sibTrans" cxnId="{E3FABF2D-4144-4435-B266-9CD4BC228004}">
      <dgm:prSet/>
      <dgm:spPr/>
      <dgm:t>
        <a:bodyPr/>
        <a:lstStyle/>
        <a:p>
          <a:endParaRPr lang="en-IE"/>
        </a:p>
      </dgm:t>
    </dgm:pt>
    <dgm:pt modelId="{FE21D60E-CA0E-4124-8485-6B88166BBE7A}" type="pres">
      <dgm:prSet presAssocID="{7C177436-7DFB-4A1F-83D8-06FC0512F34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79DF020-3003-462F-B5CA-6953E078A8DA}" type="pres">
      <dgm:prSet presAssocID="{B2848DE5-5AC0-45D9-9142-02DAE46BD01B}" presName="gear1" presStyleLbl="node1" presStyleIdx="0" presStyleCnt="3" custLinFactNeighborX="-4495" custLinFactNeighborY="-404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33ECAD-07B5-4A5B-BA49-DDB1FD02DCA3}" type="pres">
      <dgm:prSet presAssocID="{B2848DE5-5AC0-45D9-9142-02DAE46BD01B}" presName="gear1srcNode" presStyleLbl="node1" presStyleIdx="0" presStyleCnt="3"/>
      <dgm:spPr/>
      <dgm:t>
        <a:bodyPr/>
        <a:lstStyle/>
        <a:p>
          <a:endParaRPr lang="en-GB"/>
        </a:p>
      </dgm:t>
    </dgm:pt>
    <dgm:pt modelId="{02852AC1-D59E-40FE-BAB9-8DD7E704B098}" type="pres">
      <dgm:prSet presAssocID="{B2848DE5-5AC0-45D9-9142-02DAE46BD01B}" presName="gear1dstNode" presStyleLbl="node1" presStyleIdx="0" presStyleCnt="3"/>
      <dgm:spPr/>
      <dgm:t>
        <a:bodyPr/>
        <a:lstStyle/>
        <a:p>
          <a:endParaRPr lang="en-GB"/>
        </a:p>
      </dgm:t>
    </dgm:pt>
    <dgm:pt modelId="{10A34B66-6F3C-4976-AF95-D07A6BBABF3D}" type="pres">
      <dgm:prSet presAssocID="{B0B70859-7EF8-428B-B03A-9A0A632C89AE}" presName="gear2" presStyleLbl="node1" presStyleIdx="1" presStyleCnt="3" custLinFactNeighborX="-2304" custLinFactNeighborY="-255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9DF677-E3CD-4D6B-8F7F-413B73DE1971}" type="pres">
      <dgm:prSet presAssocID="{B0B70859-7EF8-428B-B03A-9A0A632C89AE}" presName="gear2srcNode" presStyleLbl="node1" presStyleIdx="1" presStyleCnt="3"/>
      <dgm:spPr/>
      <dgm:t>
        <a:bodyPr/>
        <a:lstStyle/>
        <a:p>
          <a:endParaRPr lang="en-GB"/>
        </a:p>
      </dgm:t>
    </dgm:pt>
    <dgm:pt modelId="{78010F5A-10AF-4075-9839-B217728A441D}" type="pres">
      <dgm:prSet presAssocID="{B0B70859-7EF8-428B-B03A-9A0A632C89AE}" presName="gear2dstNode" presStyleLbl="node1" presStyleIdx="1" presStyleCnt="3"/>
      <dgm:spPr/>
      <dgm:t>
        <a:bodyPr/>
        <a:lstStyle/>
        <a:p>
          <a:endParaRPr lang="en-GB"/>
        </a:p>
      </dgm:t>
    </dgm:pt>
    <dgm:pt modelId="{E82D26E2-9E9A-4AF3-9E2C-C8EF76E5AA0D}" type="pres">
      <dgm:prSet presAssocID="{7D2282D4-427F-4A12-8534-F9077C0212D5}" presName="gear3" presStyleLbl="node1" presStyleIdx="2" presStyleCnt="3"/>
      <dgm:spPr/>
      <dgm:t>
        <a:bodyPr/>
        <a:lstStyle/>
        <a:p>
          <a:endParaRPr lang="en-GB"/>
        </a:p>
      </dgm:t>
    </dgm:pt>
    <dgm:pt modelId="{4F2586FB-E5C2-4A93-AC8C-9F0F61089D91}" type="pres">
      <dgm:prSet presAssocID="{7D2282D4-427F-4A12-8534-F9077C0212D5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4C9BDC-2FB4-44F4-8AEE-B0408CED41EB}" type="pres">
      <dgm:prSet presAssocID="{7D2282D4-427F-4A12-8534-F9077C0212D5}" presName="gear3srcNode" presStyleLbl="node1" presStyleIdx="2" presStyleCnt="3"/>
      <dgm:spPr/>
      <dgm:t>
        <a:bodyPr/>
        <a:lstStyle/>
        <a:p>
          <a:endParaRPr lang="en-GB"/>
        </a:p>
      </dgm:t>
    </dgm:pt>
    <dgm:pt modelId="{290227A6-462E-491D-B77B-072D5CBDE322}" type="pres">
      <dgm:prSet presAssocID="{7D2282D4-427F-4A12-8534-F9077C0212D5}" presName="gear3dstNode" presStyleLbl="node1" presStyleIdx="2" presStyleCnt="3"/>
      <dgm:spPr/>
      <dgm:t>
        <a:bodyPr/>
        <a:lstStyle/>
        <a:p>
          <a:endParaRPr lang="en-GB"/>
        </a:p>
      </dgm:t>
    </dgm:pt>
    <dgm:pt modelId="{94B7D119-E9D1-4BF4-A094-57BC008134E4}" type="pres">
      <dgm:prSet presAssocID="{79A2EA41-749C-4893-8CAC-AEBB2FA59BA2}" presName="connector1" presStyleLbl="sibTrans2D1" presStyleIdx="0" presStyleCnt="3" custFlipVert="1" custFlipHor="0" custScaleX="48382" custScaleY="1302" custLinFactNeighborX="-5587" custLinFactNeighborY="-1804"/>
      <dgm:spPr/>
      <dgm:t>
        <a:bodyPr/>
        <a:lstStyle/>
        <a:p>
          <a:endParaRPr lang="en-GB"/>
        </a:p>
      </dgm:t>
    </dgm:pt>
    <dgm:pt modelId="{3A32CCC9-3161-4F15-8865-ADF50876A2D6}" type="pres">
      <dgm:prSet presAssocID="{E414DEAD-9650-4FF7-BEDC-CB20F5779D6D}" presName="connector2" presStyleLbl="sibTrans2D1" presStyleIdx="1" presStyleCnt="3" custScaleX="12100" custScaleY="1629" custLinFactNeighborX="-2322" custLinFactNeighborY="3314"/>
      <dgm:spPr/>
      <dgm:t>
        <a:bodyPr/>
        <a:lstStyle/>
        <a:p>
          <a:endParaRPr lang="en-GB"/>
        </a:p>
      </dgm:t>
    </dgm:pt>
    <dgm:pt modelId="{1E2D1A08-6590-4985-BC7E-2116E6C4CB19}" type="pres">
      <dgm:prSet presAssocID="{264D5AE7-A2ED-445C-BCC5-F4F4A5131E93}" presName="connector3" presStyleLbl="sibTrans2D1" presStyleIdx="2" presStyleCnt="3" custAng="0" custFlipVert="1" custFlipHor="1" custScaleX="34430" custScaleY="2660" custLinFactNeighborX="2862" custLinFactNeighborY="77"/>
      <dgm:spPr/>
      <dgm:t>
        <a:bodyPr/>
        <a:lstStyle/>
        <a:p>
          <a:endParaRPr lang="en-GB"/>
        </a:p>
      </dgm:t>
    </dgm:pt>
  </dgm:ptLst>
  <dgm:cxnLst>
    <dgm:cxn modelId="{2C07D541-A346-4A6A-BC78-E1E016D8A559}" type="presOf" srcId="{7D2282D4-427F-4A12-8534-F9077C0212D5}" destId="{E82D26E2-9E9A-4AF3-9E2C-C8EF76E5AA0D}" srcOrd="0" destOrd="0" presId="urn:microsoft.com/office/officeart/2005/8/layout/gear1"/>
    <dgm:cxn modelId="{47193089-D29D-4B84-917B-C2EC391FD27A}" type="presOf" srcId="{79A2EA41-749C-4893-8CAC-AEBB2FA59BA2}" destId="{94B7D119-E9D1-4BF4-A094-57BC008134E4}" srcOrd="0" destOrd="0" presId="urn:microsoft.com/office/officeart/2005/8/layout/gear1"/>
    <dgm:cxn modelId="{3690358C-55F4-4B1B-AEE8-DC985D743A8F}" type="presOf" srcId="{B2848DE5-5AC0-45D9-9142-02DAE46BD01B}" destId="{D79DF020-3003-462F-B5CA-6953E078A8DA}" srcOrd="0" destOrd="0" presId="urn:microsoft.com/office/officeart/2005/8/layout/gear1"/>
    <dgm:cxn modelId="{E3FABF2D-4144-4435-B266-9CD4BC228004}" srcId="{7C177436-7DFB-4A1F-83D8-06FC0512F34C}" destId="{7D2282D4-427F-4A12-8534-F9077C0212D5}" srcOrd="2" destOrd="0" parTransId="{0A9B1066-9ED1-4726-970D-9C0EFEA93795}" sibTransId="{264D5AE7-A2ED-445C-BCC5-F4F4A5131E93}"/>
    <dgm:cxn modelId="{30EF6B7D-8272-4122-AD50-4726C8743DDD}" type="presOf" srcId="{264D5AE7-A2ED-445C-BCC5-F4F4A5131E93}" destId="{1E2D1A08-6590-4985-BC7E-2116E6C4CB19}" srcOrd="0" destOrd="0" presId="urn:microsoft.com/office/officeart/2005/8/layout/gear1"/>
    <dgm:cxn modelId="{2678555A-B0D5-4443-95CE-51F3E78694F9}" type="presOf" srcId="{7C177436-7DFB-4A1F-83D8-06FC0512F34C}" destId="{FE21D60E-CA0E-4124-8485-6B88166BBE7A}" srcOrd="0" destOrd="0" presId="urn:microsoft.com/office/officeart/2005/8/layout/gear1"/>
    <dgm:cxn modelId="{8964A359-5EE0-468B-8D04-4BD2AEDF9F11}" type="presOf" srcId="{B2848DE5-5AC0-45D9-9142-02DAE46BD01B}" destId="{1533ECAD-07B5-4A5B-BA49-DDB1FD02DCA3}" srcOrd="1" destOrd="0" presId="urn:microsoft.com/office/officeart/2005/8/layout/gear1"/>
    <dgm:cxn modelId="{194397D1-F2A2-4A98-9F4B-F27D02974B65}" srcId="{7C177436-7DFB-4A1F-83D8-06FC0512F34C}" destId="{B2848DE5-5AC0-45D9-9142-02DAE46BD01B}" srcOrd="0" destOrd="0" parTransId="{450F51E2-9DE0-4D38-A5B2-722F5872F595}" sibTransId="{79A2EA41-749C-4893-8CAC-AEBB2FA59BA2}"/>
    <dgm:cxn modelId="{7305FC2E-88C9-4995-8036-7FA258FA6998}" srcId="{7C177436-7DFB-4A1F-83D8-06FC0512F34C}" destId="{B0B70859-7EF8-428B-B03A-9A0A632C89AE}" srcOrd="1" destOrd="0" parTransId="{328D8F18-6BAA-49CC-9755-1AE197BD354C}" sibTransId="{E414DEAD-9650-4FF7-BEDC-CB20F5779D6D}"/>
    <dgm:cxn modelId="{4F9E64B5-741C-42ED-B853-1AEBCD649E6B}" type="presOf" srcId="{7D2282D4-427F-4A12-8534-F9077C0212D5}" destId="{4F2586FB-E5C2-4A93-AC8C-9F0F61089D91}" srcOrd="1" destOrd="0" presId="urn:microsoft.com/office/officeart/2005/8/layout/gear1"/>
    <dgm:cxn modelId="{9E740696-20E7-4686-B84E-00A800F576BD}" type="presOf" srcId="{B0B70859-7EF8-428B-B03A-9A0A632C89AE}" destId="{78010F5A-10AF-4075-9839-B217728A441D}" srcOrd="2" destOrd="0" presId="urn:microsoft.com/office/officeart/2005/8/layout/gear1"/>
    <dgm:cxn modelId="{E0473E6E-4DE4-4632-891E-4BF712BD6760}" type="presOf" srcId="{7D2282D4-427F-4A12-8534-F9077C0212D5}" destId="{E44C9BDC-2FB4-44F4-8AEE-B0408CED41EB}" srcOrd="2" destOrd="0" presId="urn:microsoft.com/office/officeart/2005/8/layout/gear1"/>
    <dgm:cxn modelId="{3DFBE0AE-F76B-46FA-9AE9-F3411E6F3CD9}" type="presOf" srcId="{B2848DE5-5AC0-45D9-9142-02DAE46BD01B}" destId="{02852AC1-D59E-40FE-BAB9-8DD7E704B098}" srcOrd="2" destOrd="0" presId="urn:microsoft.com/office/officeart/2005/8/layout/gear1"/>
    <dgm:cxn modelId="{C39DF245-25CC-4B76-B984-B29EB9F9B724}" type="presOf" srcId="{E414DEAD-9650-4FF7-BEDC-CB20F5779D6D}" destId="{3A32CCC9-3161-4F15-8865-ADF50876A2D6}" srcOrd="0" destOrd="0" presId="urn:microsoft.com/office/officeart/2005/8/layout/gear1"/>
    <dgm:cxn modelId="{C417B238-4DCE-4F1E-8455-719E5D849383}" type="presOf" srcId="{B0B70859-7EF8-428B-B03A-9A0A632C89AE}" destId="{789DF677-E3CD-4D6B-8F7F-413B73DE1971}" srcOrd="1" destOrd="0" presId="urn:microsoft.com/office/officeart/2005/8/layout/gear1"/>
    <dgm:cxn modelId="{CB4F9356-EECE-458F-BFB5-26ACB2DD1599}" type="presOf" srcId="{B0B70859-7EF8-428B-B03A-9A0A632C89AE}" destId="{10A34B66-6F3C-4976-AF95-D07A6BBABF3D}" srcOrd="0" destOrd="0" presId="urn:microsoft.com/office/officeart/2005/8/layout/gear1"/>
    <dgm:cxn modelId="{12F840D9-7406-4A27-85C1-EB95D58F1B05}" type="presOf" srcId="{7D2282D4-427F-4A12-8534-F9077C0212D5}" destId="{290227A6-462E-491D-B77B-072D5CBDE322}" srcOrd="3" destOrd="0" presId="urn:microsoft.com/office/officeart/2005/8/layout/gear1"/>
    <dgm:cxn modelId="{4C9C5165-522D-43F1-9B69-F7C78AF84070}" type="presParOf" srcId="{FE21D60E-CA0E-4124-8485-6B88166BBE7A}" destId="{D79DF020-3003-462F-B5CA-6953E078A8DA}" srcOrd="0" destOrd="0" presId="urn:microsoft.com/office/officeart/2005/8/layout/gear1"/>
    <dgm:cxn modelId="{A0C368BB-42C8-45F3-89A6-1BA61B02C563}" type="presParOf" srcId="{FE21D60E-CA0E-4124-8485-6B88166BBE7A}" destId="{1533ECAD-07B5-4A5B-BA49-DDB1FD02DCA3}" srcOrd="1" destOrd="0" presId="urn:microsoft.com/office/officeart/2005/8/layout/gear1"/>
    <dgm:cxn modelId="{BCE971F0-E486-41B0-B98D-ACBC84F8357C}" type="presParOf" srcId="{FE21D60E-CA0E-4124-8485-6B88166BBE7A}" destId="{02852AC1-D59E-40FE-BAB9-8DD7E704B098}" srcOrd="2" destOrd="0" presId="urn:microsoft.com/office/officeart/2005/8/layout/gear1"/>
    <dgm:cxn modelId="{E7A1AEB1-0408-490D-88F0-D73253D64C6F}" type="presParOf" srcId="{FE21D60E-CA0E-4124-8485-6B88166BBE7A}" destId="{10A34B66-6F3C-4976-AF95-D07A6BBABF3D}" srcOrd="3" destOrd="0" presId="urn:microsoft.com/office/officeart/2005/8/layout/gear1"/>
    <dgm:cxn modelId="{3B5A2AD3-B378-4B1C-BC9C-202AEF4E2228}" type="presParOf" srcId="{FE21D60E-CA0E-4124-8485-6B88166BBE7A}" destId="{789DF677-E3CD-4D6B-8F7F-413B73DE1971}" srcOrd="4" destOrd="0" presId="urn:microsoft.com/office/officeart/2005/8/layout/gear1"/>
    <dgm:cxn modelId="{B7C48B93-8204-49C6-AEF6-158A981292BF}" type="presParOf" srcId="{FE21D60E-CA0E-4124-8485-6B88166BBE7A}" destId="{78010F5A-10AF-4075-9839-B217728A441D}" srcOrd="5" destOrd="0" presId="urn:microsoft.com/office/officeart/2005/8/layout/gear1"/>
    <dgm:cxn modelId="{E928B512-53B7-4B45-84F3-2021CD869829}" type="presParOf" srcId="{FE21D60E-CA0E-4124-8485-6B88166BBE7A}" destId="{E82D26E2-9E9A-4AF3-9E2C-C8EF76E5AA0D}" srcOrd="6" destOrd="0" presId="urn:microsoft.com/office/officeart/2005/8/layout/gear1"/>
    <dgm:cxn modelId="{45471EC6-C447-45DF-85C1-BA86A00C24B9}" type="presParOf" srcId="{FE21D60E-CA0E-4124-8485-6B88166BBE7A}" destId="{4F2586FB-E5C2-4A93-AC8C-9F0F61089D91}" srcOrd="7" destOrd="0" presId="urn:microsoft.com/office/officeart/2005/8/layout/gear1"/>
    <dgm:cxn modelId="{C0BC0C6F-74F2-4AFC-8D07-23464C50EB38}" type="presParOf" srcId="{FE21D60E-CA0E-4124-8485-6B88166BBE7A}" destId="{E44C9BDC-2FB4-44F4-8AEE-B0408CED41EB}" srcOrd="8" destOrd="0" presId="urn:microsoft.com/office/officeart/2005/8/layout/gear1"/>
    <dgm:cxn modelId="{1614BCCA-839F-4ACC-8152-309587FE4E9E}" type="presParOf" srcId="{FE21D60E-CA0E-4124-8485-6B88166BBE7A}" destId="{290227A6-462E-491D-B77B-072D5CBDE322}" srcOrd="9" destOrd="0" presId="urn:microsoft.com/office/officeart/2005/8/layout/gear1"/>
    <dgm:cxn modelId="{A0BA6A35-27F4-4A89-80B7-C33FB2B86775}" type="presParOf" srcId="{FE21D60E-CA0E-4124-8485-6B88166BBE7A}" destId="{94B7D119-E9D1-4BF4-A094-57BC008134E4}" srcOrd="10" destOrd="0" presId="urn:microsoft.com/office/officeart/2005/8/layout/gear1"/>
    <dgm:cxn modelId="{7E5F4F5E-7BAF-4970-BB6B-70A0BF96E6D0}" type="presParOf" srcId="{FE21D60E-CA0E-4124-8485-6B88166BBE7A}" destId="{3A32CCC9-3161-4F15-8865-ADF50876A2D6}" srcOrd="11" destOrd="0" presId="urn:microsoft.com/office/officeart/2005/8/layout/gear1"/>
    <dgm:cxn modelId="{227F6655-7FD0-4E37-9246-37B0BE719913}" type="presParOf" srcId="{FE21D60E-CA0E-4124-8485-6B88166BBE7A}" destId="{1E2D1A08-6590-4985-BC7E-2116E6C4CB1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608211-3D24-4541-8D54-FFC26165FBC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B536738C-4788-4DDD-A365-D18356CE2B4F}">
      <dgm:prSet phldrT="[Text]"/>
      <dgm:spPr/>
      <dgm:t>
        <a:bodyPr/>
        <a:lstStyle/>
        <a:p>
          <a:r>
            <a:rPr lang="en-GB" dirty="0">
              <a:solidFill>
                <a:srgbClr val="FFFF00"/>
              </a:solidFill>
            </a:rPr>
            <a:t>Promotion -  Soil Nutrient Management Planning/Soil Fertility Improvement – Content agreed</a:t>
          </a:r>
          <a:endParaRPr lang="en-IE" dirty="0">
            <a:solidFill>
              <a:srgbClr val="FFFF00"/>
            </a:solidFill>
          </a:endParaRPr>
        </a:p>
      </dgm:t>
    </dgm:pt>
    <dgm:pt modelId="{D34BC1B9-4F07-4C31-AA3F-A90B95661A39}" type="parTrans" cxnId="{6D855051-D564-4534-98DA-204672DFCD37}">
      <dgm:prSet/>
      <dgm:spPr/>
      <dgm:t>
        <a:bodyPr/>
        <a:lstStyle/>
        <a:p>
          <a:endParaRPr lang="en-IE"/>
        </a:p>
      </dgm:t>
    </dgm:pt>
    <dgm:pt modelId="{A4F94AD4-7DF2-43C7-9BEA-8A5BA98825A1}" type="sibTrans" cxnId="{6D855051-D564-4534-98DA-204672DFCD37}">
      <dgm:prSet/>
      <dgm:spPr/>
      <dgm:t>
        <a:bodyPr/>
        <a:lstStyle/>
        <a:p>
          <a:endParaRPr lang="en-IE"/>
        </a:p>
      </dgm:t>
    </dgm:pt>
    <dgm:pt modelId="{186346BB-1DAC-4B0B-83D6-119FFF587DCF}">
      <dgm:prSet phldrT="[Text]"/>
      <dgm:spPr/>
      <dgm:t>
        <a:bodyPr/>
        <a:lstStyle/>
        <a:p>
          <a:r>
            <a:rPr lang="en-GB" dirty="0">
              <a:solidFill>
                <a:srgbClr val="FFFF00"/>
              </a:solidFill>
            </a:rPr>
            <a:t>Promotion – Best Practice Farm Yard Waste Water- </a:t>
          </a:r>
          <a:r>
            <a:rPr lang="en-GB" dirty="0" smtClean="0">
              <a:solidFill>
                <a:srgbClr val="FFFF00"/>
              </a:solidFill>
            </a:rPr>
            <a:t/>
          </a:r>
          <a:br>
            <a:rPr lang="en-GB" dirty="0" smtClean="0">
              <a:solidFill>
                <a:srgbClr val="FFFF00"/>
              </a:solidFill>
            </a:rPr>
          </a:br>
          <a:r>
            <a:rPr lang="en-GB" dirty="0" smtClean="0">
              <a:solidFill>
                <a:srgbClr val="FFFF00"/>
              </a:solidFill>
            </a:rPr>
            <a:t>Content </a:t>
          </a:r>
          <a:r>
            <a:rPr lang="en-GB" dirty="0">
              <a:solidFill>
                <a:srgbClr val="FFFF00"/>
              </a:solidFill>
            </a:rPr>
            <a:t>agreed</a:t>
          </a:r>
          <a:endParaRPr lang="en-IE" dirty="0">
            <a:solidFill>
              <a:srgbClr val="FFFF00"/>
            </a:solidFill>
          </a:endParaRPr>
        </a:p>
      </dgm:t>
    </dgm:pt>
    <dgm:pt modelId="{F008F6B5-38C9-4F7A-BE95-D71B78AECA62}" type="parTrans" cxnId="{FD0428C7-5A2D-42EB-9245-343590AFF306}">
      <dgm:prSet/>
      <dgm:spPr/>
      <dgm:t>
        <a:bodyPr/>
        <a:lstStyle/>
        <a:p>
          <a:endParaRPr lang="en-IE"/>
        </a:p>
      </dgm:t>
    </dgm:pt>
    <dgm:pt modelId="{8911DEFD-CFDF-43D8-918C-CEC29461EFC7}" type="sibTrans" cxnId="{FD0428C7-5A2D-42EB-9245-343590AFF306}">
      <dgm:prSet/>
      <dgm:spPr/>
      <dgm:t>
        <a:bodyPr/>
        <a:lstStyle/>
        <a:p>
          <a:endParaRPr lang="en-IE"/>
        </a:p>
      </dgm:t>
    </dgm:pt>
    <dgm:pt modelId="{0163489A-2364-478A-9A1B-387C776572CF}">
      <dgm:prSet phldrT="[Text]"/>
      <dgm:spPr/>
      <dgm:t>
        <a:bodyPr/>
        <a:lstStyle/>
        <a:p>
          <a:r>
            <a:rPr lang="en-GB" dirty="0">
              <a:solidFill>
                <a:srgbClr val="FFFF00"/>
              </a:solidFill>
            </a:rPr>
            <a:t>30 Pilot Farms x 6 IDIA Companies –learnings from </a:t>
          </a:r>
          <a:r>
            <a:rPr lang="en-GB" dirty="0" err="1">
              <a:solidFill>
                <a:srgbClr val="FFFF00"/>
              </a:solidFill>
            </a:rPr>
            <a:t>Teagasc</a:t>
          </a:r>
          <a:r>
            <a:rPr lang="en-GB" dirty="0">
              <a:solidFill>
                <a:srgbClr val="FFFF00"/>
              </a:solidFill>
            </a:rPr>
            <a:t> programmes -underway</a:t>
          </a:r>
          <a:endParaRPr lang="en-IE" dirty="0">
            <a:solidFill>
              <a:srgbClr val="FFFF00"/>
            </a:solidFill>
          </a:endParaRPr>
        </a:p>
      </dgm:t>
    </dgm:pt>
    <dgm:pt modelId="{A0BCC21C-2138-4D27-B3CD-E62140CB2897}" type="parTrans" cxnId="{F264BA18-0965-422C-A42A-7F5D9560552E}">
      <dgm:prSet/>
      <dgm:spPr/>
      <dgm:t>
        <a:bodyPr/>
        <a:lstStyle/>
        <a:p>
          <a:endParaRPr lang="en-IE"/>
        </a:p>
      </dgm:t>
    </dgm:pt>
    <dgm:pt modelId="{6AEDE416-23A7-4741-9B22-B346A67FA84F}" type="sibTrans" cxnId="{F264BA18-0965-422C-A42A-7F5D9560552E}">
      <dgm:prSet/>
      <dgm:spPr/>
      <dgm:t>
        <a:bodyPr/>
        <a:lstStyle/>
        <a:p>
          <a:endParaRPr lang="en-IE"/>
        </a:p>
      </dgm:t>
    </dgm:pt>
    <dgm:pt modelId="{2B4B019E-6A5D-43BF-9E10-E2C62D037C27}">
      <dgm:prSet phldrT="[Text]"/>
      <dgm:spPr/>
      <dgm:t>
        <a:bodyPr/>
        <a:lstStyle/>
        <a:p>
          <a:r>
            <a:rPr lang="en-IE" dirty="0" smtClean="0"/>
            <a:t>Major Funding  for  a 5 </a:t>
          </a:r>
          <a:r>
            <a:rPr lang="en-IE" dirty="0"/>
            <a:t>year programme being </a:t>
          </a:r>
          <a:r>
            <a:rPr lang="en-IE" dirty="0" smtClean="0"/>
            <a:t>sought- 2018</a:t>
          </a:r>
          <a:endParaRPr lang="en-IE" dirty="0"/>
        </a:p>
      </dgm:t>
    </dgm:pt>
    <dgm:pt modelId="{780F116E-78AE-4949-A0D2-7B87B0A47705}" type="parTrans" cxnId="{4F9F4BE8-B72D-4DC1-A924-7F3FD91DBF4A}">
      <dgm:prSet/>
      <dgm:spPr/>
      <dgm:t>
        <a:bodyPr/>
        <a:lstStyle/>
        <a:p>
          <a:endParaRPr lang="en-US"/>
        </a:p>
      </dgm:t>
    </dgm:pt>
    <dgm:pt modelId="{D8CE2B1D-940F-4A36-9318-141D1DA56845}" type="sibTrans" cxnId="{4F9F4BE8-B72D-4DC1-A924-7F3FD91DBF4A}">
      <dgm:prSet/>
      <dgm:spPr/>
      <dgm:t>
        <a:bodyPr/>
        <a:lstStyle/>
        <a:p>
          <a:endParaRPr lang="en-US"/>
        </a:p>
      </dgm:t>
    </dgm:pt>
    <dgm:pt modelId="{5AC3DF6C-0522-477E-BADD-D3206465D0F3}">
      <dgm:prSet phldrT="[Text]"/>
      <dgm:spPr/>
      <dgm:t>
        <a:bodyPr/>
        <a:lstStyle/>
        <a:p>
          <a:r>
            <a:rPr lang="en-IE" dirty="0"/>
            <a:t>Climate change </a:t>
          </a:r>
          <a:r>
            <a:rPr lang="en-IE" dirty="0" smtClean="0"/>
            <a:t> &amp; dairy strategy </a:t>
          </a:r>
          <a:r>
            <a:rPr lang="en-IE" dirty="0"/>
            <a:t>being prepared</a:t>
          </a:r>
        </a:p>
      </dgm:t>
    </dgm:pt>
    <dgm:pt modelId="{C71B360A-71F4-45A3-A252-0A7BAF73C26F}" type="parTrans" cxnId="{28271CFC-2BAC-40C4-AA4C-9EB155D50E2E}">
      <dgm:prSet/>
      <dgm:spPr/>
      <dgm:t>
        <a:bodyPr/>
        <a:lstStyle/>
        <a:p>
          <a:endParaRPr lang="en-US"/>
        </a:p>
      </dgm:t>
    </dgm:pt>
    <dgm:pt modelId="{371BA9C7-7EEA-4C69-932A-6C7A23DF9EC7}" type="sibTrans" cxnId="{28271CFC-2BAC-40C4-AA4C-9EB155D50E2E}">
      <dgm:prSet/>
      <dgm:spPr/>
      <dgm:t>
        <a:bodyPr/>
        <a:lstStyle/>
        <a:p>
          <a:endParaRPr lang="en-US"/>
        </a:p>
      </dgm:t>
    </dgm:pt>
    <dgm:pt modelId="{A7033ADE-028A-4BEC-A63B-BB853B49760D}" type="pres">
      <dgm:prSet presAssocID="{88608211-3D24-4541-8D54-FFC26165FBC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FE99DC52-9EEE-4E25-9B81-01236099CC8F}" type="pres">
      <dgm:prSet presAssocID="{88608211-3D24-4541-8D54-FFC26165FBCA}" presName="Name1" presStyleCnt="0"/>
      <dgm:spPr/>
    </dgm:pt>
    <dgm:pt modelId="{DDC4E904-C117-46E8-BC05-DB6D8AD2586D}" type="pres">
      <dgm:prSet presAssocID="{88608211-3D24-4541-8D54-FFC26165FBCA}" presName="cycle" presStyleCnt="0"/>
      <dgm:spPr/>
    </dgm:pt>
    <dgm:pt modelId="{BB752EA7-BF99-4179-9FED-3EC42842E37A}" type="pres">
      <dgm:prSet presAssocID="{88608211-3D24-4541-8D54-FFC26165FBCA}" presName="srcNode" presStyleLbl="node1" presStyleIdx="0" presStyleCnt="5"/>
      <dgm:spPr/>
    </dgm:pt>
    <dgm:pt modelId="{83A0216F-A8D1-4668-8625-F320B7C55C60}" type="pres">
      <dgm:prSet presAssocID="{88608211-3D24-4541-8D54-FFC26165FBCA}" presName="conn" presStyleLbl="parChTrans1D2" presStyleIdx="0" presStyleCnt="1"/>
      <dgm:spPr/>
      <dgm:t>
        <a:bodyPr/>
        <a:lstStyle/>
        <a:p>
          <a:endParaRPr lang="en-GB"/>
        </a:p>
      </dgm:t>
    </dgm:pt>
    <dgm:pt modelId="{902E6BB9-3E4A-4784-82D1-131A87AC9C89}" type="pres">
      <dgm:prSet presAssocID="{88608211-3D24-4541-8D54-FFC26165FBCA}" presName="extraNode" presStyleLbl="node1" presStyleIdx="0" presStyleCnt="5"/>
      <dgm:spPr/>
    </dgm:pt>
    <dgm:pt modelId="{543A74BD-72BA-4459-ACDE-F6060344C757}" type="pres">
      <dgm:prSet presAssocID="{88608211-3D24-4541-8D54-FFC26165FBCA}" presName="dstNode" presStyleLbl="node1" presStyleIdx="0" presStyleCnt="5"/>
      <dgm:spPr/>
    </dgm:pt>
    <dgm:pt modelId="{4BD2019A-439E-4F2D-8546-CD15EAE5E394}" type="pres">
      <dgm:prSet presAssocID="{B536738C-4788-4DDD-A365-D18356CE2B4F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2CDAC8-3247-40E3-BE7C-739741023064}" type="pres">
      <dgm:prSet presAssocID="{B536738C-4788-4DDD-A365-D18356CE2B4F}" presName="accent_1" presStyleCnt="0"/>
      <dgm:spPr/>
    </dgm:pt>
    <dgm:pt modelId="{BE0B38FB-30FA-4EFE-8E67-318048925C60}" type="pres">
      <dgm:prSet presAssocID="{B536738C-4788-4DDD-A365-D18356CE2B4F}" presName="accentRepeatNode" presStyleLbl="solidFgAcc1" presStyleIdx="0" presStyleCnt="5"/>
      <dgm:spPr/>
    </dgm:pt>
    <dgm:pt modelId="{EE51B042-030A-48F2-A58D-3369708ED93D}" type="pres">
      <dgm:prSet presAssocID="{186346BB-1DAC-4B0B-83D6-119FFF587DCF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3279A7-37D4-4F56-8028-15455804DE64}" type="pres">
      <dgm:prSet presAssocID="{186346BB-1DAC-4B0B-83D6-119FFF587DCF}" presName="accent_2" presStyleCnt="0"/>
      <dgm:spPr/>
    </dgm:pt>
    <dgm:pt modelId="{839AE1E2-E44C-4353-9E1E-3031A9C47B0D}" type="pres">
      <dgm:prSet presAssocID="{186346BB-1DAC-4B0B-83D6-119FFF587DCF}" presName="accentRepeatNode" presStyleLbl="solidFgAcc1" presStyleIdx="1" presStyleCnt="5"/>
      <dgm:spPr/>
    </dgm:pt>
    <dgm:pt modelId="{732647FD-5611-4BCD-AC9E-795DD599B882}" type="pres">
      <dgm:prSet presAssocID="{0163489A-2364-478A-9A1B-387C776572CF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85892B-927C-4182-95F6-35F018590EFC}" type="pres">
      <dgm:prSet presAssocID="{0163489A-2364-478A-9A1B-387C776572CF}" presName="accent_3" presStyleCnt="0"/>
      <dgm:spPr/>
    </dgm:pt>
    <dgm:pt modelId="{FACF2B68-5B03-4377-A376-ECB07918E3D9}" type="pres">
      <dgm:prSet presAssocID="{0163489A-2364-478A-9A1B-387C776572CF}" presName="accentRepeatNode" presStyleLbl="solidFgAcc1" presStyleIdx="2" presStyleCnt="5"/>
      <dgm:spPr/>
    </dgm:pt>
    <dgm:pt modelId="{BF98D6D1-B2D7-49D2-9586-A10821DBDEEC}" type="pres">
      <dgm:prSet presAssocID="{2B4B019E-6A5D-43BF-9E10-E2C62D037C27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9E75EB-8AC3-4185-B362-C65762CCF73E}" type="pres">
      <dgm:prSet presAssocID="{2B4B019E-6A5D-43BF-9E10-E2C62D037C27}" presName="accent_4" presStyleCnt="0"/>
      <dgm:spPr/>
    </dgm:pt>
    <dgm:pt modelId="{218E3AA2-36FE-4047-AE12-3D0988974F1A}" type="pres">
      <dgm:prSet presAssocID="{2B4B019E-6A5D-43BF-9E10-E2C62D037C27}" presName="accentRepeatNode" presStyleLbl="solidFgAcc1" presStyleIdx="3" presStyleCnt="5" custLinFactNeighborX="-473" custLinFactNeighborY="2549"/>
      <dgm:spPr/>
    </dgm:pt>
    <dgm:pt modelId="{675256AF-47CD-4BD3-BD66-77DCD43AADDA}" type="pres">
      <dgm:prSet presAssocID="{5AC3DF6C-0522-477E-BADD-D3206465D0F3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0958D1-A14D-44FA-AFE5-DFDD92DAE835}" type="pres">
      <dgm:prSet presAssocID="{5AC3DF6C-0522-477E-BADD-D3206465D0F3}" presName="accent_5" presStyleCnt="0"/>
      <dgm:spPr/>
    </dgm:pt>
    <dgm:pt modelId="{D20FAA95-ED22-46D1-ADF1-0450F7A80634}" type="pres">
      <dgm:prSet presAssocID="{5AC3DF6C-0522-477E-BADD-D3206465D0F3}" presName="accentRepeatNode" presStyleLbl="solidFgAcc1" presStyleIdx="4" presStyleCnt="5"/>
      <dgm:spPr/>
    </dgm:pt>
  </dgm:ptLst>
  <dgm:cxnLst>
    <dgm:cxn modelId="{4F9F4BE8-B72D-4DC1-A924-7F3FD91DBF4A}" srcId="{88608211-3D24-4541-8D54-FFC26165FBCA}" destId="{2B4B019E-6A5D-43BF-9E10-E2C62D037C27}" srcOrd="3" destOrd="0" parTransId="{780F116E-78AE-4949-A0D2-7B87B0A47705}" sibTransId="{D8CE2B1D-940F-4A36-9318-141D1DA56845}"/>
    <dgm:cxn modelId="{698106A6-EE27-4FBF-AA1B-E22A5B654BFB}" type="presOf" srcId="{88608211-3D24-4541-8D54-FFC26165FBCA}" destId="{A7033ADE-028A-4BEC-A63B-BB853B49760D}" srcOrd="0" destOrd="0" presId="urn:microsoft.com/office/officeart/2008/layout/VerticalCurvedList"/>
    <dgm:cxn modelId="{FD0428C7-5A2D-42EB-9245-343590AFF306}" srcId="{88608211-3D24-4541-8D54-FFC26165FBCA}" destId="{186346BB-1DAC-4B0B-83D6-119FFF587DCF}" srcOrd="1" destOrd="0" parTransId="{F008F6B5-38C9-4F7A-BE95-D71B78AECA62}" sibTransId="{8911DEFD-CFDF-43D8-918C-CEC29461EFC7}"/>
    <dgm:cxn modelId="{F264BA18-0965-422C-A42A-7F5D9560552E}" srcId="{88608211-3D24-4541-8D54-FFC26165FBCA}" destId="{0163489A-2364-478A-9A1B-387C776572CF}" srcOrd="2" destOrd="0" parTransId="{A0BCC21C-2138-4D27-B3CD-E62140CB2897}" sibTransId="{6AEDE416-23A7-4741-9B22-B346A67FA84F}"/>
    <dgm:cxn modelId="{05A76F22-8B06-4E3E-A9D0-CC5639782798}" type="presOf" srcId="{B536738C-4788-4DDD-A365-D18356CE2B4F}" destId="{4BD2019A-439E-4F2D-8546-CD15EAE5E394}" srcOrd="0" destOrd="0" presId="urn:microsoft.com/office/officeart/2008/layout/VerticalCurvedList"/>
    <dgm:cxn modelId="{6D855051-D564-4534-98DA-204672DFCD37}" srcId="{88608211-3D24-4541-8D54-FFC26165FBCA}" destId="{B536738C-4788-4DDD-A365-D18356CE2B4F}" srcOrd="0" destOrd="0" parTransId="{D34BC1B9-4F07-4C31-AA3F-A90B95661A39}" sibTransId="{A4F94AD4-7DF2-43C7-9BEA-8A5BA98825A1}"/>
    <dgm:cxn modelId="{5DD4DB84-4A61-4694-8288-4C48C191F77D}" type="presOf" srcId="{2B4B019E-6A5D-43BF-9E10-E2C62D037C27}" destId="{BF98D6D1-B2D7-49D2-9586-A10821DBDEEC}" srcOrd="0" destOrd="0" presId="urn:microsoft.com/office/officeart/2008/layout/VerticalCurvedList"/>
    <dgm:cxn modelId="{28271CFC-2BAC-40C4-AA4C-9EB155D50E2E}" srcId="{88608211-3D24-4541-8D54-FFC26165FBCA}" destId="{5AC3DF6C-0522-477E-BADD-D3206465D0F3}" srcOrd="4" destOrd="0" parTransId="{C71B360A-71F4-45A3-A252-0A7BAF73C26F}" sibTransId="{371BA9C7-7EEA-4C69-932A-6C7A23DF9EC7}"/>
    <dgm:cxn modelId="{D313614B-9B14-4884-812D-D97DA6418995}" type="presOf" srcId="{5AC3DF6C-0522-477E-BADD-D3206465D0F3}" destId="{675256AF-47CD-4BD3-BD66-77DCD43AADDA}" srcOrd="0" destOrd="0" presId="urn:microsoft.com/office/officeart/2008/layout/VerticalCurvedList"/>
    <dgm:cxn modelId="{C1454C7C-88AA-438F-9BDC-8720FC4681E0}" type="presOf" srcId="{0163489A-2364-478A-9A1B-387C776572CF}" destId="{732647FD-5611-4BCD-AC9E-795DD599B882}" srcOrd="0" destOrd="0" presId="urn:microsoft.com/office/officeart/2008/layout/VerticalCurvedList"/>
    <dgm:cxn modelId="{BD73B9AA-8EA0-400F-BA96-8368CA2D6C97}" type="presOf" srcId="{186346BB-1DAC-4B0B-83D6-119FFF587DCF}" destId="{EE51B042-030A-48F2-A58D-3369708ED93D}" srcOrd="0" destOrd="0" presId="urn:microsoft.com/office/officeart/2008/layout/VerticalCurvedList"/>
    <dgm:cxn modelId="{036F93D8-FA89-4297-8CDA-22696BEC55B5}" type="presOf" srcId="{A4F94AD4-7DF2-43C7-9BEA-8A5BA98825A1}" destId="{83A0216F-A8D1-4668-8625-F320B7C55C60}" srcOrd="0" destOrd="0" presId="urn:microsoft.com/office/officeart/2008/layout/VerticalCurvedList"/>
    <dgm:cxn modelId="{45964D5F-FFCC-4E75-B45C-82E4B5C14E65}" type="presParOf" srcId="{A7033ADE-028A-4BEC-A63B-BB853B49760D}" destId="{FE99DC52-9EEE-4E25-9B81-01236099CC8F}" srcOrd="0" destOrd="0" presId="urn:microsoft.com/office/officeart/2008/layout/VerticalCurvedList"/>
    <dgm:cxn modelId="{FAAECAF2-9F7C-4F16-A034-EB3062D35F9E}" type="presParOf" srcId="{FE99DC52-9EEE-4E25-9B81-01236099CC8F}" destId="{DDC4E904-C117-46E8-BC05-DB6D8AD2586D}" srcOrd="0" destOrd="0" presId="urn:microsoft.com/office/officeart/2008/layout/VerticalCurvedList"/>
    <dgm:cxn modelId="{7AACC545-E5E9-48B0-AA9C-EA6ABE4981AD}" type="presParOf" srcId="{DDC4E904-C117-46E8-BC05-DB6D8AD2586D}" destId="{BB752EA7-BF99-4179-9FED-3EC42842E37A}" srcOrd="0" destOrd="0" presId="urn:microsoft.com/office/officeart/2008/layout/VerticalCurvedList"/>
    <dgm:cxn modelId="{F306208B-4270-4C70-B453-0475E85D6F84}" type="presParOf" srcId="{DDC4E904-C117-46E8-BC05-DB6D8AD2586D}" destId="{83A0216F-A8D1-4668-8625-F320B7C55C60}" srcOrd="1" destOrd="0" presId="urn:microsoft.com/office/officeart/2008/layout/VerticalCurvedList"/>
    <dgm:cxn modelId="{DA65BFB6-DDBA-4D04-A4D5-BE52E2FADA19}" type="presParOf" srcId="{DDC4E904-C117-46E8-BC05-DB6D8AD2586D}" destId="{902E6BB9-3E4A-4784-82D1-131A87AC9C89}" srcOrd="2" destOrd="0" presId="urn:microsoft.com/office/officeart/2008/layout/VerticalCurvedList"/>
    <dgm:cxn modelId="{2B45AF67-9598-4CB4-8F50-B62BF2C248BB}" type="presParOf" srcId="{DDC4E904-C117-46E8-BC05-DB6D8AD2586D}" destId="{543A74BD-72BA-4459-ACDE-F6060344C757}" srcOrd="3" destOrd="0" presId="urn:microsoft.com/office/officeart/2008/layout/VerticalCurvedList"/>
    <dgm:cxn modelId="{89406A9E-AD52-44AD-8632-3BE62DE31E73}" type="presParOf" srcId="{FE99DC52-9EEE-4E25-9B81-01236099CC8F}" destId="{4BD2019A-439E-4F2D-8546-CD15EAE5E394}" srcOrd="1" destOrd="0" presId="urn:microsoft.com/office/officeart/2008/layout/VerticalCurvedList"/>
    <dgm:cxn modelId="{4E2EF1F0-654B-4175-A033-D91DE55F1631}" type="presParOf" srcId="{FE99DC52-9EEE-4E25-9B81-01236099CC8F}" destId="{752CDAC8-3247-40E3-BE7C-739741023064}" srcOrd="2" destOrd="0" presId="urn:microsoft.com/office/officeart/2008/layout/VerticalCurvedList"/>
    <dgm:cxn modelId="{624D9BBA-8958-4729-A7FD-3E12B09ADB89}" type="presParOf" srcId="{752CDAC8-3247-40E3-BE7C-739741023064}" destId="{BE0B38FB-30FA-4EFE-8E67-318048925C60}" srcOrd="0" destOrd="0" presId="urn:microsoft.com/office/officeart/2008/layout/VerticalCurvedList"/>
    <dgm:cxn modelId="{1111ED1E-0705-4D1C-A525-B2245D53DAFF}" type="presParOf" srcId="{FE99DC52-9EEE-4E25-9B81-01236099CC8F}" destId="{EE51B042-030A-48F2-A58D-3369708ED93D}" srcOrd="3" destOrd="0" presId="urn:microsoft.com/office/officeart/2008/layout/VerticalCurvedList"/>
    <dgm:cxn modelId="{1C69C13E-5EE4-4596-BFCC-60D0AA9E1200}" type="presParOf" srcId="{FE99DC52-9EEE-4E25-9B81-01236099CC8F}" destId="{303279A7-37D4-4F56-8028-15455804DE64}" srcOrd="4" destOrd="0" presId="urn:microsoft.com/office/officeart/2008/layout/VerticalCurvedList"/>
    <dgm:cxn modelId="{0E92DA04-18BA-4D35-BC8D-61E109811D73}" type="presParOf" srcId="{303279A7-37D4-4F56-8028-15455804DE64}" destId="{839AE1E2-E44C-4353-9E1E-3031A9C47B0D}" srcOrd="0" destOrd="0" presId="urn:microsoft.com/office/officeart/2008/layout/VerticalCurvedList"/>
    <dgm:cxn modelId="{802841E7-3543-45D8-96C5-E5BF93C70B7F}" type="presParOf" srcId="{FE99DC52-9EEE-4E25-9B81-01236099CC8F}" destId="{732647FD-5611-4BCD-AC9E-795DD599B882}" srcOrd="5" destOrd="0" presId="urn:microsoft.com/office/officeart/2008/layout/VerticalCurvedList"/>
    <dgm:cxn modelId="{287BF47C-057F-4D0C-B0DB-14F16BB4052C}" type="presParOf" srcId="{FE99DC52-9EEE-4E25-9B81-01236099CC8F}" destId="{1285892B-927C-4182-95F6-35F018590EFC}" srcOrd="6" destOrd="0" presId="urn:microsoft.com/office/officeart/2008/layout/VerticalCurvedList"/>
    <dgm:cxn modelId="{8D347C4F-FD66-4569-B9EC-BB53E5652A84}" type="presParOf" srcId="{1285892B-927C-4182-95F6-35F018590EFC}" destId="{FACF2B68-5B03-4377-A376-ECB07918E3D9}" srcOrd="0" destOrd="0" presId="urn:microsoft.com/office/officeart/2008/layout/VerticalCurvedList"/>
    <dgm:cxn modelId="{CF425DC6-D80F-4A74-B126-F9268F04D0D4}" type="presParOf" srcId="{FE99DC52-9EEE-4E25-9B81-01236099CC8F}" destId="{BF98D6D1-B2D7-49D2-9586-A10821DBDEEC}" srcOrd="7" destOrd="0" presId="urn:microsoft.com/office/officeart/2008/layout/VerticalCurvedList"/>
    <dgm:cxn modelId="{F596E818-41D5-4F70-83D0-3AAD0545C02A}" type="presParOf" srcId="{FE99DC52-9EEE-4E25-9B81-01236099CC8F}" destId="{869E75EB-8AC3-4185-B362-C65762CCF73E}" srcOrd="8" destOrd="0" presId="urn:microsoft.com/office/officeart/2008/layout/VerticalCurvedList"/>
    <dgm:cxn modelId="{DF795997-50F6-46E5-A0B4-22728B136BB0}" type="presParOf" srcId="{869E75EB-8AC3-4185-B362-C65762CCF73E}" destId="{218E3AA2-36FE-4047-AE12-3D0988974F1A}" srcOrd="0" destOrd="0" presId="urn:microsoft.com/office/officeart/2008/layout/VerticalCurvedList"/>
    <dgm:cxn modelId="{2698A4AF-ACF2-44C0-A29F-39FC1E0C1166}" type="presParOf" srcId="{FE99DC52-9EEE-4E25-9B81-01236099CC8F}" destId="{675256AF-47CD-4BD3-BD66-77DCD43AADDA}" srcOrd="9" destOrd="0" presId="urn:microsoft.com/office/officeart/2008/layout/VerticalCurvedList"/>
    <dgm:cxn modelId="{ECF1D342-3433-4D23-A6EA-C7E63B250804}" type="presParOf" srcId="{FE99DC52-9EEE-4E25-9B81-01236099CC8F}" destId="{120958D1-A14D-44FA-AFE5-DFDD92DAE835}" srcOrd="10" destOrd="0" presId="urn:microsoft.com/office/officeart/2008/layout/VerticalCurvedList"/>
    <dgm:cxn modelId="{A477B1DB-6DF6-4AFC-99CD-FAF15B695550}" type="presParOf" srcId="{120958D1-A14D-44FA-AFE5-DFDD92DAE835}" destId="{D20FAA95-ED22-46D1-ADF1-0450F7A8063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46" cy="4651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02" y="0"/>
            <a:ext cx="3038445" cy="4651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F3400-E333-4A8F-B29F-50FEE39F6AE4}" type="datetimeFigureOut">
              <a:rPr lang="en-IE" smtClean="0"/>
              <a:t>26/06/2017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711"/>
            <a:ext cx="3038446" cy="4651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02" y="8829711"/>
            <a:ext cx="3038445" cy="4651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9F26A-82DF-4E93-8CAF-5A541217BE9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448678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38605" cy="464895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60" y="2"/>
            <a:ext cx="3038605" cy="464895"/>
          </a:xfrm>
          <a:prstGeom prst="rect">
            <a:avLst/>
          </a:prstGeom>
        </p:spPr>
        <p:txBody>
          <a:bodyPr vert="horz" lIns="91065" tIns="45533" rIns="91065" bIns="45533" rtlCol="0"/>
          <a:lstStyle>
            <a:lvl1pPr algn="r">
              <a:defRPr sz="1200"/>
            </a:lvl1pPr>
          </a:lstStyle>
          <a:p>
            <a:fld id="{D1962843-1019-44FF-A569-D9FA94A46847}" type="datetimeFigureOut">
              <a:rPr lang="en-IE" smtClean="0"/>
              <a:t>26/06/2017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65" tIns="45533" rIns="91065" bIns="45533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4" y="4415754"/>
            <a:ext cx="5608975" cy="4184052"/>
          </a:xfrm>
          <a:prstGeom prst="rect">
            <a:avLst/>
          </a:prstGeom>
        </p:spPr>
        <p:txBody>
          <a:bodyPr vert="horz" lIns="91065" tIns="45533" rIns="91065" bIns="45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11"/>
            <a:ext cx="3038605" cy="464894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60" y="8830011"/>
            <a:ext cx="3038605" cy="464894"/>
          </a:xfrm>
          <a:prstGeom prst="rect">
            <a:avLst/>
          </a:prstGeom>
        </p:spPr>
        <p:txBody>
          <a:bodyPr vert="horz" lIns="91065" tIns="45533" rIns="91065" bIns="45533" rtlCol="0" anchor="b"/>
          <a:lstStyle>
            <a:lvl1pPr algn="r">
              <a:defRPr sz="1200"/>
            </a:lvl1pPr>
          </a:lstStyle>
          <a:p>
            <a:fld id="{F79A22A8-07CD-4604-8AB0-8205A9D1F9B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21299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56658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84423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7452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354489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74933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5990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15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88266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47428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21302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18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03677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13450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64C75-474F-4B46-A6F1-7E7D2B2B358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13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64C75-474F-4B46-A6F1-7E7D2B2B358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84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64C75-474F-4B46-A6F1-7E7D2B2B358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84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744112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889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60149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E6162-67EA-4189-89D3-470F4A2EE357}" type="slidenum">
              <a:rPr lang="en-IE" smtClean="0"/>
              <a:pPr/>
              <a:t>8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80470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A22A8-07CD-4604-8AB0-8205A9D1F9B1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72817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BBACA-6CC1-4469-A73C-EF3D709EF569}" type="datetime1">
              <a:rPr lang="en-IE" smtClean="0"/>
              <a:t>26/06/2017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3464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03204-B6CB-4633-A7ED-43499780A9BB}" type="datetime1">
              <a:rPr lang="en-IE" smtClean="0"/>
              <a:t>26/06/2017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41708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07AF-7BB4-4186-B897-64F7A65CFF0B}" type="datetime1">
              <a:rPr lang="en-IE" smtClean="0"/>
              <a:t>26/06/2017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698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D4DB-563B-4E23-A892-9A48501EDE87}" type="datetime1">
              <a:rPr lang="en-IE" smtClean="0"/>
              <a:t>26/06/2017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847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A1BA5-1116-4A53-9836-FD0F0CB9B036}" type="datetime1">
              <a:rPr lang="en-IE" smtClean="0"/>
              <a:t>26/06/2017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6450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8B6DB-34BB-4A27-B888-1E4686ADE8B8}" type="datetime1">
              <a:rPr lang="en-IE" smtClean="0"/>
              <a:t>26/06/2017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39331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A1490-EB20-4CDE-A1B8-74864CF71144}" type="datetime1">
              <a:rPr lang="en-IE" smtClean="0"/>
              <a:t>26/06/2017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80154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F9B-A0E1-443C-A1E8-9A45EEF1972E}" type="datetime1">
              <a:rPr lang="en-IE" smtClean="0"/>
              <a:t>26/06/2017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90288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8B6C-CD71-4AC9-9285-B12A0199336F}" type="datetime1">
              <a:rPr lang="en-IE" smtClean="0"/>
              <a:t>26/06/2017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02136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6524-6ABF-4973-93D0-106373AD096B}" type="datetime1">
              <a:rPr lang="en-IE" smtClean="0"/>
              <a:t>26/06/2017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2605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28C1-963D-478A-959D-E6A6C32E4351}" type="datetime1">
              <a:rPr lang="en-IE" smtClean="0"/>
              <a:t>26/06/2017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319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50529-83ED-4496-8992-8591436F317D}" type="datetime1">
              <a:rPr lang="en-IE" smtClean="0"/>
              <a:t>26/06/2017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4AA6A-A99A-47B9-8455-0ACAA0475ED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5579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gif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3.png"/><Relationship Id="rId7" Type="http://schemas.openxmlformats.org/officeDocument/2006/relationships/hyperlink" Target="http://www.google.ie/url?sa=i&amp;rct=j&amp;q=&amp;esrc=s&amp;frm=1&amp;source=images&amp;cd=&amp;cad=rja&amp;uact=8&amp;ved=0CAcQjRw&amp;url=http://www.medicalmanage.gr/wyeth_nutrition.asp&amp;ei=zB1bVerlMubW7Aa13oBg&amp;bvm=bv.93564037,d.ZGU&amp;psig=AFQjCNEygBWDFD1daT9By7X_9JRj8Z3aEQ&amp;ust=143212115988923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hyperlink" Target="http://www.google.ie/url?sa=i&amp;rct=j&amp;q=&amp;esrc=s&amp;frm=1&amp;source=images&amp;cd=&amp;cad=rja&amp;uact=8&amp;ved=0CAcQjRw&amp;url=http://hdimagelib.com/abbott+nutrition+logo&amp;ei=CR1bVbqKCoWS7Ab4y4CgBA&amp;bvm=bv.93564037,d.ZGU&amp;psig=AFQjCNG8XbQP-fV2nvO98CZvNfFVQ9pXBA&amp;ust=1432120964724115" TargetMode="Externa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Environmental Challenge for Irish Dairy-</a:t>
            </a:r>
            <a:br>
              <a:rPr lang="en-GB" dirty="0"/>
            </a:br>
            <a:r>
              <a:rPr lang="en-GB" dirty="0"/>
              <a:t>A Common Proposal</a:t>
            </a:r>
            <a:endParaRPr lang="en-IE" dirty="0"/>
          </a:p>
        </p:txBody>
      </p:sp>
      <p:sp>
        <p:nvSpPr>
          <p:cNvPr id="5" name="Rectangle 4"/>
          <p:cNvSpPr/>
          <p:nvPr/>
        </p:nvSpPr>
        <p:spPr>
          <a:xfrm>
            <a:off x="-38810" y="0"/>
            <a:ext cx="9291330" cy="6858000"/>
          </a:xfrm>
          <a:prstGeom prst="rect">
            <a:avLst/>
          </a:prstGeom>
          <a:solidFill>
            <a:srgbClr val="7B1121"/>
          </a:solidFill>
          <a:ln>
            <a:solidFill>
              <a:srgbClr val="7B112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7504" y="1158424"/>
            <a:ext cx="7772400" cy="4070776"/>
          </a:xfrm>
          <a:prstGeom prst="rect">
            <a:avLst/>
          </a:prstGeom>
          <a:solidFill>
            <a:srgbClr val="3C773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5535" y="1844824"/>
            <a:ext cx="8020227" cy="218191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5400" b="1" kern="1200">
                <a:solidFill>
                  <a:srgbClr val="7B112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200" i="1" dirty="0" smtClean="0">
                <a:solidFill>
                  <a:schemeClr val="bg1"/>
                </a:solidFill>
              </a:rPr>
              <a:t>Creating Sustainability in the Dairy sector: </a:t>
            </a:r>
            <a:r>
              <a:rPr lang="en-GB" sz="4400" dirty="0" smtClean="0">
                <a:solidFill>
                  <a:schemeClr val="bg1"/>
                </a:solidFill>
              </a:rPr>
              <a:t/>
            </a:r>
            <a:br>
              <a:rPr lang="en-GB" sz="4400" dirty="0" smtClean="0">
                <a:solidFill>
                  <a:schemeClr val="bg1"/>
                </a:solidFill>
              </a:rPr>
            </a:br>
            <a:r>
              <a:rPr lang="en-GB" sz="4400" dirty="0" smtClean="0">
                <a:solidFill>
                  <a:schemeClr val="bg1"/>
                </a:solidFill>
              </a:rPr>
              <a:t>National </a:t>
            </a:r>
            <a:endParaRPr lang="en-GB" sz="4400" dirty="0">
              <a:solidFill>
                <a:schemeClr val="bg1"/>
              </a:solidFill>
            </a:endParaRPr>
          </a:p>
          <a:p>
            <a:r>
              <a:rPr lang="en-GB" sz="4400" dirty="0">
                <a:solidFill>
                  <a:schemeClr val="bg1"/>
                </a:solidFill>
              </a:rPr>
              <a:t>Dairy Sustainability </a:t>
            </a:r>
          </a:p>
          <a:p>
            <a:r>
              <a:rPr lang="en-GB" sz="4400" dirty="0" smtClean="0">
                <a:solidFill>
                  <a:schemeClr val="bg1"/>
                </a:solidFill>
              </a:rPr>
              <a:t>Initiative</a:t>
            </a:r>
            <a:r>
              <a:rPr lang="en-GB" sz="4400" dirty="0">
                <a:solidFill>
                  <a:schemeClr val="bg1"/>
                </a:solidFill>
                <a:latin typeface="Helvetica"/>
                <a:cs typeface="Helvetica"/>
              </a:rPr>
              <a:t/>
            </a:r>
            <a:br>
              <a:rPr lang="en-GB" sz="4400" dirty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GB" sz="1800" dirty="0" smtClean="0">
                <a:solidFill>
                  <a:schemeClr val="bg1"/>
                </a:solidFill>
                <a:latin typeface="Helvetica"/>
                <a:cs typeface="Helvetica"/>
              </a:rPr>
              <a:t/>
            </a:r>
            <a:br>
              <a:rPr lang="en-GB" sz="1800" dirty="0" smtClean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GB" sz="1800" dirty="0" smtClean="0">
                <a:solidFill>
                  <a:schemeClr val="bg1"/>
                </a:solidFill>
                <a:latin typeface="Helvetica"/>
                <a:cs typeface="Helvetica"/>
              </a:rPr>
              <a:t>EPA National Water Event : 21 June 2017</a:t>
            </a:r>
            <a:br>
              <a:rPr lang="en-GB" sz="1800" dirty="0" smtClean="0">
                <a:solidFill>
                  <a:schemeClr val="bg1"/>
                </a:solidFill>
                <a:latin typeface="Helvetica"/>
                <a:cs typeface="Helvetica"/>
              </a:rPr>
            </a:br>
            <a:r>
              <a:rPr lang="en-GB" sz="1800" dirty="0" err="1" smtClean="0">
                <a:solidFill>
                  <a:schemeClr val="bg1"/>
                </a:solidFill>
                <a:latin typeface="Helvetica"/>
                <a:cs typeface="Helvetica"/>
              </a:rPr>
              <a:t>Dr.</a:t>
            </a:r>
            <a:r>
              <a:rPr lang="en-GB" sz="1800" dirty="0" smtClean="0">
                <a:solidFill>
                  <a:schemeClr val="bg1"/>
                </a:solidFill>
                <a:latin typeface="Helvetica"/>
                <a:cs typeface="Helvetica"/>
              </a:rPr>
              <a:t> Miriam Ryan</a:t>
            </a:r>
          </a:p>
        </p:txBody>
      </p:sp>
      <p:pic>
        <p:nvPicPr>
          <p:cNvPr id="8" name="Picture 7" descr="Irish_Dairy.eps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8049049" y="4869161"/>
            <a:ext cx="1056141" cy="178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52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600" dirty="0" smtClean="0"/>
              <a:t>Dairy Related Regulatory Developments</a:t>
            </a:r>
            <a:endParaRPr lang="en-IE" sz="36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40" y="1628800"/>
            <a:ext cx="1944216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4" descr="Image result for Denma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747371"/>
            <a:ext cx="1591345" cy="11904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5" name="Picture 7" descr="Image result for netherlands fla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747372"/>
            <a:ext cx="1512168" cy="119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9" descr="Image result for uk fla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6" name="AutoShape 11" descr="Image result for uk fla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536" y="3747371"/>
            <a:ext cx="1490071" cy="12069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47371"/>
            <a:ext cx="1656184" cy="12069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83" name="Picture 15" descr="Image result for germany fla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3747371"/>
            <a:ext cx="1584176" cy="122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035" y="5301208"/>
            <a:ext cx="1889427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lowchart: Alternate Process 2"/>
          <p:cNvSpPr/>
          <p:nvPr/>
        </p:nvSpPr>
        <p:spPr>
          <a:xfrm>
            <a:off x="2195736" y="3356992"/>
            <a:ext cx="1512168" cy="1944216"/>
          </a:xfrm>
          <a:prstGeom prst="flowChartAlternateProcess">
            <a:avLst/>
          </a:prstGeom>
          <a:noFill/>
          <a:ln w="698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1478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/>
          </a:bodyPr>
          <a:lstStyle/>
          <a:p>
            <a:r>
              <a:rPr lang="en-IE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IE Commitments: Strategic </a:t>
            </a:r>
            <a:r>
              <a:rPr lang="en-IE" sz="3600" dirty="0"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1422058"/>
              </p:ext>
            </p:extLst>
          </p:nvPr>
        </p:nvGraphicFramePr>
        <p:xfrm>
          <a:off x="467544" y="1340768"/>
          <a:ext cx="8229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251520" y="1268760"/>
            <a:ext cx="8640960" cy="216024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ectangle 5"/>
          <p:cNvSpPr/>
          <p:nvPr/>
        </p:nvSpPr>
        <p:spPr>
          <a:xfrm>
            <a:off x="246053" y="3461982"/>
            <a:ext cx="8640960" cy="1551194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246053" y="6093296"/>
            <a:ext cx="8640960" cy="57606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4284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National Dairy Sustainability Forum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4000" dirty="0" smtClean="0"/>
              <a:t>How </a:t>
            </a:r>
            <a:r>
              <a:rPr lang="en-GB" sz="4000" dirty="0"/>
              <a:t>&amp; Who?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/>
          </a:bodyPr>
          <a:lstStyle/>
          <a:p>
            <a:r>
              <a:rPr lang="en-US" sz="3000" dirty="0">
                <a:solidFill>
                  <a:srgbClr val="C00000"/>
                </a:solidFill>
              </a:rPr>
              <a:t>Established Q4 2016: </a:t>
            </a:r>
            <a:r>
              <a:rPr lang="en-US" sz="3000" dirty="0"/>
              <a:t>-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/>
              <a:t>A</a:t>
            </a:r>
            <a:r>
              <a:rPr lang="en-US" sz="3000" dirty="0" smtClean="0"/>
              <a:t> </a:t>
            </a:r>
            <a:r>
              <a:rPr lang="en-US" sz="3000" b="1" dirty="0"/>
              <a:t>National Dairy Sustainability Forum </a:t>
            </a:r>
            <a:r>
              <a:rPr lang="en-US" sz="3000" dirty="0" smtClean="0"/>
              <a:t>– </a:t>
            </a:r>
            <a:br>
              <a:rPr lang="en-US" sz="3000" dirty="0" smtClean="0"/>
            </a:br>
            <a:r>
              <a:rPr lang="en-US" sz="3000" dirty="0" smtClean="0"/>
              <a:t>high </a:t>
            </a:r>
            <a:r>
              <a:rPr lang="en-US" sz="3000" dirty="0"/>
              <a:t>level and strategic - to oversee and develop the Dairy Sustainability Initiative.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/>
              <a:t>A </a:t>
            </a:r>
            <a:r>
              <a:rPr lang="en-US" sz="3000" b="1" dirty="0"/>
              <a:t>Sectoral Technical Working Group </a:t>
            </a:r>
            <a:r>
              <a:rPr lang="en-US" sz="3000" dirty="0"/>
              <a:t>which is the main support to the Forum.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000" dirty="0" smtClean="0"/>
              <a:t>A </a:t>
            </a:r>
            <a:r>
              <a:rPr lang="en-US" sz="3000" b="1" dirty="0" smtClean="0"/>
              <a:t>Farm </a:t>
            </a:r>
            <a:r>
              <a:rPr lang="en-US" sz="3000" b="1" dirty="0"/>
              <a:t>pilots development and implementation group </a:t>
            </a:r>
            <a:r>
              <a:rPr lang="en-US" sz="3000" dirty="0"/>
              <a:t>– Co-ops and </a:t>
            </a:r>
            <a:r>
              <a:rPr lang="en-US" sz="3000" dirty="0" err="1"/>
              <a:t>Teagasc</a:t>
            </a:r>
            <a:r>
              <a:rPr lang="en-US" sz="3000" dirty="0"/>
              <a:t>.</a:t>
            </a:r>
            <a:endParaRPr lang="en-GB" sz="3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570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What: </a:t>
            </a:r>
            <a:r>
              <a:rPr lang="en-GB" sz="3600" dirty="0" smtClean="0"/>
              <a:t>DSF Objectives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68267695"/>
              </p:ext>
            </p:extLst>
          </p:nvPr>
        </p:nvGraphicFramePr>
        <p:xfrm>
          <a:off x="323528" y="1268760"/>
          <a:ext cx="864096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9189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32271" y="2324484"/>
            <a:ext cx="4788533" cy="5684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Dairy Sustainability Sectoral Working </a:t>
            </a:r>
            <a:r>
              <a:rPr lang="en-IE" dirty="0" smtClean="0"/>
              <a:t>Group</a:t>
            </a:r>
            <a:endParaRPr lang="en-IE" dirty="0"/>
          </a:p>
        </p:txBody>
      </p:sp>
      <p:sp>
        <p:nvSpPr>
          <p:cNvPr id="8" name="Rounded Rectangle 7"/>
          <p:cNvSpPr/>
          <p:nvPr/>
        </p:nvSpPr>
        <p:spPr>
          <a:xfrm>
            <a:off x="6038218" y="2749128"/>
            <a:ext cx="2160240" cy="287478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IDIA</a:t>
            </a:r>
            <a:endParaRPr lang="en-IE" dirty="0" smtClean="0"/>
          </a:p>
          <a:p>
            <a:pPr algn="ctr"/>
            <a:r>
              <a:rPr lang="en-IE" dirty="0" smtClean="0"/>
              <a:t>All Farm Orgs</a:t>
            </a:r>
            <a:endParaRPr lang="en-IE" dirty="0"/>
          </a:p>
          <a:p>
            <a:pPr algn="ctr"/>
            <a:r>
              <a:rPr lang="en-IE" dirty="0"/>
              <a:t>DAFM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DHCPLG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EPA</a:t>
            </a:r>
          </a:p>
          <a:p>
            <a:pPr algn="ctr"/>
            <a:r>
              <a:rPr lang="en-IE" dirty="0" err="1"/>
              <a:t>Teagasc</a:t>
            </a:r>
            <a:endParaRPr lang="en-IE" dirty="0"/>
          </a:p>
          <a:p>
            <a:pPr algn="ctr"/>
            <a:r>
              <a:rPr lang="en-IE" dirty="0" err="1"/>
              <a:t>Bord</a:t>
            </a:r>
            <a:r>
              <a:rPr lang="en-IE" dirty="0"/>
              <a:t> Bia, NDC,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LAWCO</a:t>
            </a:r>
            <a:endParaRPr lang="en-IE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411705" y="2892917"/>
            <a:ext cx="2983672" cy="275685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IDIA &amp; </a:t>
            </a:r>
            <a:r>
              <a:rPr lang="en-GB" dirty="0"/>
              <a:t>6</a:t>
            </a:r>
            <a:r>
              <a:rPr lang="en-GB" dirty="0" smtClean="0"/>
              <a:t> pilots</a:t>
            </a:r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Farm Orgs</a:t>
            </a:r>
            <a:endParaRPr lang="en-IE" dirty="0"/>
          </a:p>
          <a:p>
            <a:pPr algn="ctr"/>
            <a:r>
              <a:rPr lang="en-GB" dirty="0" err="1" smtClean="0"/>
              <a:t>Teagasc</a:t>
            </a:r>
            <a:endParaRPr lang="en-GB" dirty="0" smtClean="0"/>
          </a:p>
          <a:p>
            <a:pPr algn="ctr"/>
            <a:r>
              <a:rPr lang="en-GB" dirty="0" err="1" smtClean="0"/>
              <a:t>Bord</a:t>
            </a:r>
            <a:r>
              <a:rPr lang="en-GB" dirty="0" smtClean="0"/>
              <a:t> Bia</a:t>
            </a:r>
          </a:p>
          <a:p>
            <a:pPr algn="ctr"/>
            <a:r>
              <a:rPr lang="en-GB" dirty="0" smtClean="0"/>
              <a:t>DAFM</a:t>
            </a:r>
            <a:endParaRPr lang="en-IE" dirty="0"/>
          </a:p>
        </p:txBody>
      </p:sp>
      <p:sp>
        <p:nvSpPr>
          <p:cNvPr id="16" name="Rounded Rectangle 15"/>
          <p:cNvSpPr/>
          <p:nvPr/>
        </p:nvSpPr>
        <p:spPr>
          <a:xfrm>
            <a:off x="5412329" y="2075818"/>
            <a:ext cx="3348370" cy="6355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Dairy Sustainability </a:t>
            </a:r>
            <a:r>
              <a:rPr lang="en-IE" dirty="0" smtClean="0"/>
              <a:t>Forum</a:t>
            </a:r>
            <a:br>
              <a:rPr lang="en-IE" dirty="0" smtClean="0"/>
            </a:br>
            <a:r>
              <a:rPr lang="en-IE" dirty="0" smtClean="0"/>
              <a:t>(</a:t>
            </a:r>
            <a:r>
              <a:rPr lang="en-IE" sz="1400" dirty="0" smtClean="0"/>
              <a:t>3 Chairpersons)</a:t>
            </a:r>
            <a:endParaRPr lang="en-IE" sz="1400" dirty="0"/>
          </a:p>
        </p:txBody>
      </p:sp>
      <p:sp>
        <p:nvSpPr>
          <p:cNvPr id="2" name="Curved Right Arrow 1"/>
          <p:cNvSpPr/>
          <p:nvPr/>
        </p:nvSpPr>
        <p:spPr>
          <a:xfrm rot="16200000">
            <a:off x="4454732" y="3921578"/>
            <a:ext cx="792086" cy="424847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66475">
            <a:off x="2999094" y="1433154"/>
            <a:ext cx="4091685" cy="767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32271" y="476672"/>
            <a:ext cx="8640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3600" dirty="0" smtClean="0"/>
              <a:t>Structure of the DSI- Operational</a:t>
            </a:r>
            <a:endParaRPr lang="en-IE" sz="3600" dirty="0"/>
          </a:p>
        </p:txBody>
      </p:sp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343" y="3538285"/>
            <a:ext cx="3082395" cy="71723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228184" y="3896901"/>
            <a:ext cx="1872208" cy="2896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Oval 11"/>
          <p:cNvSpPr/>
          <p:nvPr/>
        </p:nvSpPr>
        <p:spPr>
          <a:xfrm>
            <a:off x="6225968" y="4186521"/>
            <a:ext cx="1872208" cy="2896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Oval 12"/>
          <p:cNvSpPr/>
          <p:nvPr/>
        </p:nvSpPr>
        <p:spPr>
          <a:xfrm>
            <a:off x="6228184" y="5013176"/>
            <a:ext cx="1872208" cy="2896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3120118" y="6534030"/>
            <a:ext cx="3849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             180 farms: all geographical locations</a:t>
            </a:r>
            <a:endParaRPr lang="en-IE" sz="1400" b="1" dirty="0"/>
          </a:p>
        </p:txBody>
      </p:sp>
    </p:spTree>
    <p:extLst>
      <p:ext uri="{BB962C8B-B14F-4D97-AF65-F5344CB8AC3E}">
        <p14:creationId xmlns:p14="http://schemas.microsoft.com/office/powerpoint/2010/main" val="54551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6" grpId="0" animBg="1"/>
      <p:bldP spid="2" grpId="0" animBg="1"/>
      <p:bldP spid="4" grpId="0" animBg="1"/>
      <p:bldP spid="12" grpId="0" animBg="1"/>
      <p:bldP spid="13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3252663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59190141"/>
              </p:ext>
            </p:extLst>
          </p:nvPr>
        </p:nvGraphicFramePr>
        <p:xfrm>
          <a:off x="0" y="11219"/>
          <a:ext cx="868484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504" y="116632"/>
            <a:ext cx="2952328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Proven Outcomes: </a:t>
            </a:r>
          </a:p>
          <a:p>
            <a:r>
              <a:rPr lang="en-GB" sz="2800" dirty="0" smtClean="0">
                <a:solidFill>
                  <a:srgbClr val="FF0000"/>
                </a:solidFill>
              </a:rPr>
              <a:t>Win – Win - Win</a:t>
            </a:r>
            <a:endParaRPr lang="en-IE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5336232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Water Quality </a:t>
            </a:r>
            <a:endParaRPr lang="en-IE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3676" y="558924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Soil Quality </a:t>
            </a:r>
            <a:endParaRPr lang="en-IE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3933056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Grass growth</a:t>
            </a:r>
            <a:endParaRPr lang="en-IE" sz="1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1988840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International Buyers</a:t>
            </a:r>
            <a:endParaRPr lang="en-IE" sz="1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12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750" fill="hold"/>
                                        <p:tgtEl>
                                          <p:spTgt spid="3">
                                            <p:graphicEl>
                                              <a:dgm id="{D79DF020-3003-462F-B5CA-6953E078A8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750" fill="hold"/>
                                        <p:tgtEl>
                                          <p:spTgt spid="3">
                                            <p:graphicEl>
                                              <a:dgm id="{94B7D119-E9D1-4BF4-A094-57BC00813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750" fill="hold"/>
                                        <p:tgtEl>
                                          <p:spTgt spid="3">
                                            <p:graphicEl>
                                              <a:dgm id="{10A34B66-6F3C-4976-AF95-D07A6BBABF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750" fill="hold"/>
                                        <p:tgtEl>
                                          <p:spTgt spid="3">
                                            <p:graphicEl>
                                              <a:dgm id="{3A32CCC9-3161-4F15-8865-ADF50876A2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1750" fill="hold"/>
                                        <p:tgtEl>
                                          <p:spTgt spid="3">
                                            <p:graphicEl>
                                              <a:dgm id="{E82D26E2-9E9A-4AF3-9E2C-C8EF76E5AA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750" fill="hold"/>
                                        <p:tgtEl>
                                          <p:spTgt spid="3">
                                            <p:graphicEl>
                                              <a:dgm id="{1E2D1A08-6590-4985-BC7E-2116E6C4CB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/>
        </p:bldSub>
      </p:bldGraphic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8198164"/>
              </p:ext>
            </p:extLst>
          </p:nvPr>
        </p:nvGraphicFramePr>
        <p:xfrm>
          <a:off x="439940" y="1091456"/>
          <a:ext cx="842493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332271" y="476672"/>
            <a:ext cx="8640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3600" dirty="0" smtClean="0"/>
              <a:t>Dairy Sustainability: 2017 Targets</a:t>
            </a:r>
            <a:endParaRPr lang="en-IE" sz="3600" dirty="0"/>
          </a:p>
        </p:txBody>
      </p:sp>
    </p:spTree>
    <p:extLst>
      <p:ext uri="{BB962C8B-B14F-4D97-AF65-F5344CB8AC3E}">
        <p14:creationId xmlns:p14="http://schemas.microsoft.com/office/powerpoint/2010/main" val="307494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IE" dirty="0" smtClean="0"/>
          </a:p>
          <a:p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89891">
            <a:off x="744290" y="1330615"/>
            <a:ext cx="2720252" cy="380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16408">
            <a:off x="5865535" y="1014529"/>
            <a:ext cx="2581951" cy="3631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439932"/>
            <a:ext cx="3744416" cy="234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4398">
            <a:off x="3220255" y="1442480"/>
            <a:ext cx="3168352" cy="360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356" y="5373216"/>
            <a:ext cx="34718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" y="476672"/>
            <a:ext cx="8972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3600" dirty="0" smtClean="0"/>
              <a:t>Progress: On target</a:t>
            </a:r>
            <a:endParaRPr lang="en-IE" sz="3600" dirty="0"/>
          </a:p>
        </p:txBody>
      </p:sp>
    </p:spTree>
    <p:extLst>
      <p:ext uri="{BB962C8B-B14F-4D97-AF65-F5344CB8AC3E}">
        <p14:creationId xmlns:p14="http://schemas.microsoft.com/office/powerpoint/2010/main" val="261461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96" y="1619519"/>
            <a:ext cx="5603672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4" descr="Image result for eu life programm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409" y="2062281"/>
            <a:ext cx="19050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645024"/>
            <a:ext cx="2719813" cy="271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332271" y="476672"/>
            <a:ext cx="8640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dirty="0"/>
              <a:t>Funding Streams &amp; Government Strategy</a:t>
            </a:r>
            <a:endParaRPr lang="en-IE" sz="3600" dirty="0"/>
          </a:p>
        </p:txBody>
      </p:sp>
    </p:spTree>
    <p:extLst>
      <p:ext uri="{BB962C8B-B14F-4D97-AF65-F5344CB8AC3E}">
        <p14:creationId xmlns:p14="http://schemas.microsoft.com/office/powerpoint/2010/main" val="55201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Z:\IDIA new templates and  logos\Irish_Dairy_colour.BMP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8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986" y="2636912"/>
            <a:ext cx="1292375" cy="22347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95250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0946" y="1572364"/>
            <a:ext cx="9144000" cy="2181914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9000"/>
              </a:srgbClr>
            </a:outerShdw>
          </a:effectLst>
          <a:scene3d>
            <a:camera prst="orthographicFront"/>
            <a:lightRig rig="threePt" dir="t"/>
          </a:scene3d>
          <a:sp3d extrusionH="95250"/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5400" b="1" kern="1200">
                <a:solidFill>
                  <a:srgbClr val="7B112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 National Dairy </a:t>
            </a: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Sustainability 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Initiative</a:t>
            </a:r>
            <a:endParaRPr lang="en-GB" sz="2800" dirty="0">
              <a:solidFill>
                <a:schemeClr val="bg1">
                  <a:lumMod val="50000"/>
                </a:schemeClr>
              </a:solidFill>
              <a:latin typeface="Helvetica"/>
              <a:cs typeface="Helvetica"/>
            </a:endParaRPr>
          </a:p>
          <a:p>
            <a:endParaRPr lang="en-GB" sz="22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82661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864096"/>
          </a:xfrm>
        </p:spPr>
        <p:txBody>
          <a:bodyPr/>
          <a:lstStyle/>
          <a:p>
            <a:pPr algn="ctr"/>
            <a:r>
              <a:rPr lang="en-IE" sz="3600" dirty="0">
                <a:latin typeface="Arial" panose="020B0604020202020204" pitchFamily="34" charset="0"/>
                <a:cs typeface="Arial" panose="020B0604020202020204" pitchFamily="34" charset="0"/>
              </a:rPr>
              <a:t>IDIA – Who we 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151216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IE" sz="28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IDIA </a:t>
            </a:r>
            <a:r>
              <a:rPr lang="en-GB" sz="28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represents </a:t>
            </a:r>
            <a:r>
              <a:rPr lang="en-GB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en-GB" sz="28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and Secondary</a:t>
            </a:r>
            <a:r>
              <a:rPr lang="en-GB" sz="28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8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8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Dairy Manufacturers including the Specialised Nutrition sector</a:t>
            </a:r>
            <a:br>
              <a:rPr lang="en-GB" sz="28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8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Ireland</a:t>
            </a:r>
            <a:endParaRPr lang="en-IE" sz="28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Z:\IDIA new templates and  logos\Irish_Dairy_colour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67836"/>
            <a:ext cx="1152128" cy="199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80681"/>
            <a:ext cx="914400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33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80681"/>
            <a:ext cx="914400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499772"/>
            <a:ext cx="9144000" cy="15121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5400" b="1" kern="1200">
                <a:solidFill>
                  <a:srgbClr val="7B112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tx1"/>
                </a:solidFill>
              </a:rPr>
              <a:t>IDIA Primary Processors</a:t>
            </a:r>
            <a:endParaRPr lang="en-IE" sz="3600" b="0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173" y="1235198"/>
            <a:ext cx="1562796" cy="77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 rotWithShape="1">
          <a:blip r:embed="rId5"/>
          <a:srcRect t="-1" r="-829" b="51060"/>
          <a:stretch/>
        </p:blipFill>
        <p:spPr bwMode="auto">
          <a:xfrm>
            <a:off x="3003632" y="1235198"/>
            <a:ext cx="1771692" cy="8445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47116" y="1107815"/>
            <a:ext cx="1634736" cy="90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 rotWithShape="1">
          <a:blip r:embed="rId7"/>
          <a:srcRect t="-2" r="11255" b="25143"/>
          <a:stretch/>
        </p:blipFill>
        <p:spPr bwMode="auto">
          <a:xfrm>
            <a:off x="156563" y="2556428"/>
            <a:ext cx="1975633" cy="999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 rotWithShape="1">
          <a:blip r:embed="rId8"/>
          <a:srcRect t="-2" b="18850"/>
          <a:stretch/>
        </p:blipFill>
        <p:spPr bwMode="auto">
          <a:xfrm>
            <a:off x="2622243" y="2703483"/>
            <a:ext cx="1940424" cy="8634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 descr="Logo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91125" y="2786069"/>
            <a:ext cx="1453437" cy="73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54857" y="2973842"/>
            <a:ext cx="1602959" cy="582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H:\121.jpg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31769" y="4576497"/>
            <a:ext cx="1717470" cy="690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/>
          <p:cNvPicPr/>
          <p:nvPr/>
        </p:nvPicPr>
        <p:blipFill rotWithShape="1">
          <a:blip r:embed="rId12"/>
          <a:srcRect b="15419"/>
          <a:stretch/>
        </p:blipFill>
        <p:spPr bwMode="auto">
          <a:xfrm>
            <a:off x="3863438" y="4367372"/>
            <a:ext cx="1823771" cy="9133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845732" y="4553296"/>
            <a:ext cx="1453437" cy="670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AutoShape 2" descr="https://www.dkit.ie/sites/default/files/styles/wide_card/public/Dairygold.jpg?itok=sBwBVCE2"/>
          <p:cNvSpPr>
            <a:spLocks noChangeAspect="1" noChangeArrowheads="1"/>
          </p:cNvSpPr>
          <p:nvPr/>
        </p:nvSpPr>
        <p:spPr bwMode="auto">
          <a:xfrm>
            <a:off x="197059" y="-80767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3" name="AutoShape 4" descr="https://www.dkit.ie/sites/default/files/styles/wide_card/public/Dairygold.jpg?itok=sBwBVCE2"/>
          <p:cNvSpPr>
            <a:spLocks noChangeAspect="1" noChangeArrowheads="1"/>
          </p:cNvSpPr>
          <p:nvPr/>
        </p:nvSpPr>
        <p:spPr bwMode="auto">
          <a:xfrm>
            <a:off x="349459" y="-65527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24" name="Picture 23"/>
          <p:cNvPicPr/>
          <p:nvPr/>
        </p:nvPicPr>
        <p:blipFill rotWithShape="1">
          <a:blip r:embed="rId8"/>
          <a:srcRect t="-2" b="18850"/>
          <a:stretch/>
        </p:blipFill>
        <p:spPr bwMode="auto">
          <a:xfrm>
            <a:off x="2622243" y="2737192"/>
            <a:ext cx="1940424" cy="8634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 descr="Logo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191125" y="2819778"/>
            <a:ext cx="1453437" cy="73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54857" y="3007551"/>
            <a:ext cx="1602959" cy="582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856" y="1348733"/>
            <a:ext cx="1750031" cy="933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2243" y="5518794"/>
            <a:ext cx="402231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99% IE Output – B2B Market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381705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80681"/>
            <a:ext cx="914400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www.ahead.ie/userfiles/images/company%20logos/abbott(1)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320" y="2281402"/>
            <a:ext cx="3168289" cy="101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44824"/>
            <a:ext cx="2060901" cy="1449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http://www.medicalmanage.gr/uploads/image/Wyeth_Nutrition-logo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459" y="3802206"/>
            <a:ext cx="4469494" cy="913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/>
          <p:nvPr/>
        </p:nvPicPr>
        <p:blipFill rotWithShape="1">
          <a:blip r:embed="rId9"/>
          <a:srcRect t="-2" b="18850"/>
          <a:stretch/>
        </p:blipFill>
        <p:spPr bwMode="auto">
          <a:xfrm>
            <a:off x="1630931" y="3487781"/>
            <a:ext cx="2169065" cy="1314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0" y="499772"/>
            <a:ext cx="9144000" cy="15121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5400" b="1" kern="1200">
                <a:solidFill>
                  <a:srgbClr val="7B112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0" dirty="0">
                <a:solidFill>
                  <a:schemeClr val="tx1"/>
                </a:solidFill>
              </a:rPr>
              <a:t>IDIA Secondary Processors</a:t>
            </a:r>
            <a:endParaRPr lang="en-IE" sz="3600" b="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5518794"/>
            <a:ext cx="561662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Value-added diary products – Consumers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351295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23" y="1111840"/>
            <a:ext cx="8569277" cy="555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377228" y="3704128"/>
            <a:ext cx="1440160" cy="864096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Rounded Rectangle 4"/>
          <p:cNvSpPr/>
          <p:nvPr/>
        </p:nvSpPr>
        <p:spPr>
          <a:xfrm>
            <a:off x="1819373" y="3704128"/>
            <a:ext cx="1440160" cy="296523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ounded Rectangle 5"/>
          <p:cNvSpPr/>
          <p:nvPr/>
        </p:nvSpPr>
        <p:spPr>
          <a:xfrm>
            <a:off x="7359672" y="3716704"/>
            <a:ext cx="1440160" cy="1787624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ounded Rectangle 6"/>
          <p:cNvSpPr/>
          <p:nvPr/>
        </p:nvSpPr>
        <p:spPr>
          <a:xfrm>
            <a:off x="1097308" y="2204864"/>
            <a:ext cx="2301924" cy="995208"/>
          </a:xfrm>
          <a:prstGeom prst="roundRect">
            <a:avLst/>
          </a:prstGeom>
          <a:noFill/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Rounded Rectangle 8"/>
          <p:cNvSpPr/>
          <p:nvPr/>
        </p:nvSpPr>
        <p:spPr>
          <a:xfrm>
            <a:off x="4633142" y="3677488"/>
            <a:ext cx="2654522" cy="1898848"/>
          </a:xfrm>
          <a:prstGeom prst="round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Rounded Rectangle 10"/>
          <p:cNvSpPr/>
          <p:nvPr/>
        </p:nvSpPr>
        <p:spPr>
          <a:xfrm>
            <a:off x="3399232" y="3848144"/>
            <a:ext cx="1152128" cy="648072"/>
          </a:xfrm>
          <a:prstGeom prst="roundRect">
            <a:avLst/>
          </a:prstGeom>
          <a:noFill/>
          <a:ln w="349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499772"/>
            <a:ext cx="9144000" cy="15121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5400" b="1" kern="1200">
                <a:solidFill>
                  <a:srgbClr val="7B112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0" dirty="0" smtClean="0">
                <a:solidFill>
                  <a:schemeClr val="tx1"/>
                </a:solidFill>
              </a:rPr>
              <a:t>IDIA: Reflecting the expansion of Dairy</a:t>
            </a:r>
            <a:endParaRPr lang="en-IE" sz="3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8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499772"/>
            <a:ext cx="9144000" cy="15121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5400" b="1" kern="1200">
                <a:solidFill>
                  <a:srgbClr val="7B112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0" dirty="0" smtClean="0">
                <a:solidFill>
                  <a:schemeClr val="tx1"/>
                </a:solidFill>
              </a:rPr>
              <a:t>Why Expand?</a:t>
            </a:r>
            <a:endParaRPr lang="en-IE" sz="3600" b="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96" y="1658378"/>
            <a:ext cx="74295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119" y="5360031"/>
            <a:ext cx="1189881" cy="19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804248" y="5067312"/>
            <a:ext cx="864096" cy="723606"/>
          </a:xfrm>
          <a:prstGeom prst="rect">
            <a:avLst/>
          </a:prstGeom>
          <a:noFill/>
        </p:spPr>
        <p:txBody>
          <a:bodyPr wrap="square" lIns="46046" tIns="23024" rIns="46046" bIns="23024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en-GB" sz="1500" b="1" dirty="0" smtClean="0">
                <a:solidFill>
                  <a:schemeClr val="tx1">
                    <a:lumMod val="75000"/>
                  </a:schemeClr>
                </a:solidFill>
              </a:rPr>
              <a:t>2015</a:t>
            </a:r>
            <a:br>
              <a:rPr lang="en-GB" sz="1500" b="1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en-GB" sz="1500" b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GB" sz="1300" b="1" dirty="0" smtClean="0">
                <a:solidFill>
                  <a:srgbClr val="FF0000"/>
                </a:solidFill>
              </a:rPr>
              <a:t>Removal   Quotas</a:t>
            </a:r>
            <a:endParaRPr lang="en-GB" sz="1300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479308" y="4967436"/>
            <a:ext cx="2506782" cy="604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236296" y="4967436"/>
            <a:ext cx="0" cy="1524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486557" y="5067312"/>
            <a:ext cx="732878" cy="292719"/>
          </a:xfrm>
          <a:prstGeom prst="rect">
            <a:avLst/>
          </a:prstGeom>
          <a:noFill/>
        </p:spPr>
        <p:txBody>
          <a:bodyPr wrap="square" lIns="46046" tIns="23024" rIns="46046" bIns="23024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en-GB" sz="1500" b="1" dirty="0" smtClean="0">
                <a:solidFill>
                  <a:schemeClr val="tx1">
                    <a:lumMod val="75000"/>
                  </a:schemeClr>
                </a:solidFill>
              </a:rPr>
              <a:t>2017</a:t>
            </a:r>
            <a:endParaRPr lang="en-GB" sz="1500" b="1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7918605" y="4967436"/>
            <a:ext cx="0" cy="1524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388424" y="5067312"/>
            <a:ext cx="936104" cy="492774"/>
          </a:xfrm>
          <a:prstGeom prst="rect">
            <a:avLst/>
          </a:prstGeom>
          <a:noFill/>
        </p:spPr>
        <p:txBody>
          <a:bodyPr wrap="square" lIns="46046" tIns="23024" rIns="46046" bIns="23024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75000"/>
                  </a:schemeClr>
                </a:solidFill>
              </a:rPr>
              <a:t>    </a:t>
            </a:r>
            <a:r>
              <a:rPr lang="en-GB" sz="1500" b="1" dirty="0" smtClean="0">
                <a:solidFill>
                  <a:schemeClr val="tx1">
                    <a:lumMod val="75000"/>
                  </a:schemeClr>
                </a:solidFill>
              </a:rPr>
              <a:t>2025</a:t>
            </a:r>
            <a:br>
              <a:rPr lang="en-GB" sz="1500" b="1" dirty="0" smtClean="0">
                <a:solidFill>
                  <a:schemeClr val="tx1">
                    <a:lumMod val="75000"/>
                  </a:schemeClr>
                </a:solidFill>
              </a:rPr>
            </a:br>
            <a:endParaRPr lang="en-GB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8977970" y="4973476"/>
            <a:ext cx="0" cy="15240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-252536" y="2132856"/>
            <a:ext cx="1547664" cy="292719"/>
          </a:xfrm>
          <a:prstGeom prst="rect">
            <a:avLst/>
          </a:prstGeom>
          <a:noFill/>
        </p:spPr>
        <p:txBody>
          <a:bodyPr wrap="square" lIns="46046" tIns="23024" rIns="46046" bIns="23024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tx1">
                    <a:lumMod val="75000"/>
                  </a:schemeClr>
                </a:solidFill>
              </a:rPr>
              <a:t>Litres (BN)</a:t>
            </a:r>
            <a:endParaRPr lang="en-GB" sz="1300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32240" y="1658378"/>
            <a:ext cx="1008112" cy="4744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5" name="TextBox 24"/>
          <p:cNvSpPr txBox="1"/>
          <p:nvPr/>
        </p:nvSpPr>
        <p:spPr>
          <a:xfrm>
            <a:off x="7236296" y="6205935"/>
            <a:ext cx="1749794" cy="292719"/>
          </a:xfrm>
          <a:prstGeom prst="rect">
            <a:avLst/>
          </a:prstGeom>
          <a:noFill/>
        </p:spPr>
        <p:txBody>
          <a:bodyPr wrap="square" lIns="46046" tIns="23024" rIns="46046" bIns="23024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75000"/>
                  </a:schemeClr>
                </a:solidFill>
              </a:rPr>
              <a:t>7.5 bn Target</a:t>
            </a:r>
            <a:endParaRPr lang="en-GB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033" y="5821992"/>
            <a:ext cx="1293051" cy="38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7394206" y="5498199"/>
            <a:ext cx="1749794" cy="292719"/>
          </a:xfrm>
          <a:prstGeom prst="rect">
            <a:avLst/>
          </a:prstGeom>
          <a:noFill/>
        </p:spPr>
        <p:txBody>
          <a:bodyPr wrap="square" lIns="46046" tIns="23024" rIns="46046" bIns="23024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1">
                    <a:lumMod val="75000"/>
                  </a:schemeClr>
                </a:solidFill>
              </a:rPr>
              <a:t>                    </a:t>
            </a:r>
            <a:r>
              <a:rPr lang="en-GB" sz="1400" dirty="0" smtClean="0">
                <a:solidFill>
                  <a:schemeClr val="tx1">
                    <a:lumMod val="75000"/>
                  </a:schemeClr>
                </a:solidFill>
              </a:rPr>
              <a:t>Increased</a:t>
            </a:r>
            <a:endParaRPr lang="en-GB" sz="1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7191375" y="4067175"/>
            <a:ext cx="666750" cy="266700"/>
          </a:xfrm>
          <a:custGeom>
            <a:avLst/>
            <a:gdLst>
              <a:gd name="connsiteX0" fmla="*/ 0 w 666750"/>
              <a:gd name="connsiteY0" fmla="*/ 266700 h 266700"/>
              <a:gd name="connsiteX1" fmla="*/ 152400 w 666750"/>
              <a:gd name="connsiteY1" fmla="*/ 247650 h 266700"/>
              <a:gd name="connsiteX2" fmla="*/ 219075 w 666750"/>
              <a:gd name="connsiteY2" fmla="*/ 257175 h 266700"/>
              <a:gd name="connsiteX3" fmla="*/ 228600 w 666750"/>
              <a:gd name="connsiteY3" fmla="*/ 209550 h 266700"/>
              <a:gd name="connsiteX4" fmla="*/ 238125 w 666750"/>
              <a:gd name="connsiteY4" fmla="*/ 152400 h 266700"/>
              <a:gd name="connsiteX5" fmla="*/ 333375 w 666750"/>
              <a:gd name="connsiteY5" fmla="*/ 142875 h 266700"/>
              <a:gd name="connsiteX6" fmla="*/ 371475 w 666750"/>
              <a:gd name="connsiteY6" fmla="*/ 133350 h 266700"/>
              <a:gd name="connsiteX7" fmla="*/ 400050 w 666750"/>
              <a:gd name="connsiteY7" fmla="*/ 57150 h 266700"/>
              <a:gd name="connsiteX8" fmla="*/ 514350 w 666750"/>
              <a:gd name="connsiteY8" fmla="*/ 28575 h 266700"/>
              <a:gd name="connsiteX9" fmla="*/ 590550 w 666750"/>
              <a:gd name="connsiteY9" fmla="*/ 0 h 266700"/>
              <a:gd name="connsiteX10" fmla="*/ 628650 w 666750"/>
              <a:gd name="connsiteY10" fmla="*/ 9525 h 266700"/>
              <a:gd name="connsiteX11" fmla="*/ 666750 w 666750"/>
              <a:gd name="connsiteY11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6750" h="266700">
                <a:moveTo>
                  <a:pt x="0" y="266700"/>
                </a:moveTo>
                <a:cubicBezTo>
                  <a:pt x="50800" y="260350"/>
                  <a:pt x="101253" y="249874"/>
                  <a:pt x="152400" y="247650"/>
                </a:cubicBezTo>
                <a:cubicBezTo>
                  <a:pt x="174829" y="246675"/>
                  <a:pt x="198995" y="267215"/>
                  <a:pt x="219075" y="257175"/>
                </a:cubicBezTo>
                <a:cubicBezTo>
                  <a:pt x="233555" y="249935"/>
                  <a:pt x="225704" y="225478"/>
                  <a:pt x="228600" y="209550"/>
                </a:cubicBezTo>
                <a:cubicBezTo>
                  <a:pt x="232055" y="190549"/>
                  <a:pt x="221832" y="162769"/>
                  <a:pt x="238125" y="152400"/>
                </a:cubicBezTo>
                <a:cubicBezTo>
                  <a:pt x="265045" y="135269"/>
                  <a:pt x="301625" y="146050"/>
                  <a:pt x="333375" y="142875"/>
                </a:cubicBezTo>
                <a:cubicBezTo>
                  <a:pt x="346075" y="139700"/>
                  <a:pt x="361418" y="141731"/>
                  <a:pt x="371475" y="133350"/>
                </a:cubicBezTo>
                <a:cubicBezTo>
                  <a:pt x="424556" y="89116"/>
                  <a:pt x="361104" y="103885"/>
                  <a:pt x="400050" y="57150"/>
                </a:cubicBezTo>
                <a:cubicBezTo>
                  <a:pt x="421745" y="31116"/>
                  <a:pt x="494909" y="31815"/>
                  <a:pt x="514350" y="28575"/>
                </a:cubicBezTo>
                <a:cubicBezTo>
                  <a:pt x="553256" y="22091"/>
                  <a:pt x="554808" y="17871"/>
                  <a:pt x="590550" y="0"/>
                </a:cubicBezTo>
                <a:cubicBezTo>
                  <a:pt x="603250" y="3175"/>
                  <a:pt x="615559" y="9525"/>
                  <a:pt x="628650" y="9525"/>
                </a:cubicBezTo>
                <a:cubicBezTo>
                  <a:pt x="641741" y="9525"/>
                  <a:pt x="666750" y="0"/>
                  <a:pt x="666750" y="0"/>
                </a:cubicBezTo>
              </a:path>
            </a:pathLst>
          </a:custGeom>
          <a:noFill/>
          <a:ln w="69850">
            <a:solidFill>
              <a:srgbClr val="009A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5" name="Freeform 34"/>
          <p:cNvSpPr/>
          <p:nvPr/>
        </p:nvSpPr>
        <p:spPr>
          <a:xfrm>
            <a:off x="7858125" y="3752850"/>
            <a:ext cx="1323975" cy="333375"/>
          </a:xfrm>
          <a:custGeom>
            <a:avLst/>
            <a:gdLst>
              <a:gd name="connsiteX0" fmla="*/ 0 w 1323975"/>
              <a:gd name="connsiteY0" fmla="*/ 333375 h 333375"/>
              <a:gd name="connsiteX1" fmla="*/ 85725 w 1323975"/>
              <a:gd name="connsiteY1" fmla="*/ 323850 h 333375"/>
              <a:gd name="connsiteX2" fmla="*/ 133350 w 1323975"/>
              <a:gd name="connsiteY2" fmla="*/ 314325 h 333375"/>
              <a:gd name="connsiteX3" fmla="*/ 190500 w 1323975"/>
              <a:gd name="connsiteY3" fmla="*/ 304800 h 333375"/>
              <a:gd name="connsiteX4" fmla="*/ 200025 w 1323975"/>
              <a:gd name="connsiteY4" fmla="*/ 266700 h 333375"/>
              <a:gd name="connsiteX5" fmla="*/ 466725 w 1323975"/>
              <a:gd name="connsiteY5" fmla="*/ 219075 h 333375"/>
              <a:gd name="connsiteX6" fmla="*/ 638175 w 1323975"/>
              <a:gd name="connsiteY6" fmla="*/ 209550 h 333375"/>
              <a:gd name="connsiteX7" fmla="*/ 809625 w 1323975"/>
              <a:gd name="connsiteY7" fmla="*/ 180975 h 333375"/>
              <a:gd name="connsiteX8" fmla="*/ 962025 w 1323975"/>
              <a:gd name="connsiteY8" fmla="*/ 171450 h 333375"/>
              <a:gd name="connsiteX9" fmla="*/ 990600 w 1323975"/>
              <a:gd name="connsiteY9" fmla="*/ 152400 h 333375"/>
              <a:gd name="connsiteX10" fmla="*/ 1038225 w 1323975"/>
              <a:gd name="connsiteY10" fmla="*/ 142875 h 333375"/>
              <a:gd name="connsiteX11" fmla="*/ 1104900 w 1323975"/>
              <a:gd name="connsiteY11" fmla="*/ 85725 h 333375"/>
              <a:gd name="connsiteX12" fmla="*/ 1209675 w 1323975"/>
              <a:gd name="connsiteY12" fmla="*/ 66675 h 333375"/>
              <a:gd name="connsiteX13" fmla="*/ 1247775 w 1323975"/>
              <a:gd name="connsiteY13" fmla="*/ 28575 h 333375"/>
              <a:gd name="connsiteX14" fmla="*/ 1323975 w 1323975"/>
              <a:gd name="connsiteY14" fmla="*/ 0 h 33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23975" h="333375">
                <a:moveTo>
                  <a:pt x="0" y="333375"/>
                </a:moveTo>
                <a:cubicBezTo>
                  <a:pt x="28575" y="330200"/>
                  <a:pt x="57263" y="327916"/>
                  <a:pt x="85725" y="323850"/>
                </a:cubicBezTo>
                <a:cubicBezTo>
                  <a:pt x="101752" y="321560"/>
                  <a:pt x="117422" y="317221"/>
                  <a:pt x="133350" y="314325"/>
                </a:cubicBezTo>
                <a:cubicBezTo>
                  <a:pt x="152351" y="310870"/>
                  <a:pt x="171450" y="307975"/>
                  <a:pt x="190500" y="304800"/>
                </a:cubicBezTo>
                <a:cubicBezTo>
                  <a:pt x="193675" y="292100"/>
                  <a:pt x="193087" y="277801"/>
                  <a:pt x="200025" y="266700"/>
                </a:cubicBezTo>
                <a:cubicBezTo>
                  <a:pt x="256707" y="176009"/>
                  <a:pt x="370273" y="223668"/>
                  <a:pt x="466725" y="219075"/>
                </a:cubicBezTo>
                <a:lnTo>
                  <a:pt x="638175" y="209550"/>
                </a:lnTo>
                <a:cubicBezTo>
                  <a:pt x="715617" y="170829"/>
                  <a:pt x="663733" y="190701"/>
                  <a:pt x="809625" y="180975"/>
                </a:cubicBezTo>
                <a:lnTo>
                  <a:pt x="962025" y="171450"/>
                </a:lnTo>
                <a:cubicBezTo>
                  <a:pt x="971550" y="165100"/>
                  <a:pt x="979881" y="156420"/>
                  <a:pt x="990600" y="152400"/>
                </a:cubicBezTo>
                <a:cubicBezTo>
                  <a:pt x="1005759" y="146716"/>
                  <a:pt x="1024073" y="150737"/>
                  <a:pt x="1038225" y="142875"/>
                </a:cubicBezTo>
                <a:cubicBezTo>
                  <a:pt x="1087834" y="115314"/>
                  <a:pt x="1059205" y="102861"/>
                  <a:pt x="1104900" y="85725"/>
                </a:cubicBezTo>
                <a:cubicBezTo>
                  <a:pt x="1115550" y="81731"/>
                  <a:pt x="1203256" y="67745"/>
                  <a:pt x="1209675" y="66675"/>
                </a:cubicBezTo>
                <a:cubicBezTo>
                  <a:pt x="1222375" y="53975"/>
                  <a:pt x="1231711" y="36607"/>
                  <a:pt x="1247775" y="28575"/>
                </a:cubicBezTo>
                <a:cubicBezTo>
                  <a:pt x="1357788" y="-26432"/>
                  <a:pt x="1270807" y="53168"/>
                  <a:pt x="1323975" y="0"/>
                </a:cubicBezTo>
              </a:path>
            </a:pathLst>
          </a:custGeom>
          <a:noFill/>
          <a:ln w="69850">
            <a:solidFill>
              <a:srgbClr val="009A4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6" name="Freeform 35"/>
          <p:cNvSpPr/>
          <p:nvPr/>
        </p:nvSpPr>
        <p:spPr>
          <a:xfrm>
            <a:off x="6229350" y="4324350"/>
            <a:ext cx="971550" cy="68266"/>
          </a:xfrm>
          <a:custGeom>
            <a:avLst/>
            <a:gdLst>
              <a:gd name="connsiteX0" fmla="*/ 0 w 971550"/>
              <a:gd name="connsiteY0" fmla="*/ 19050 h 68266"/>
              <a:gd name="connsiteX1" fmla="*/ 219075 w 971550"/>
              <a:gd name="connsiteY1" fmla="*/ 0 h 68266"/>
              <a:gd name="connsiteX2" fmla="*/ 295275 w 971550"/>
              <a:gd name="connsiteY2" fmla="*/ 9525 h 68266"/>
              <a:gd name="connsiteX3" fmla="*/ 333375 w 971550"/>
              <a:gd name="connsiteY3" fmla="*/ 47625 h 68266"/>
              <a:gd name="connsiteX4" fmla="*/ 466725 w 971550"/>
              <a:gd name="connsiteY4" fmla="*/ 57150 h 68266"/>
              <a:gd name="connsiteX5" fmla="*/ 723900 w 971550"/>
              <a:gd name="connsiteY5" fmla="*/ 9525 h 68266"/>
              <a:gd name="connsiteX6" fmla="*/ 838200 w 971550"/>
              <a:gd name="connsiteY6" fmla="*/ 0 h 68266"/>
              <a:gd name="connsiteX7" fmla="*/ 971550 w 971550"/>
              <a:gd name="connsiteY7" fmla="*/ 9525 h 68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1550" h="68266">
                <a:moveTo>
                  <a:pt x="0" y="19050"/>
                </a:moveTo>
                <a:cubicBezTo>
                  <a:pt x="89011" y="1248"/>
                  <a:pt x="83576" y="0"/>
                  <a:pt x="219075" y="0"/>
                </a:cubicBezTo>
                <a:cubicBezTo>
                  <a:pt x="244673" y="0"/>
                  <a:pt x="269875" y="6350"/>
                  <a:pt x="295275" y="9525"/>
                </a:cubicBezTo>
                <a:cubicBezTo>
                  <a:pt x="307975" y="22225"/>
                  <a:pt x="319007" y="36849"/>
                  <a:pt x="333375" y="47625"/>
                </a:cubicBezTo>
                <a:cubicBezTo>
                  <a:pt x="380415" y="82905"/>
                  <a:pt x="401392" y="63683"/>
                  <a:pt x="466725" y="57150"/>
                </a:cubicBezTo>
                <a:cubicBezTo>
                  <a:pt x="557354" y="-33479"/>
                  <a:pt x="483446" y="23265"/>
                  <a:pt x="723900" y="9525"/>
                </a:cubicBezTo>
                <a:cubicBezTo>
                  <a:pt x="762070" y="7344"/>
                  <a:pt x="800100" y="3175"/>
                  <a:pt x="838200" y="0"/>
                </a:cubicBezTo>
                <a:cubicBezTo>
                  <a:pt x="952461" y="10387"/>
                  <a:pt x="907906" y="9525"/>
                  <a:pt x="971550" y="9525"/>
                </a:cubicBezTo>
              </a:path>
            </a:pathLst>
          </a:custGeom>
          <a:noFill/>
          <a:ln w="69850">
            <a:solidFill>
              <a:srgbClr val="009A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9" name="Freeform 38"/>
          <p:cNvSpPr/>
          <p:nvPr/>
        </p:nvSpPr>
        <p:spPr>
          <a:xfrm>
            <a:off x="6191250" y="2425575"/>
            <a:ext cx="1714500" cy="212850"/>
          </a:xfrm>
          <a:custGeom>
            <a:avLst/>
            <a:gdLst>
              <a:gd name="connsiteX0" fmla="*/ 0 w 1714500"/>
              <a:gd name="connsiteY0" fmla="*/ 323850 h 323850"/>
              <a:gd name="connsiteX1" fmla="*/ 85725 w 1714500"/>
              <a:gd name="connsiteY1" fmla="*/ 314325 h 323850"/>
              <a:gd name="connsiteX2" fmla="*/ 200025 w 1714500"/>
              <a:gd name="connsiteY2" fmla="*/ 219075 h 323850"/>
              <a:gd name="connsiteX3" fmla="*/ 238125 w 1714500"/>
              <a:gd name="connsiteY3" fmla="*/ 200025 h 323850"/>
              <a:gd name="connsiteX4" fmla="*/ 390525 w 1714500"/>
              <a:gd name="connsiteY4" fmla="*/ 180975 h 323850"/>
              <a:gd name="connsiteX5" fmla="*/ 561975 w 1714500"/>
              <a:gd name="connsiteY5" fmla="*/ 171450 h 323850"/>
              <a:gd name="connsiteX6" fmla="*/ 828675 w 1714500"/>
              <a:gd name="connsiteY6" fmla="*/ 152400 h 323850"/>
              <a:gd name="connsiteX7" fmla="*/ 847725 w 1714500"/>
              <a:gd name="connsiteY7" fmla="*/ 104775 h 323850"/>
              <a:gd name="connsiteX8" fmla="*/ 857250 w 1714500"/>
              <a:gd name="connsiteY8" fmla="*/ 76200 h 323850"/>
              <a:gd name="connsiteX9" fmla="*/ 895350 w 1714500"/>
              <a:gd name="connsiteY9" fmla="*/ 57150 h 323850"/>
              <a:gd name="connsiteX10" fmla="*/ 933450 w 1714500"/>
              <a:gd name="connsiteY10" fmla="*/ 85725 h 323850"/>
              <a:gd name="connsiteX11" fmla="*/ 1123950 w 1714500"/>
              <a:gd name="connsiteY11" fmla="*/ 76200 h 323850"/>
              <a:gd name="connsiteX12" fmla="*/ 1352550 w 1714500"/>
              <a:gd name="connsiteY12" fmla="*/ 66675 h 323850"/>
              <a:gd name="connsiteX13" fmla="*/ 1390650 w 1714500"/>
              <a:gd name="connsiteY13" fmla="*/ 57150 h 323850"/>
              <a:gd name="connsiteX14" fmla="*/ 1428750 w 1714500"/>
              <a:gd name="connsiteY14" fmla="*/ 38100 h 323850"/>
              <a:gd name="connsiteX15" fmla="*/ 1638300 w 1714500"/>
              <a:gd name="connsiteY15" fmla="*/ 28575 h 323850"/>
              <a:gd name="connsiteX16" fmla="*/ 1676400 w 1714500"/>
              <a:gd name="connsiteY16" fmla="*/ 9525 h 323850"/>
              <a:gd name="connsiteX17" fmla="*/ 1714500 w 1714500"/>
              <a:gd name="connsiteY17" fmla="*/ 0 h 32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14500" h="323850">
                <a:moveTo>
                  <a:pt x="0" y="323850"/>
                </a:moveTo>
                <a:cubicBezTo>
                  <a:pt x="28575" y="320675"/>
                  <a:pt x="59452" y="326002"/>
                  <a:pt x="85725" y="314325"/>
                </a:cubicBezTo>
                <a:cubicBezTo>
                  <a:pt x="217201" y="255891"/>
                  <a:pt x="132785" y="267104"/>
                  <a:pt x="200025" y="219075"/>
                </a:cubicBezTo>
                <a:cubicBezTo>
                  <a:pt x="211579" y="210822"/>
                  <a:pt x="224830" y="205011"/>
                  <a:pt x="238125" y="200025"/>
                </a:cubicBezTo>
                <a:cubicBezTo>
                  <a:pt x="281091" y="183913"/>
                  <a:pt x="357292" y="183744"/>
                  <a:pt x="390525" y="180975"/>
                </a:cubicBezTo>
                <a:cubicBezTo>
                  <a:pt x="477884" y="137296"/>
                  <a:pt x="384959" y="175665"/>
                  <a:pt x="561975" y="171450"/>
                </a:cubicBezTo>
                <a:cubicBezTo>
                  <a:pt x="651076" y="169329"/>
                  <a:pt x="828675" y="152400"/>
                  <a:pt x="828675" y="152400"/>
                </a:cubicBezTo>
                <a:cubicBezTo>
                  <a:pt x="835025" y="136525"/>
                  <a:pt x="841722" y="120784"/>
                  <a:pt x="847725" y="104775"/>
                </a:cubicBezTo>
                <a:cubicBezTo>
                  <a:pt x="851250" y="95374"/>
                  <a:pt x="850150" y="83300"/>
                  <a:pt x="857250" y="76200"/>
                </a:cubicBezTo>
                <a:cubicBezTo>
                  <a:pt x="867290" y="66160"/>
                  <a:pt x="882650" y="63500"/>
                  <a:pt x="895350" y="57150"/>
                </a:cubicBezTo>
                <a:cubicBezTo>
                  <a:pt x="908050" y="66675"/>
                  <a:pt x="917630" y="84407"/>
                  <a:pt x="933450" y="85725"/>
                </a:cubicBezTo>
                <a:cubicBezTo>
                  <a:pt x="996810" y="91005"/>
                  <a:pt x="1060436" y="79087"/>
                  <a:pt x="1123950" y="76200"/>
                </a:cubicBezTo>
                <a:lnTo>
                  <a:pt x="1352550" y="66675"/>
                </a:lnTo>
                <a:cubicBezTo>
                  <a:pt x="1365250" y="63500"/>
                  <a:pt x="1378393" y="61747"/>
                  <a:pt x="1390650" y="57150"/>
                </a:cubicBezTo>
                <a:cubicBezTo>
                  <a:pt x="1403945" y="52164"/>
                  <a:pt x="1414645" y="39728"/>
                  <a:pt x="1428750" y="38100"/>
                </a:cubicBezTo>
                <a:cubicBezTo>
                  <a:pt x="1498211" y="30085"/>
                  <a:pt x="1568450" y="31750"/>
                  <a:pt x="1638300" y="28575"/>
                </a:cubicBezTo>
                <a:cubicBezTo>
                  <a:pt x="1651000" y="22225"/>
                  <a:pt x="1663105" y="14511"/>
                  <a:pt x="1676400" y="9525"/>
                </a:cubicBezTo>
                <a:cubicBezTo>
                  <a:pt x="1688657" y="4928"/>
                  <a:pt x="1714500" y="0"/>
                  <a:pt x="1714500" y="0"/>
                </a:cubicBezTo>
              </a:path>
            </a:pathLst>
          </a:cu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4" name="TextBox 23"/>
          <p:cNvSpPr txBox="1"/>
          <p:nvPr/>
        </p:nvSpPr>
        <p:spPr>
          <a:xfrm>
            <a:off x="1764854" y="6121461"/>
            <a:ext cx="4464496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Generation of missed potential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28615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1" grpId="0"/>
      <p:bldP spid="25" grpId="0"/>
      <p:bldP spid="27" grpId="0"/>
      <p:bldP spid="34" grpId="0" animBg="1"/>
      <p:bldP spid="35" grpId="0" animBg="1"/>
      <p:bldP spid="36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72" y="1054290"/>
            <a:ext cx="8676456" cy="580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499772"/>
            <a:ext cx="9144000" cy="15121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5400" b="1" kern="1200">
                <a:solidFill>
                  <a:srgbClr val="7B112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0" dirty="0" smtClean="0">
                <a:solidFill>
                  <a:schemeClr val="tx1"/>
                </a:solidFill>
              </a:rPr>
              <a:t>The good stories…</a:t>
            </a:r>
            <a:endParaRPr lang="en-IE" sz="3600" b="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88224" y="6381328"/>
            <a:ext cx="2555776" cy="365125"/>
          </a:xfrm>
        </p:spPr>
        <p:txBody>
          <a:bodyPr/>
          <a:lstStyle/>
          <a:p>
            <a:r>
              <a:rPr lang="en-GB" dirty="0" smtClean="0"/>
              <a:t>EU Commission data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6652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Chart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454" y="1268760"/>
            <a:ext cx="835292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8144" y="1916832"/>
            <a:ext cx="3114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FF0000"/>
                </a:solidFill>
              </a:rPr>
              <a:t>4,000 river + lake WBs</a:t>
            </a:r>
          </a:p>
          <a:p>
            <a:r>
              <a:rPr lang="en-IE" b="1" dirty="0">
                <a:solidFill>
                  <a:srgbClr val="FF0000"/>
                </a:solidFill>
              </a:rPr>
              <a:t>1,360 (34%) </a:t>
            </a:r>
            <a:r>
              <a:rPr lang="en-IE" b="1" i="1" dirty="0">
                <a:solidFill>
                  <a:srgbClr val="FF0000"/>
                </a:solidFill>
              </a:rPr>
              <a:t>At Risk</a:t>
            </a:r>
          </a:p>
        </p:txBody>
      </p:sp>
      <p:sp>
        <p:nvSpPr>
          <p:cNvPr id="5" name="Oval 4"/>
          <p:cNvSpPr/>
          <p:nvPr/>
        </p:nvSpPr>
        <p:spPr>
          <a:xfrm>
            <a:off x="1187624" y="1916832"/>
            <a:ext cx="720079" cy="28083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499772"/>
            <a:ext cx="9144000" cy="15121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5400" b="1" kern="1200">
                <a:solidFill>
                  <a:srgbClr val="7B112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0" dirty="0" smtClean="0">
                <a:solidFill>
                  <a:schemeClr val="tx1"/>
                </a:solidFill>
              </a:rPr>
              <a:t>The not so good…</a:t>
            </a:r>
            <a:endParaRPr lang="en-IE" sz="3600" b="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6165304"/>
            <a:ext cx="172819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Onus to act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48086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967290" y="260647"/>
            <a:ext cx="6124990" cy="682729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E" sz="2800">
              <a:latin typeface="Arial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8" r="13067"/>
          <a:stretch/>
        </p:blipFill>
        <p:spPr bwMode="auto">
          <a:xfrm>
            <a:off x="0" y="-200604"/>
            <a:ext cx="4381500" cy="732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 bwMode="auto">
          <a:xfrm>
            <a:off x="2190750" y="813833"/>
            <a:ext cx="1995264" cy="2636534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IE" sz="2800">
              <a:latin typeface="Arial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912171" y="980728"/>
            <a:ext cx="3744416" cy="561662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endParaRPr lang="en-GB" sz="3600" b="1" kern="0" dirty="0" smtClean="0">
              <a:solidFill>
                <a:schemeClr val="tx1"/>
              </a:solidFill>
            </a:endParaRPr>
          </a:p>
          <a:p>
            <a:pPr algn="ctr"/>
            <a:endParaRPr lang="en-GB" sz="3600" b="1" kern="0" dirty="0">
              <a:solidFill>
                <a:schemeClr val="tx1"/>
              </a:solidFill>
            </a:endParaRPr>
          </a:p>
          <a:p>
            <a:pPr algn="ctr"/>
            <a:r>
              <a:rPr lang="en-GB" sz="3600" b="1" kern="0" dirty="0" smtClean="0">
                <a:solidFill>
                  <a:schemeClr val="tx1"/>
                </a:solidFill>
              </a:rPr>
              <a:t>Pollution </a:t>
            </a:r>
            <a:r>
              <a:rPr lang="en-GB" sz="3600" b="1" kern="0" dirty="0">
                <a:solidFill>
                  <a:schemeClr val="tx1"/>
                </a:solidFill>
              </a:rPr>
              <a:t>Impact Potential Map</a:t>
            </a:r>
            <a:br>
              <a:rPr lang="en-GB" sz="3600" b="1" kern="0" dirty="0">
                <a:solidFill>
                  <a:schemeClr val="tx1"/>
                </a:solidFill>
              </a:rPr>
            </a:br>
            <a:r>
              <a:rPr lang="en-GB" sz="3600" b="1" kern="0" dirty="0">
                <a:solidFill>
                  <a:schemeClr val="tx1"/>
                </a:solidFill>
              </a:rPr>
              <a:t>(CSAs for</a:t>
            </a:r>
          </a:p>
          <a:p>
            <a:pPr algn="ctr"/>
            <a:r>
              <a:rPr lang="en-GB" sz="3600" b="1" kern="0" dirty="0">
                <a:solidFill>
                  <a:schemeClr val="tx1"/>
                </a:solidFill>
              </a:rPr>
              <a:t>Phosphate  to Surface Water)</a:t>
            </a:r>
          </a:p>
          <a:p>
            <a:pPr algn="ctr"/>
            <a:endParaRPr lang="en-GB" sz="3600" b="1" kern="0" dirty="0">
              <a:solidFill>
                <a:schemeClr val="tx1"/>
              </a:solidFill>
            </a:endParaRPr>
          </a:p>
          <a:p>
            <a:pPr algn="ctr"/>
            <a:r>
              <a:rPr lang="en-GB" sz="3600" b="1" kern="0" dirty="0">
                <a:solidFill>
                  <a:srgbClr val="3333CC"/>
                </a:solidFill>
              </a:rPr>
              <a:t>A map of relative risk</a:t>
            </a:r>
          </a:p>
          <a:p>
            <a:pPr algn="ctr"/>
            <a:endParaRPr lang="en-GB" sz="3600" kern="0" dirty="0">
              <a:solidFill>
                <a:srgbClr val="3333CC"/>
              </a:solidFill>
            </a:endParaRPr>
          </a:p>
          <a:p>
            <a:pPr algn="ctr"/>
            <a:endParaRPr lang="en-GB" sz="1800" b="1" kern="0" dirty="0">
              <a:solidFill>
                <a:srgbClr val="FF0000"/>
              </a:solidFill>
            </a:endParaRPr>
          </a:p>
          <a:p>
            <a:pPr algn="ctr"/>
            <a:endParaRPr lang="en-GB" sz="3300" b="1" kern="0" dirty="0">
              <a:solidFill>
                <a:srgbClr val="FF0000"/>
              </a:solidFill>
            </a:endParaRPr>
          </a:p>
          <a:p>
            <a:pPr algn="ctr"/>
            <a:r>
              <a:rPr lang="en-GB" sz="4200" b="1" kern="0" dirty="0">
                <a:solidFill>
                  <a:srgbClr val="FF0000"/>
                </a:solidFill>
              </a:rPr>
              <a:t>Based on:</a:t>
            </a:r>
          </a:p>
          <a:p>
            <a:pPr algn="ctr"/>
            <a:endParaRPr lang="en-GB" sz="4200" b="1" kern="0" dirty="0">
              <a:solidFill>
                <a:srgbClr val="FF0000"/>
              </a:solidFill>
            </a:endParaRPr>
          </a:p>
          <a:p>
            <a:pPr algn="ctr"/>
            <a:r>
              <a:rPr lang="en-GB" sz="4200" b="1" kern="0" dirty="0">
                <a:solidFill>
                  <a:srgbClr val="FF0000"/>
                </a:solidFill>
              </a:rPr>
              <a:t>Loading of phosphate from farm animals and tillage</a:t>
            </a:r>
          </a:p>
          <a:p>
            <a:pPr marL="742950" indent="-742950" algn="ctr">
              <a:buFont typeface="+mj-lt"/>
              <a:buAutoNum type="arabicPeriod"/>
            </a:pPr>
            <a:endParaRPr lang="en-GB" sz="4200" b="1" kern="0" dirty="0">
              <a:solidFill>
                <a:srgbClr val="FF0000"/>
              </a:solidFill>
            </a:endParaRPr>
          </a:p>
          <a:p>
            <a:pPr algn="ctr"/>
            <a:r>
              <a:rPr lang="en-GB" sz="4200" b="1" kern="0" dirty="0">
                <a:solidFill>
                  <a:srgbClr val="FF0000"/>
                </a:solidFill>
              </a:rPr>
              <a:t>Soils, </a:t>
            </a:r>
            <a:r>
              <a:rPr lang="en-GB" sz="4200" b="1" kern="0" dirty="0" err="1">
                <a:solidFill>
                  <a:srgbClr val="FF0000"/>
                </a:solidFill>
              </a:rPr>
              <a:t>subsoils</a:t>
            </a:r>
            <a:r>
              <a:rPr lang="en-GB" sz="4200" b="1" kern="0" dirty="0">
                <a:solidFill>
                  <a:srgbClr val="FF0000"/>
                </a:solidFill>
              </a:rPr>
              <a:t> and bedrock information.</a:t>
            </a:r>
          </a:p>
          <a:p>
            <a:pPr marL="742950" indent="-742950" algn="ctr">
              <a:buFont typeface="+mj-lt"/>
              <a:buAutoNum type="arabicPeriod"/>
            </a:pPr>
            <a:endParaRPr lang="en-GB" sz="4200" b="1" kern="0" dirty="0">
              <a:solidFill>
                <a:srgbClr val="FF0000"/>
              </a:solidFill>
            </a:endParaRPr>
          </a:p>
          <a:p>
            <a:pPr algn="ctr"/>
            <a:r>
              <a:rPr lang="en-GB" sz="4200" b="1" kern="0" dirty="0">
                <a:solidFill>
                  <a:srgbClr val="FF0000"/>
                </a:solidFill>
              </a:rPr>
              <a:t>Interpretation of pathways for water and P movement</a:t>
            </a:r>
          </a:p>
          <a:p>
            <a:pPr marL="742950" indent="-742950" algn="ctr">
              <a:buFont typeface="+mj-lt"/>
              <a:buAutoNum type="arabicPeriod"/>
            </a:pPr>
            <a:endParaRPr lang="en-GB" sz="4200" b="1" kern="0" dirty="0">
              <a:solidFill>
                <a:srgbClr val="FF0000"/>
              </a:solidFill>
            </a:endParaRPr>
          </a:p>
          <a:p>
            <a:pPr algn="ctr"/>
            <a:r>
              <a:rPr lang="en-GB" sz="4200" b="1" kern="0" dirty="0">
                <a:solidFill>
                  <a:srgbClr val="FF0000"/>
                </a:solidFill>
              </a:rPr>
              <a:t>Attenuation capacity of P </a:t>
            </a:r>
          </a:p>
          <a:p>
            <a:pPr marL="742950" indent="-742950" algn="ctr">
              <a:buFont typeface="+mj-lt"/>
              <a:buAutoNum type="arabicPeriod"/>
            </a:pPr>
            <a:endParaRPr lang="en-GB" sz="3600" b="1" kern="0" dirty="0">
              <a:solidFill>
                <a:srgbClr val="FF0000"/>
              </a:solidFill>
            </a:endParaRPr>
          </a:p>
          <a:p>
            <a:pPr algn="ctr"/>
            <a:endParaRPr lang="en-GB" sz="3600" b="1" kern="0" dirty="0">
              <a:solidFill>
                <a:schemeClr val="tx1"/>
              </a:solidFill>
            </a:endParaRPr>
          </a:p>
          <a:p>
            <a:pPr algn="ctr"/>
            <a:r>
              <a:rPr lang="en-GB" sz="3600" b="1" kern="0" dirty="0">
                <a:solidFill>
                  <a:schemeClr val="tx1"/>
                </a:solidFill>
              </a:rPr>
              <a:t>Enables targeting of investigations and ‘measures’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499772"/>
            <a:ext cx="9144000" cy="15121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5400" b="1" kern="1200">
                <a:solidFill>
                  <a:srgbClr val="7B112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US" sz="3600" b="0" dirty="0" smtClean="0">
                <a:solidFill>
                  <a:schemeClr val="tx1"/>
                </a:solidFill>
              </a:rPr>
              <a:t>                                   Progress: Technology</a:t>
            </a:r>
            <a:endParaRPr lang="en-IE" sz="3600" b="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5889475"/>
            <a:ext cx="439248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Push to prove Ireland’s </a:t>
            </a:r>
            <a:r>
              <a:rPr lang="en-GB" sz="2400" b="1" dirty="0"/>
              <a:t>S</a:t>
            </a:r>
            <a:r>
              <a:rPr lang="en-GB" sz="2400" b="1" dirty="0" smtClean="0"/>
              <a:t>ustainability credentials</a:t>
            </a: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137834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3715</TotalTime>
  <Words>427</Words>
  <Application>Microsoft Office PowerPoint</Application>
  <PresentationFormat>On-screen Show (4:3)</PresentationFormat>
  <Paragraphs>133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The Environmental Challenge for Irish Dairy- A Common Proposal</vt:lpstr>
      <vt:lpstr>IDIA – Who we 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Dairy Related Regulatory Developments</vt:lpstr>
      <vt:lpstr>IE Commitments: Strategic Context</vt:lpstr>
      <vt:lpstr>National Dairy Sustainability Forum How &amp; Who?</vt:lpstr>
      <vt:lpstr>What: DSF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Glanbia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Quality – first take – opening thesis</dc:title>
  <dc:creator>Crockett, Joe</dc:creator>
  <cp:lastModifiedBy>Teresa Byrne</cp:lastModifiedBy>
  <cp:revision>420</cp:revision>
  <cp:lastPrinted>2017-03-03T12:27:23Z</cp:lastPrinted>
  <dcterms:created xsi:type="dcterms:W3CDTF">2015-09-15T08:34:14Z</dcterms:created>
  <dcterms:modified xsi:type="dcterms:W3CDTF">2017-06-26T14:29:39Z</dcterms:modified>
</cp:coreProperties>
</file>