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customXml/itemProps4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authors.xml" ContentType="application/vnd.ms-powerpoint.authors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saveSubsetFonts="1" bookmarkIdSeed="4">
  <p:sldMasterIdLst>
    <p:sldMasterId id="2147483660" r:id="rId5"/>
  </p:sldMasterIdLst>
  <p:notesMasterIdLst>
    <p:notesMasterId r:id="rId17"/>
  </p:notesMasterIdLst>
  <p:handoutMasterIdLst>
    <p:handoutMasterId r:id="rId18"/>
  </p:handoutMasterIdLst>
  <p:sldIdLst>
    <p:sldId id="1345" r:id="rId6"/>
    <p:sldId id="1318" r:id="rId7"/>
    <p:sldId id="1341" r:id="rId8"/>
    <p:sldId id="1329" r:id="rId9"/>
    <p:sldId id="1347" r:id="rId10"/>
    <p:sldId id="1308" r:id="rId11"/>
    <p:sldId id="1348" r:id="rId12"/>
    <p:sldId id="1349" r:id="rId13"/>
    <p:sldId id="1350" r:id="rId14"/>
    <p:sldId id="1353" r:id="rId15"/>
    <p:sldId id="1352" r:id="rId16"/>
  </p:sldIdLst>
  <p:sldSz cx="9144000" cy="6858000" type="screen4x3"/>
  <p:notesSz cx="6797675" cy="9926638"/>
  <p:defaultTextStyle>
    <a:defPPr>
      <a:defRPr lang="en-IE"/>
    </a:defPPr>
    <a:lvl1pPr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sz="2400"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sz="2400"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sz="2400"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sz="2400" kern="1200">
        <a:solidFill>
          <a:schemeClr val="tx1"/>
        </a:solidFill>
        <a:latin typeface="Arial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authors.xml><?xml version="1.0" encoding="utf-8"?>
<p188:authorLst xmlns:a="http://schemas.openxmlformats.org/drawingml/2006/main" xmlns:r="http://schemas.openxmlformats.org/officeDocument/2006/relationships" xmlns:p188="http://schemas.microsoft.com/office/powerpoint/2018/8/main">
  <p188:author id="{149AC244-86E8-7FE8-24F1-5157B16AE503}" name="Brendan Wall" initials="BW" userId="S::b.wall@epa.ie::b87310bf-9f36-4a39-8e40-c3763b99dfc4" providerId="AD"/>
  <p188:author id="{A026F15D-EC49-6F05-C330-08E2FB687BC2}" name="Tony Dolan" initials="TD" userId="S::T.Dolan@epa.ie::1faac301-1bfd-4460-b84f-5abc016b55c9" providerId="AD"/>
</p188:authorLst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0" name="BW" initials="BW" lastIdx="8" clrIdx="0"/>
  <p:cmAuthor id="1" name="Brendan Wall" initials="BW" lastIdx="52" clrIdx="1">
    <p:extLst>
      <p:ext uri="{19B8F6BF-5375-455C-9EA6-DF929625EA0E}">
        <p15:presenceInfo xmlns:p15="http://schemas.microsoft.com/office/powerpoint/2012/main" userId="S-1-5-21-2025429265-362288127-682003330-1668" providerId="AD"/>
      </p:ext>
    </p:extLst>
  </p:cmAuthor>
  <p:cmAuthor id="2" name="David Fenton" initials="DF" lastIdx="3" clrIdx="2">
    <p:extLst>
      <p:ext uri="{19B8F6BF-5375-455C-9EA6-DF929625EA0E}">
        <p15:presenceInfo xmlns:p15="http://schemas.microsoft.com/office/powerpoint/2012/main" userId="S-1-5-21-2025429265-362288127-682003330-16211" providerId="AD"/>
      </p:ext>
    </p:extLst>
  </p:cmAuthor>
  <p:cmAuthor id="3" name="Simon Shilton" initials="SS" lastIdx="15" clrIdx="3">
    <p:extLst>
      <p:ext uri="{19B8F6BF-5375-455C-9EA6-DF929625EA0E}">
        <p15:presenceInfo xmlns:p15="http://schemas.microsoft.com/office/powerpoint/2012/main" userId="44a65b7f7f20bd97" providerId="Windows Live"/>
      </p:ext>
    </p:extLst>
  </p:cmAuthor>
  <p:cmAuthor id="4" name="Tony Dolan" initials="TD" lastIdx="1" clrIdx="4">
    <p:extLst>
      <p:ext uri="{19B8F6BF-5375-455C-9EA6-DF929625EA0E}">
        <p15:presenceInfo xmlns:p15="http://schemas.microsoft.com/office/powerpoint/2012/main" userId="S::T.Dolan@epa.ie::1faac301-1bfd-4460-b84f-5abc016b55c9" providerId="AD"/>
      </p:ext>
    </p:extLst>
  </p:cmAuthor>
  <p:cmAuthor id="5" name="Andy Fanning" initials="AF" lastIdx="1" clrIdx="5">
    <p:extLst>
      <p:ext uri="{19B8F6BF-5375-455C-9EA6-DF929625EA0E}">
        <p15:presenceInfo xmlns:p15="http://schemas.microsoft.com/office/powerpoint/2012/main" userId="S::A.Fanning@epa.ie::28b4243a-1c5e-48af-b8f9-9b3d5812915f" providerId="AD"/>
      </p:ext>
    </p:extLst>
  </p:cmAuthor>
  <p:cmAuthor id="6" name="Brendan Wall" initials="BW [2]" lastIdx="2" clrIdx="6">
    <p:extLst>
      <p:ext uri="{19B8F6BF-5375-455C-9EA6-DF929625EA0E}">
        <p15:presenceInfo xmlns:p15="http://schemas.microsoft.com/office/powerpoint/2012/main" userId="S::b.wall@epa.ie::b87310bf-9f36-4a39-8e40-c3763b99dfc4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339966"/>
    <a:srgbClr val="003399"/>
    <a:srgbClr val="99CCFF"/>
    <a:srgbClr val="0066CC"/>
    <a:srgbClr val="0033CC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9080" autoAdjust="0"/>
    <p:restoredTop sz="86358" autoAdjust="0"/>
  </p:normalViewPr>
  <p:slideViewPr>
    <p:cSldViewPr>
      <p:cViewPr varScale="1">
        <p:scale>
          <a:sx n="108" d="100"/>
          <a:sy n="108" d="100"/>
        </p:scale>
        <p:origin x="2082" y="108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60" d="100"/>
        <a:sy n="160" d="100"/>
      </p:scale>
      <p:origin x="0" y="-12892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3.xml"/><Relationship Id="rId13" Type="http://schemas.openxmlformats.org/officeDocument/2006/relationships/slide" Target="slides/slide8.xml"/><Relationship Id="rId18" Type="http://schemas.openxmlformats.org/officeDocument/2006/relationships/handoutMaster" Target="handoutMasters/handoutMaster1.xml"/><Relationship Id="rId3" Type="http://schemas.openxmlformats.org/officeDocument/2006/relationships/customXml" Target="../customXml/item3.xml"/><Relationship Id="rId21" Type="http://schemas.openxmlformats.org/officeDocument/2006/relationships/viewProps" Target="viewProps.xml"/><Relationship Id="rId7" Type="http://schemas.openxmlformats.org/officeDocument/2006/relationships/slide" Target="slides/slide2.xml"/><Relationship Id="rId12" Type="http://schemas.openxmlformats.org/officeDocument/2006/relationships/slide" Target="slides/slide7.xml"/><Relationship Id="rId17" Type="http://schemas.openxmlformats.org/officeDocument/2006/relationships/notesMaster" Target="notesMasters/notesMaster1.xml"/><Relationship Id="rId20" Type="http://schemas.openxmlformats.org/officeDocument/2006/relationships/presProps" Target="presProps.xml"/><Relationship Id="rId16" Type="http://schemas.openxmlformats.org/officeDocument/2006/relationships/slide" Target="slides/slide11.xml"/><Relationship Id="rId1" Type="http://schemas.openxmlformats.org/officeDocument/2006/relationships/customXml" Target="../customXml/item1.xml"/><Relationship Id="rId6" Type="http://schemas.openxmlformats.org/officeDocument/2006/relationships/slide" Target="slides/slide1.xml"/><Relationship Id="rId11" Type="http://schemas.openxmlformats.org/officeDocument/2006/relationships/slide" Target="slides/slide6.xml"/><Relationship Id="rId24" Type="http://schemas.microsoft.com/office/2018/10/relationships/authors" Target="authors.xml"/><Relationship Id="rId5" Type="http://schemas.openxmlformats.org/officeDocument/2006/relationships/slideMaster" Target="slideMasters/slideMaster1.xml"/><Relationship Id="rId15" Type="http://schemas.openxmlformats.org/officeDocument/2006/relationships/slide" Target="slides/slide10.xml"/><Relationship Id="rId23" Type="http://schemas.openxmlformats.org/officeDocument/2006/relationships/tableStyles" Target="tableStyles.xml"/><Relationship Id="rId10" Type="http://schemas.openxmlformats.org/officeDocument/2006/relationships/slide" Target="slides/slide5.xml"/><Relationship Id="rId19" Type="http://schemas.openxmlformats.org/officeDocument/2006/relationships/commentAuthors" Target="commentAuthors.xml"/><Relationship Id="rId4" Type="http://schemas.openxmlformats.org/officeDocument/2006/relationships/customXml" Target="../customXml/item4.xml"/><Relationship Id="rId9" Type="http://schemas.openxmlformats.org/officeDocument/2006/relationships/slide" Target="slides/slide4.xml"/><Relationship Id="rId14" Type="http://schemas.openxmlformats.org/officeDocument/2006/relationships/slide" Target="slides/slide9.xml"/><Relationship Id="rId22" Type="http://schemas.openxmlformats.org/officeDocument/2006/relationships/theme" Target="theme/theme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45660" cy="496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Times" charset="0"/>
              </a:defRPr>
            </a:lvl1pPr>
          </a:lstStyle>
          <a:p>
            <a:endParaRPr lang="en-US" dirty="0"/>
          </a:p>
        </p:txBody>
      </p:sp>
      <p:sp>
        <p:nvSpPr>
          <p:cNvPr id="17411" name="Rectangle 3"/>
          <p:cNvSpPr>
            <a:spLocks noGrp="1" noChangeArrowheads="1"/>
          </p:cNvSpPr>
          <p:nvPr>
            <p:ph type="dt" sz="quarter" idx="1"/>
          </p:nvPr>
        </p:nvSpPr>
        <p:spPr bwMode="auto">
          <a:xfrm>
            <a:off x="3852016" y="0"/>
            <a:ext cx="2945660" cy="496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Times" charset="0"/>
              </a:defRPr>
            </a:lvl1pPr>
          </a:lstStyle>
          <a:p>
            <a:endParaRPr lang="en-US" dirty="0"/>
          </a:p>
        </p:txBody>
      </p:sp>
      <p:sp>
        <p:nvSpPr>
          <p:cNvPr id="17412" name="Rectangle 4"/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0" y="9430306"/>
            <a:ext cx="2945660" cy="496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Times" charset="0"/>
              </a:defRPr>
            </a:lvl1pPr>
          </a:lstStyle>
          <a:p>
            <a:endParaRPr lang="en-US" dirty="0"/>
          </a:p>
        </p:txBody>
      </p:sp>
      <p:sp>
        <p:nvSpPr>
          <p:cNvPr id="17413" name="Rectangle 5"/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3852016" y="9430306"/>
            <a:ext cx="2945660" cy="496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Times" charset="0"/>
              </a:defRPr>
            </a:lvl1pPr>
          </a:lstStyle>
          <a:p>
            <a:fld id="{EE7DAD32-C9EE-44E6-9918-02D39D17E5C9}" type="slidenum">
              <a:rPr lang="en-US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09420856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45660" cy="496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Times" charset="0"/>
              </a:defRPr>
            </a:lvl1pPr>
          </a:lstStyle>
          <a:p>
            <a:endParaRPr lang="en-US" dirty="0"/>
          </a:p>
        </p:txBody>
      </p:sp>
      <p:sp>
        <p:nvSpPr>
          <p:cNvPr id="19459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852016" y="0"/>
            <a:ext cx="2945660" cy="496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Times" charset="0"/>
              </a:defRPr>
            </a:lvl1pPr>
          </a:lstStyle>
          <a:p>
            <a:endParaRPr lang="en-US" dirty="0"/>
          </a:p>
        </p:txBody>
      </p:sp>
      <p:sp>
        <p:nvSpPr>
          <p:cNvPr id="19460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917575" y="744538"/>
            <a:ext cx="4962525" cy="3722687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/>
        </p:spPr>
      </p:sp>
      <p:sp>
        <p:nvSpPr>
          <p:cNvPr id="19461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906357" y="4715154"/>
            <a:ext cx="4984962" cy="44669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9462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9430306"/>
            <a:ext cx="2945660" cy="496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Times" charset="0"/>
              </a:defRPr>
            </a:lvl1pPr>
          </a:lstStyle>
          <a:p>
            <a:endParaRPr lang="en-US" dirty="0"/>
          </a:p>
        </p:txBody>
      </p:sp>
      <p:sp>
        <p:nvSpPr>
          <p:cNvPr id="19463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52016" y="9430306"/>
            <a:ext cx="2945660" cy="496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Times" charset="0"/>
              </a:defRPr>
            </a:lvl1pPr>
          </a:lstStyle>
          <a:p>
            <a:fld id="{23827DBB-95C0-4EEB-9C4F-ED631499DA9B}" type="slidenum">
              <a:rPr lang="en-US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58736714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emf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267" name="Picture 3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11268" name="Rectangle 4"/>
          <p:cNvSpPr>
            <a:spLocks noGrp="1" noChangeArrowheads="1"/>
          </p:cNvSpPr>
          <p:nvPr>
            <p:ph type="ctrTitle" sz="quarter"/>
          </p:nvPr>
        </p:nvSpPr>
        <p:spPr>
          <a:xfrm>
            <a:off x="685800" y="2286000"/>
            <a:ext cx="7772400" cy="1143000"/>
          </a:xfrm>
        </p:spPr>
        <p:txBody>
          <a:bodyPr/>
          <a:lstStyle>
            <a:lvl1pPr algn="ctr">
              <a:defRPr/>
            </a:lvl1pPr>
          </a:lstStyle>
          <a:p>
            <a:r>
              <a:rPr lang="en-US" altLang="en-US"/>
              <a:t>Click to edit Master title style</a:t>
            </a:r>
          </a:p>
        </p:txBody>
      </p:sp>
      <p:sp>
        <p:nvSpPr>
          <p:cNvPr id="11269" name="Rectangle 5"/>
          <p:cNvSpPr>
            <a:spLocks noGrp="1" noChangeArrowheads="1"/>
          </p:cNvSpPr>
          <p:nvPr>
            <p:ph type="subTitle" sz="quarter" idx="1"/>
          </p:nvPr>
        </p:nvSpPr>
        <p:spPr>
          <a:xfrm>
            <a:off x="2209800" y="4648200"/>
            <a:ext cx="4876800" cy="838200"/>
          </a:xfrm>
        </p:spPr>
        <p:txBody>
          <a:bodyPr/>
          <a:lstStyle>
            <a:lvl1pPr marL="0" indent="0">
              <a:buFont typeface="Zapf Dingbats" charset="2"/>
              <a:buNone/>
              <a:defRPr sz="1200">
                <a:solidFill>
                  <a:schemeClr val="bg1"/>
                </a:solidFill>
              </a:defRPr>
            </a:lvl1pPr>
          </a:lstStyle>
          <a:p>
            <a:r>
              <a:rPr lang="en-US" altLang="en-US"/>
              <a:t>Click to edit Master subtitle style</a:t>
            </a:r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3810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3434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/>
              <a:t>Click icon to add picture</a:t>
            </a:r>
            <a:endParaRPr lang="en-IE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191250" y="609600"/>
            <a:ext cx="1962150" cy="5486400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304800" y="609600"/>
            <a:ext cx="5734050" cy="548640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1Col-0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Rectangle 12"/>
          <p:cNvSpPr/>
          <p:nvPr userDrawn="1"/>
        </p:nvSpPr>
        <p:spPr>
          <a:xfrm>
            <a:off x="0" y="6311372"/>
            <a:ext cx="9144000" cy="237067"/>
          </a:xfrm>
          <a:prstGeom prst="rect">
            <a:avLst/>
          </a:prstGeom>
          <a:solidFill>
            <a:srgbClr val="0D588F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2400" dirty="0"/>
          </a:p>
        </p:txBody>
      </p:sp>
      <p:sp>
        <p:nvSpPr>
          <p:cNvPr id="14" name="Rectangle 13"/>
          <p:cNvSpPr/>
          <p:nvPr userDrawn="1"/>
        </p:nvSpPr>
        <p:spPr>
          <a:xfrm>
            <a:off x="0" y="-21695"/>
            <a:ext cx="9144000" cy="1439333"/>
          </a:xfrm>
          <a:prstGeom prst="rect">
            <a:avLst/>
          </a:prstGeom>
          <a:solidFill>
            <a:srgbClr val="3A9C9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endParaRPr lang="en-US" sz="2400" dirty="0"/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457200" y="274639"/>
            <a:ext cx="8229600" cy="1143000"/>
          </a:xfrm>
          <a:prstGeom prst="rect">
            <a:avLst/>
          </a:prstGeom>
        </p:spPr>
        <p:txBody>
          <a:bodyPr lIns="0" tIns="0" rIns="0" bIns="0" anchor="ctr" anchorCtr="0"/>
          <a:lstStyle>
            <a:lvl1pPr algn="l">
              <a:defRPr sz="3000">
                <a:solidFill>
                  <a:srgbClr val="FFFFFF"/>
                </a:solidFill>
              </a:defRPr>
            </a:lvl1pPr>
          </a:lstStyle>
          <a:p>
            <a:r>
              <a:rPr lang="ga-IE" dirty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457200" y="1796819"/>
            <a:ext cx="8229600" cy="731837"/>
          </a:xfrm>
          <a:prstGeom prst="rect">
            <a:avLst/>
          </a:prstGeom>
        </p:spPr>
        <p:txBody>
          <a:bodyPr lIns="0" tIns="0" rIns="0" bIns="0" anchor="t" anchorCtr="0"/>
          <a:lstStyle>
            <a:lvl1pPr marL="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2000">
                <a:solidFill>
                  <a:srgbClr val="006DB5"/>
                </a:solidFill>
              </a:defRPr>
            </a:lvl1pPr>
            <a:lvl2pPr marL="36000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1600">
                <a:solidFill>
                  <a:srgbClr val="006DB5"/>
                </a:solidFill>
              </a:defRPr>
            </a:lvl2pPr>
            <a:lvl3pPr marL="72000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1600">
                <a:solidFill>
                  <a:srgbClr val="006DB5"/>
                </a:solidFill>
              </a:defRPr>
            </a:lvl3pPr>
            <a:lvl4pPr marL="108000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1600">
                <a:solidFill>
                  <a:srgbClr val="006DB5"/>
                </a:solidFill>
              </a:defRPr>
            </a:lvl4pPr>
            <a:lvl5pPr marL="1440000" indent="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Arial"/>
              <a:buNone/>
              <a:defRPr sz="1600">
                <a:solidFill>
                  <a:srgbClr val="006DB5"/>
                </a:solidFill>
              </a:defRPr>
            </a:lvl5pPr>
          </a:lstStyle>
          <a:p>
            <a:pPr lvl="0"/>
            <a:r>
              <a:rPr lang="ga-IE" dirty="0"/>
              <a:t>Click to Edit Master Text Styles</a:t>
            </a:r>
          </a:p>
        </p:txBody>
      </p:sp>
      <p:sp>
        <p:nvSpPr>
          <p:cNvPr id="10" name="Content Placeholder 2"/>
          <p:cNvSpPr>
            <a:spLocks noGrp="1"/>
          </p:cNvSpPr>
          <p:nvPr>
            <p:ph idx="10"/>
          </p:nvPr>
        </p:nvSpPr>
        <p:spPr>
          <a:xfrm>
            <a:off x="457200" y="2528655"/>
            <a:ext cx="8229600" cy="3588644"/>
          </a:xfrm>
          <a:prstGeom prst="rect">
            <a:avLst/>
          </a:prstGeom>
        </p:spPr>
        <p:txBody>
          <a:bodyPr lIns="0" tIns="0" rIns="0" bIns="0" anchor="t" anchorCtr="0"/>
          <a:lstStyle>
            <a:lvl1pPr marL="36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1pPr>
            <a:lvl2pPr marL="72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2pPr>
            <a:lvl3pPr marL="108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3pPr>
            <a:lvl4pPr marL="144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4pPr>
            <a:lvl5pPr marL="1800000" indent="-360000">
              <a:spcBef>
                <a:spcPts val="0"/>
              </a:spcBef>
              <a:spcAft>
                <a:spcPts val="1200"/>
              </a:spcAft>
              <a:buClr>
                <a:srgbClr val="00AFA3"/>
              </a:buClr>
              <a:buFont typeface="Wingdings" charset="2"/>
              <a:buChar char="§"/>
              <a:tabLst>
                <a:tab pos="6184900" algn="l"/>
              </a:tabLst>
              <a:defRPr sz="1600">
                <a:solidFill>
                  <a:srgbClr val="006DB5"/>
                </a:solidFill>
              </a:defRPr>
            </a:lvl5pPr>
          </a:lstStyle>
          <a:p>
            <a:pPr lvl="0"/>
            <a:r>
              <a:rPr lang="ga-IE" dirty="0"/>
              <a:t>Click to edit Master text styles</a:t>
            </a:r>
          </a:p>
          <a:p>
            <a:pPr lvl="1"/>
            <a:r>
              <a:rPr lang="ga-IE" dirty="0"/>
              <a:t>Second level</a:t>
            </a:r>
          </a:p>
          <a:p>
            <a:pPr lvl="2"/>
            <a:r>
              <a:rPr lang="ga-IE" dirty="0"/>
              <a:t>Third level</a:t>
            </a:r>
          </a:p>
          <a:p>
            <a:pPr lvl="3"/>
            <a:r>
              <a:rPr lang="ga-IE" dirty="0"/>
              <a:t>Fourth level</a:t>
            </a:r>
          </a:p>
          <a:p>
            <a:pPr lvl="4"/>
            <a:r>
              <a:rPr lang="ga-IE" dirty="0"/>
              <a:t>Fifth level</a:t>
            </a:r>
            <a:endParaRPr lang="en-US" dirty="0"/>
          </a:p>
        </p:txBody>
      </p: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7289800" y="0"/>
            <a:ext cx="1625600" cy="143933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0686244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1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hlink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31" name="Picture 7"/>
          <p:cNvPicPr>
            <a:picLocks noChangeAspect="1" noChangeArrowheads="1"/>
          </p:cNvPicPr>
          <p:nvPr/>
        </p:nvPicPr>
        <p:blipFill>
          <a:blip r:embed="rId14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1034" name="Rectangle 10"/>
          <p:cNvSpPr>
            <a:spLocks noGrp="1" noChangeArrowheads="1"/>
          </p:cNvSpPr>
          <p:nvPr>
            <p:ph type="title"/>
          </p:nvPr>
        </p:nvSpPr>
        <p:spPr bwMode="auto">
          <a:xfrm>
            <a:off x="304800" y="609600"/>
            <a:ext cx="7772400" cy="838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title style</a:t>
            </a:r>
          </a:p>
        </p:txBody>
      </p:sp>
      <p:sp>
        <p:nvSpPr>
          <p:cNvPr id="1035" name="Rectangle 11"/>
          <p:cNvSpPr>
            <a:spLocks noGrp="1" noChangeArrowheads="1"/>
          </p:cNvSpPr>
          <p:nvPr>
            <p:ph type="body" idx="1"/>
          </p:nvPr>
        </p:nvSpPr>
        <p:spPr bwMode="auto">
          <a:xfrm>
            <a:off x="381000" y="1981200"/>
            <a:ext cx="7772400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text styles</a:t>
            </a:r>
          </a:p>
          <a:p>
            <a:pPr lvl="1"/>
            <a:r>
              <a:rPr lang="en-US" altLang="en-US"/>
              <a:t>Second level</a:t>
            </a:r>
          </a:p>
          <a:p>
            <a:pPr lvl="2"/>
            <a:r>
              <a:rPr lang="en-US" altLang="en-US"/>
              <a:t>Third level</a:t>
            </a:r>
          </a:p>
          <a:p>
            <a:pPr lvl="3"/>
            <a:r>
              <a:rPr lang="en-US" altLang="en-US"/>
              <a:t>Fourth level</a:t>
            </a:r>
          </a:p>
          <a:p>
            <a:pPr lvl="4"/>
            <a:r>
              <a:rPr lang="en-US" altLang="en-US"/>
              <a:t>Fifth level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3" r:id="rId12"/>
  </p:sldLayoutIdLst>
  <p:txStyles>
    <p:titleStyle>
      <a:lvl1pPr algn="l" rtl="0" eaLnBrk="1" fontAlgn="base" hangingPunct="1">
        <a:spcBef>
          <a:spcPct val="0"/>
        </a:spcBef>
        <a:spcAft>
          <a:spcPct val="0"/>
        </a:spcAft>
        <a:defRPr sz="2400">
          <a:solidFill>
            <a:schemeClr val="bg1"/>
          </a:solidFill>
          <a:latin typeface="+mj-lt"/>
          <a:ea typeface="+mj-ea"/>
          <a:cs typeface="+mj-cs"/>
        </a:defRPr>
      </a:lvl1pPr>
      <a:lvl2pPr algn="l" rtl="0" eaLnBrk="1" fontAlgn="base" hangingPunct="1">
        <a:spcBef>
          <a:spcPct val="0"/>
        </a:spcBef>
        <a:spcAft>
          <a:spcPct val="0"/>
        </a:spcAft>
        <a:defRPr sz="2400">
          <a:solidFill>
            <a:schemeClr val="bg1"/>
          </a:solidFill>
          <a:latin typeface="Arial" charset="0"/>
        </a:defRPr>
      </a:lvl2pPr>
      <a:lvl3pPr algn="l" rtl="0" eaLnBrk="1" fontAlgn="base" hangingPunct="1">
        <a:spcBef>
          <a:spcPct val="0"/>
        </a:spcBef>
        <a:spcAft>
          <a:spcPct val="0"/>
        </a:spcAft>
        <a:defRPr sz="2400">
          <a:solidFill>
            <a:schemeClr val="bg1"/>
          </a:solidFill>
          <a:latin typeface="Arial" charset="0"/>
        </a:defRPr>
      </a:lvl3pPr>
      <a:lvl4pPr algn="l" rtl="0" eaLnBrk="1" fontAlgn="base" hangingPunct="1">
        <a:spcBef>
          <a:spcPct val="0"/>
        </a:spcBef>
        <a:spcAft>
          <a:spcPct val="0"/>
        </a:spcAft>
        <a:defRPr sz="2400">
          <a:solidFill>
            <a:schemeClr val="bg1"/>
          </a:solidFill>
          <a:latin typeface="Arial" charset="0"/>
        </a:defRPr>
      </a:lvl4pPr>
      <a:lvl5pPr algn="l" rtl="0" eaLnBrk="1" fontAlgn="base" hangingPunct="1">
        <a:spcBef>
          <a:spcPct val="0"/>
        </a:spcBef>
        <a:spcAft>
          <a:spcPct val="0"/>
        </a:spcAft>
        <a:defRPr sz="2400">
          <a:solidFill>
            <a:schemeClr val="bg1"/>
          </a:solidFill>
          <a:latin typeface="Arial" charset="0"/>
        </a:defRPr>
      </a:lvl5pPr>
      <a:lvl6pPr marL="457200" algn="l" rtl="0" eaLnBrk="1" fontAlgn="base" hangingPunct="1">
        <a:spcBef>
          <a:spcPct val="0"/>
        </a:spcBef>
        <a:spcAft>
          <a:spcPct val="0"/>
        </a:spcAft>
        <a:defRPr sz="2400">
          <a:solidFill>
            <a:schemeClr val="bg1"/>
          </a:solidFill>
          <a:latin typeface="Arial" charset="0"/>
        </a:defRPr>
      </a:lvl6pPr>
      <a:lvl7pPr marL="914400" algn="l" rtl="0" eaLnBrk="1" fontAlgn="base" hangingPunct="1">
        <a:spcBef>
          <a:spcPct val="0"/>
        </a:spcBef>
        <a:spcAft>
          <a:spcPct val="0"/>
        </a:spcAft>
        <a:defRPr sz="2400">
          <a:solidFill>
            <a:schemeClr val="bg1"/>
          </a:solidFill>
          <a:latin typeface="Arial" charset="0"/>
        </a:defRPr>
      </a:lvl7pPr>
      <a:lvl8pPr marL="1371600" algn="l" rtl="0" eaLnBrk="1" fontAlgn="base" hangingPunct="1">
        <a:spcBef>
          <a:spcPct val="0"/>
        </a:spcBef>
        <a:spcAft>
          <a:spcPct val="0"/>
        </a:spcAft>
        <a:defRPr sz="2400">
          <a:solidFill>
            <a:schemeClr val="bg1"/>
          </a:solidFill>
          <a:latin typeface="Arial" charset="0"/>
        </a:defRPr>
      </a:lvl8pPr>
      <a:lvl9pPr marL="1828800" algn="l" rtl="0" eaLnBrk="1" fontAlgn="base" hangingPunct="1">
        <a:spcBef>
          <a:spcPct val="0"/>
        </a:spcBef>
        <a:spcAft>
          <a:spcPct val="0"/>
        </a:spcAft>
        <a:defRPr sz="2400">
          <a:solidFill>
            <a:schemeClr val="bg1"/>
          </a:solidFill>
          <a:latin typeface="Arial" charset="0"/>
        </a:defRPr>
      </a:lvl9pPr>
    </p:titleStyle>
    <p:bodyStyle>
      <a:lvl1pPr marL="342900" indent="-342900" algn="l" rtl="0" eaLnBrk="1" fontAlgn="base" hangingPunct="1">
        <a:spcBef>
          <a:spcPct val="20000"/>
        </a:spcBef>
        <a:spcAft>
          <a:spcPct val="0"/>
        </a:spcAft>
        <a:buClr>
          <a:srgbClr val="008080"/>
        </a:buClr>
        <a:buFont typeface="Zapf Dingbats" charset="2"/>
        <a:buChar char="n"/>
        <a:defRPr sz="2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1" fontAlgn="base" hangingPunct="1">
        <a:spcBef>
          <a:spcPct val="20000"/>
        </a:spcBef>
        <a:spcAft>
          <a:spcPct val="0"/>
        </a:spcAft>
        <a:buClr>
          <a:srgbClr val="3366CC"/>
        </a:buClr>
        <a:buFont typeface="Zapf Dingbats" charset="2"/>
        <a:buChar char="n"/>
        <a:defRPr>
          <a:solidFill>
            <a:schemeClr val="tx1"/>
          </a:solidFill>
          <a:latin typeface="+mn-lt"/>
        </a:defRPr>
      </a:lvl2pPr>
      <a:lvl3pPr marL="1143000" indent="-228600" algn="l" rtl="0" eaLnBrk="1" fontAlgn="base" hangingPunct="1">
        <a:spcBef>
          <a:spcPct val="20000"/>
        </a:spcBef>
        <a:spcAft>
          <a:spcPct val="0"/>
        </a:spcAft>
        <a:buClr>
          <a:srgbClr val="008080"/>
        </a:buClr>
        <a:buFont typeface="Zapf Dingbats" charset="2"/>
        <a:buChar char="n"/>
        <a:defRPr sz="1400">
          <a:solidFill>
            <a:schemeClr val="tx1"/>
          </a:solidFill>
          <a:latin typeface="+mn-lt"/>
        </a:defRPr>
      </a:lvl3pPr>
      <a:lvl4pPr marL="1600200" indent="-228600" algn="l" rtl="0" eaLnBrk="1" fontAlgn="base" hangingPunct="1">
        <a:spcBef>
          <a:spcPct val="20000"/>
        </a:spcBef>
        <a:spcAft>
          <a:spcPct val="0"/>
        </a:spcAft>
        <a:buClr>
          <a:srgbClr val="3366CC"/>
        </a:buClr>
        <a:buFont typeface="Zapf Dingbats" charset="2"/>
        <a:buChar char="n"/>
        <a:defRPr sz="1200">
          <a:solidFill>
            <a:schemeClr val="tx1"/>
          </a:solidFill>
          <a:latin typeface="+mn-lt"/>
        </a:defRPr>
      </a:lvl4pPr>
      <a:lvl5pPr marL="2057400" indent="-228600" algn="l" rtl="0" eaLnBrk="1" fontAlgn="base" hangingPunct="1">
        <a:spcBef>
          <a:spcPct val="20000"/>
        </a:spcBef>
        <a:spcAft>
          <a:spcPct val="0"/>
        </a:spcAft>
        <a:buClr>
          <a:srgbClr val="008080"/>
        </a:buClr>
        <a:buFont typeface="Zapf Dingbats" charset="2"/>
        <a:buChar char="n"/>
        <a:defRPr sz="1000">
          <a:solidFill>
            <a:schemeClr val="tx1"/>
          </a:solidFill>
          <a:latin typeface="+mn-lt"/>
        </a:defRPr>
      </a:lvl5pPr>
      <a:lvl6pPr marL="2514600" indent="-228600" algn="l" rtl="0" eaLnBrk="1" fontAlgn="base" hangingPunct="1">
        <a:spcBef>
          <a:spcPct val="20000"/>
        </a:spcBef>
        <a:spcAft>
          <a:spcPct val="0"/>
        </a:spcAft>
        <a:buClr>
          <a:srgbClr val="008080"/>
        </a:buClr>
        <a:buFont typeface="Zapf Dingbats" charset="2"/>
        <a:buChar char="n"/>
        <a:defRPr sz="1000">
          <a:solidFill>
            <a:schemeClr val="tx1"/>
          </a:solidFill>
          <a:latin typeface="+mn-lt"/>
        </a:defRPr>
      </a:lvl6pPr>
      <a:lvl7pPr marL="2971800" indent="-228600" algn="l" rtl="0" eaLnBrk="1" fontAlgn="base" hangingPunct="1">
        <a:spcBef>
          <a:spcPct val="20000"/>
        </a:spcBef>
        <a:spcAft>
          <a:spcPct val="0"/>
        </a:spcAft>
        <a:buClr>
          <a:srgbClr val="008080"/>
        </a:buClr>
        <a:buFont typeface="Zapf Dingbats" charset="2"/>
        <a:buChar char="n"/>
        <a:defRPr sz="1000">
          <a:solidFill>
            <a:schemeClr val="tx1"/>
          </a:solidFill>
          <a:latin typeface="+mn-lt"/>
        </a:defRPr>
      </a:lvl7pPr>
      <a:lvl8pPr marL="3429000" indent="-228600" algn="l" rtl="0" eaLnBrk="1" fontAlgn="base" hangingPunct="1">
        <a:spcBef>
          <a:spcPct val="20000"/>
        </a:spcBef>
        <a:spcAft>
          <a:spcPct val="0"/>
        </a:spcAft>
        <a:buClr>
          <a:srgbClr val="008080"/>
        </a:buClr>
        <a:buFont typeface="Zapf Dingbats" charset="2"/>
        <a:buChar char="n"/>
        <a:defRPr sz="1000">
          <a:solidFill>
            <a:schemeClr val="tx1"/>
          </a:solidFill>
          <a:latin typeface="+mn-lt"/>
        </a:defRPr>
      </a:lvl8pPr>
      <a:lvl9pPr marL="3886200" indent="-228600" algn="l" rtl="0" eaLnBrk="1" fontAlgn="base" hangingPunct="1">
        <a:spcBef>
          <a:spcPct val="20000"/>
        </a:spcBef>
        <a:spcAft>
          <a:spcPct val="0"/>
        </a:spcAft>
        <a:buClr>
          <a:srgbClr val="008080"/>
        </a:buClr>
        <a:buFont typeface="Zapf Dingbats" charset="2"/>
        <a:buChar char="n"/>
        <a:defRPr sz="10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hyperlink" Target="https://www.epa.ie/publications/monitoring--assessment/assessment/state-of-the-environment/irelands-state-of-the-environment-report-2024---chapter-3---environmental-noise.php" TargetMode="External"/><Relationship Id="rId1" Type="http://schemas.openxmlformats.org/officeDocument/2006/relationships/slideLayout" Target="../slideLayouts/slideLayout4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hyperlink" Target="https://ec.europa.eu/environment/noise/directive_en.htm#:~:text=Directive%202002%2F49%2FEC%20relating,State%20and%20at%20EU%20level." TargetMode="External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8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hyperlink" Target="https://www.eea.europa.eu/publications/zero-pollution/health/signals/noise/#emergingevidence" TargetMode="Externa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hyperlink" Target="https://gis.epa.ie/EPAMaps/" TargetMode="Externa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hyperlink" Target="https://fingalcoco.maps.arcgis.com/apps/instant/portfolio/index.html?appid=5da46ed33799407c9c4c5f66e8482ed4" TargetMode="External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14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17.png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B719E3E-4946-92C2-B27D-7DA69C779D3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4800" y="609600"/>
            <a:ext cx="7772400" cy="838200"/>
          </a:xfr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normAutofit/>
          </a:bodyPr>
          <a:lstStyle/>
          <a:p>
            <a:r>
              <a:rPr lang="en-IE" dirty="0"/>
              <a:t>Environmental Noise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196F31CA-902B-45B2-79ED-09D4AAFC2A70}"/>
              </a:ext>
            </a:extLst>
          </p:cNvPr>
          <p:cNvSpPr txBox="1"/>
          <p:nvPr/>
        </p:nvSpPr>
        <p:spPr bwMode="auto">
          <a:xfrm>
            <a:off x="4572000" y="1981200"/>
            <a:ext cx="3665984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  <a:normAutofit fontScale="92500" lnSpcReduction="10000"/>
          </a:bodyPr>
          <a:lstStyle/>
          <a:p>
            <a:pPr marR="0" lvl="0" defTabSz="914400" eaLnBrk="1" latinLnBrk="0" hangingPunct="1">
              <a:lnSpc>
                <a:spcPct val="90000"/>
              </a:lnSpc>
              <a:spcBef>
                <a:spcPct val="20000"/>
              </a:spcBef>
              <a:buClr>
                <a:srgbClr val="008080"/>
              </a:buClr>
              <a:buSzTx/>
              <a:tabLst/>
              <a:defRPr/>
            </a:pPr>
            <a:r>
              <a:rPr kumimoji="0" lang="en-US" sz="2200" b="0" i="0" u="sng" strike="noStrike" kern="1200" cap="none" spc="0" normalizeH="0" baseline="0" noProof="0" dirty="0">
                <a:ln>
                  <a:noFill/>
                </a:ln>
                <a:solidFill>
                  <a:schemeClr val="tx2"/>
                </a:solidFill>
                <a:effectLst/>
                <a:uLnTx/>
                <a:uFillTx/>
                <a:latin typeface="+mn-lt"/>
                <a:hlinkClick r:id="rId2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--chapter-3---environmental-</a:t>
            </a:r>
            <a:r>
              <a:rPr kumimoji="0" lang="en-US" sz="2200" b="0" i="0" u="sng" strike="noStrike" kern="1200" cap="none" spc="0" normalizeH="0" baseline="0" noProof="0" dirty="0" err="1">
                <a:ln>
                  <a:noFill/>
                </a:ln>
                <a:solidFill>
                  <a:schemeClr val="tx2"/>
                </a:solidFill>
                <a:effectLst/>
                <a:uLnTx/>
                <a:uFillTx/>
                <a:latin typeface="+mn-lt"/>
                <a:hlinkClick r:id="rId2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noise.php</a:t>
            </a:r>
            <a:endParaRPr kumimoji="0" lang="en-US" sz="2200" b="0" i="0" u="sng" strike="noStrike" kern="1200" cap="none" spc="0" normalizeH="0" baseline="0" noProof="0" dirty="0">
              <a:ln>
                <a:noFill/>
              </a:ln>
              <a:solidFill>
                <a:schemeClr val="tx2"/>
              </a:solidFill>
              <a:effectLst/>
              <a:uLnTx/>
              <a:uFillTx/>
              <a:latin typeface="+mn-lt"/>
            </a:endParaRPr>
          </a:p>
          <a:p>
            <a:pPr marL="342900" marR="0" lvl="0" indent="-342900" defTabSz="914400" eaLnBrk="1" latinLnBrk="0" hangingPunct="1">
              <a:lnSpc>
                <a:spcPct val="90000"/>
              </a:lnSpc>
              <a:spcBef>
                <a:spcPct val="20000"/>
              </a:spcBef>
              <a:buClr>
                <a:srgbClr val="008080"/>
              </a:buClr>
              <a:buSzTx/>
              <a:buFont typeface="Zapf Dingbats" charset="2"/>
              <a:buChar char="n"/>
              <a:tabLst/>
              <a:defRPr/>
            </a:pPr>
            <a:endParaRPr lang="en-US" sz="2200" u="sng" dirty="0">
              <a:latin typeface="+mn-lt"/>
            </a:endParaRPr>
          </a:p>
          <a:p>
            <a:pPr marL="342900" marR="0" lvl="0" indent="-342900" defTabSz="914400" eaLnBrk="1" latinLnBrk="0" hangingPunct="1">
              <a:lnSpc>
                <a:spcPct val="90000"/>
              </a:lnSpc>
              <a:spcBef>
                <a:spcPct val="20000"/>
              </a:spcBef>
              <a:buClr>
                <a:srgbClr val="008080"/>
              </a:buClr>
              <a:buSzTx/>
              <a:buFont typeface="Zapf Dingbats" charset="2"/>
              <a:buChar char="n"/>
              <a:tabLst/>
              <a:defRPr/>
            </a:pPr>
            <a:endParaRPr kumimoji="0" lang="en-US" sz="2200" b="0" i="0" u="sng" strike="noStrike" kern="1200" cap="none" spc="0" normalizeH="0" baseline="0" noProof="0" dirty="0">
              <a:ln>
                <a:noFill/>
              </a:ln>
              <a:effectLst/>
              <a:uLnTx/>
              <a:uFillTx/>
              <a:latin typeface="+mn-lt"/>
            </a:endParaRPr>
          </a:p>
          <a:p>
            <a:pPr marL="342900" marR="0" lvl="0" indent="-342900" defTabSz="914400" eaLnBrk="1" latinLnBrk="0" hangingPunct="1">
              <a:lnSpc>
                <a:spcPct val="90000"/>
              </a:lnSpc>
              <a:spcBef>
                <a:spcPct val="20000"/>
              </a:spcBef>
              <a:buClr>
                <a:srgbClr val="008080"/>
              </a:buClr>
              <a:buSzTx/>
              <a:buFont typeface="Zapf Dingbats" charset="2"/>
              <a:buChar char="n"/>
              <a:tabLst/>
              <a:defRPr/>
            </a:pPr>
            <a:endParaRPr lang="en-US" sz="2200" u="sng" dirty="0">
              <a:latin typeface="+mn-lt"/>
            </a:endParaRPr>
          </a:p>
          <a:p>
            <a:pPr marL="342900" marR="0" lvl="0" indent="-342900" defTabSz="914400" eaLnBrk="1" latinLnBrk="0" hangingPunct="1">
              <a:lnSpc>
                <a:spcPct val="90000"/>
              </a:lnSpc>
              <a:spcBef>
                <a:spcPct val="20000"/>
              </a:spcBef>
              <a:buClr>
                <a:srgbClr val="008080"/>
              </a:buClr>
              <a:buSzTx/>
              <a:buFont typeface="Zapf Dingbats" charset="2"/>
              <a:buChar char="n"/>
              <a:tabLst/>
              <a:defRPr/>
            </a:pPr>
            <a:endParaRPr lang="en-US" sz="2200" u="sng" dirty="0">
              <a:latin typeface="+mn-lt"/>
            </a:endParaRPr>
          </a:p>
          <a:p>
            <a:pPr marL="342900" marR="0" lvl="0" indent="-342900" defTabSz="914400" eaLnBrk="1" latinLnBrk="0" hangingPunct="1">
              <a:lnSpc>
                <a:spcPct val="90000"/>
              </a:lnSpc>
              <a:spcBef>
                <a:spcPct val="20000"/>
              </a:spcBef>
              <a:buClr>
                <a:srgbClr val="008080"/>
              </a:buClr>
              <a:buSzTx/>
              <a:buFont typeface="Zapf Dingbats" charset="2"/>
              <a:buChar char="n"/>
              <a:tabLst/>
              <a:defRPr/>
            </a:pPr>
            <a:endParaRPr lang="en-US" sz="2200" u="sng" dirty="0">
              <a:latin typeface="+mn-lt"/>
            </a:endParaRPr>
          </a:p>
          <a:p>
            <a:pPr marL="342900" marR="0" lvl="0" indent="-342900" defTabSz="914400" eaLnBrk="1" latinLnBrk="0" hangingPunct="1">
              <a:lnSpc>
                <a:spcPct val="90000"/>
              </a:lnSpc>
              <a:spcBef>
                <a:spcPct val="20000"/>
              </a:spcBef>
              <a:buClr>
                <a:srgbClr val="008080"/>
              </a:buClr>
              <a:buSzTx/>
              <a:buFont typeface="Zapf Dingbats" charset="2"/>
              <a:buChar char="n"/>
              <a:tabLst/>
              <a:defRPr/>
            </a:pPr>
            <a:endParaRPr lang="en-US" sz="2200" u="sng" dirty="0">
              <a:latin typeface="+mn-lt"/>
            </a:endParaRPr>
          </a:p>
          <a:p>
            <a:pPr eaLnBrk="1" hangingPunct="1">
              <a:lnSpc>
                <a:spcPct val="90000"/>
              </a:lnSpc>
              <a:spcBef>
                <a:spcPct val="20000"/>
              </a:spcBef>
              <a:buClr>
                <a:srgbClr val="008080"/>
              </a:buClr>
            </a:pPr>
            <a:r>
              <a:rPr lang="en-US" sz="1300" dirty="0">
                <a:latin typeface="+mn-lt"/>
              </a:rPr>
              <a:t>Tony Dolan &amp; Brendan Wall</a:t>
            </a:r>
          </a:p>
          <a:p>
            <a:pPr eaLnBrk="1" hangingPunct="1">
              <a:lnSpc>
                <a:spcPct val="90000"/>
              </a:lnSpc>
              <a:spcBef>
                <a:spcPct val="20000"/>
              </a:spcBef>
              <a:buClr>
                <a:srgbClr val="008080"/>
              </a:buClr>
            </a:pPr>
            <a:r>
              <a:rPr lang="en-US" sz="1300" dirty="0">
                <a:latin typeface="+mn-lt"/>
              </a:rPr>
              <a:t>EPA Office of Environmental Monitoring                                                                                                            &amp; Surveillance</a:t>
            </a:r>
          </a:p>
          <a:p>
            <a:pPr eaLnBrk="1" hangingPunct="1">
              <a:lnSpc>
                <a:spcPct val="90000"/>
              </a:lnSpc>
              <a:spcBef>
                <a:spcPts val="600"/>
              </a:spcBef>
              <a:spcAft>
                <a:spcPts val="300"/>
              </a:spcAft>
              <a:buClr>
                <a:srgbClr val="008080"/>
              </a:buClr>
            </a:pPr>
            <a:r>
              <a:rPr lang="en-US" sz="2200" b="1" dirty="0">
                <a:solidFill>
                  <a:srgbClr val="339966"/>
                </a:solidFill>
                <a:latin typeface="+mn-lt"/>
              </a:rPr>
              <a:t>State of Environment Conference 2024</a:t>
            </a:r>
          </a:p>
          <a:p>
            <a:pPr eaLnBrk="1" hangingPunct="1">
              <a:lnSpc>
                <a:spcPct val="90000"/>
              </a:lnSpc>
              <a:spcBef>
                <a:spcPts val="600"/>
              </a:spcBef>
              <a:spcAft>
                <a:spcPts val="300"/>
              </a:spcAft>
              <a:buClr>
                <a:srgbClr val="008080"/>
              </a:buClr>
            </a:pPr>
            <a:r>
              <a:rPr lang="en-US" sz="2200" i="1" dirty="0">
                <a:solidFill>
                  <a:srgbClr val="339966"/>
                </a:solidFill>
                <a:latin typeface="+mn-lt"/>
              </a:rPr>
              <a:t>16 October 2024</a:t>
            </a:r>
          </a:p>
        </p:txBody>
      </p:sp>
      <p:pic>
        <p:nvPicPr>
          <p:cNvPr id="8" name="Content Placeholder 7">
            <a:extLst>
              <a:ext uri="{FF2B5EF4-FFF2-40B4-BE49-F238E27FC236}">
                <a16:creationId xmlns:a16="http://schemas.microsoft.com/office/drawing/2014/main" id="{47FCFB61-D083-E67F-0FD6-4F4457C20173}"/>
              </a:ext>
            </a:extLst>
          </p:cNvPr>
          <p:cNvPicPr>
            <a:picLocks noGrp="1" noChangeAspect="1"/>
          </p:cNvPicPr>
          <p:nvPr>
            <p:ph sz="half" idx="1"/>
          </p:nvPr>
        </p:nvPicPr>
        <p:blipFill>
          <a:blip r:embed="rId3"/>
          <a:stretch>
            <a:fillRect/>
          </a:stretch>
        </p:blipFill>
        <p:spPr>
          <a:xfrm>
            <a:off x="590600" y="1723955"/>
            <a:ext cx="3665984" cy="4372045"/>
          </a:xfrm>
        </p:spPr>
      </p:pic>
    </p:spTree>
    <p:extLst>
      <p:ext uri="{BB962C8B-B14F-4D97-AF65-F5344CB8AC3E}">
        <p14:creationId xmlns:p14="http://schemas.microsoft.com/office/powerpoint/2010/main" val="210055495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F3E4A95-A541-3FB2-7233-235336D6537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E" sz="2800" dirty="0"/>
              <a:t>Overview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7A66618-1EE5-EF3A-08C6-A72262EFCD4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81000" y="1844824"/>
            <a:ext cx="7772400" cy="4251176"/>
          </a:xfrm>
        </p:spPr>
        <p:txBody>
          <a:bodyPr/>
          <a:lstStyle/>
          <a:p>
            <a:pPr>
              <a:spcAft>
                <a:spcPts val="1800"/>
              </a:spcAft>
            </a:pPr>
            <a:r>
              <a:rPr lang="en-GB" sz="2600" b="1" kern="100" dirty="0">
                <a:effectLst/>
                <a:latin typeface="Calibri Light" panose="020F030202020403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What is Environmental noise?</a:t>
            </a:r>
          </a:p>
          <a:p>
            <a:pPr>
              <a:spcAft>
                <a:spcPts val="1800"/>
              </a:spcAft>
            </a:pPr>
            <a:r>
              <a:rPr lang="en-GB" sz="2600" b="1" kern="100" dirty="0">
                <a:effectLst/>
                <a:latin typeface="Calibri Light" panose="020F030202020403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Strategic noise mapping</a:t>
            </a:r>
          </a:p>
          <a:p>
            <a:pPr>
              <a:spcAft>
                <a:spcPts val="1800"/>
              </a:spcAft>
            </a:pPr>
            <a:r>
              <a:rPr lang="en-GB" sz="2600" b="1" kern="100" dirty="0">
                <a:latin typeface="Calibri Light" panose="020F0302020204030204" pitchFamily="34" charset="0"/>
                <a:cs typeface="Times New Roman" panose="02020603050405020304" pitchFamily="18" charset="0"/>
              </a:rPr>
              <a:t>Exposure to environmental noise</a:t>
            </a:r>
          </a:p>
          <a:p>
            <a:pPr>
              <a:spcAft>
                <a:spcPts val="1800"/>
              </a:spcAft>
            </a:pPr>
            <a:r>
              <a:rPr lang="en-IE" sz="2600" b="1" kern="100" dirty="0">
                <a:latin typeface="Calibri Light" panose="020F030202020403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Noise A</a:t>
            </a:r>
            <a:r>
              <a:rPr lang="en-GB" sz="2600" b="1" kern="100" dirty="0" err="1">
                <a:latin typeface="Calibri Light" panose="020F030202020403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ction</a:t>
            </a:r>
            <a:r>
              <a:rPr lang="en-GB" sz="2600" b="1" kern="100" dirty="0">
                <a:latin typeface="Calibri Light" panose="020F030202020403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 Plans</a:t>
            </a:r>
          </a:p>
          <a:p>
            <a:pPr>
              <a:spcAft>
                <a:spcPts val="1800"/>
              </a:spcAft>
            </a:pPr>
            <a:r>
              <a:rPr lang="en-GB" sz="2600" b="1" kern="100" dirty="0">
                <a:latin typeface="Calibri Light" panose="020F030202020403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Key messages</a:t>
            </a:r>
          </a:p>
          <a:p>
            <a:pPr>
              <a:spcAft>
                <a:spcPts val="600"/>
              </a:spcAft>
            </a:pPr>
            <a:endParaRPr lang="en-GB" sz="2600" b="1" kern="100" dirty="0">
              <a:latin typeface="Calibri Light" panose="020F0302020204030204" pitchFamily="34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spcAft>
                <a:spcPts val="1800"/>
              </a:spcAft>
            </a:pPr>
            <a:endParaRPr lang="en-IE" sz="2600" b="1" kern="100" dirty="0">
              <a:latin typeface="Calibri Light" panose="020F0302020204030204" pitchFamily="34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spcAft>
                <a:spcPts val="1800"/>
              </a:spcAft>
            </a:pPr>
            <a:endParaRPr lang="en-GB" sz="2600" b="1" kern="100" dirty="0">
              <a:latin typeface="Calibri Light" panose="020F0302020204030204" pitchFamily="34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endParaRPr lang="en-IE" sz="2600" dirty="0"/>
          </a:p>
          <a:p>
            <a:pPr marL="0" indent="0">
              <a:buNone/>
            </a:pPr>
            <a:endParaRPr lang="en-IE" dirty="0"/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CA2D7AA0-8401-A146-55F3-5DA5EC627DF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364539" y="3861048"/>
            <a:ext cx="3576062" cy="2116445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1F827093-5F9A-A9AD-9B1B-790356BEE51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876256" y="1646312"/>
            <a:ext cx="2034893" cy="20162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8962660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47F40DF-7C9A-7F7D-08E8-7600FF4501F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4800" y="609600"/>
            <a:ext cx="7772400" cy="838200"/>
          </a:xfrm>
        </p:spPr>
        <p:txBody>
          <a:bodyPr wrap="square" anchor="ctr">
            <a:normAutofit/>
          </a:bodyPr>
          <a:lstStyle/>
          <a:p>
            <a:r>
              <a:rPr lang="en-IE" sz="2800" dirty="0"/>
              <a:t>Environmental noise - EPA role</a:t>
            </a:r>
          </a:p>
        </p:txBody>
      </p:sp>
      <p:pic>
        <p:nvPicPr>
          <p:cNvPr id="7" name="Picture 6" descr="A map of a city&#10;&#10;Description automatically generated">
            <a:extLst>
              <a:ext uri="{FF2B5EF4-FFF2-40B4-BE49-F238E27FC236}">
                <a16:creationId xmlns:a16="http://schemas.microsoft.com/office/drawing/2014/main" id="{1AF6E99F-AFAF-8D32-7DAA-2258E6B822D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7584" y="3708290"/>
            <a:ext cx="3362427" cy="2634687"/>
          </a:xfrm>
          <a:prstGeom prst="rect">
            <a:avLst/>
          </a:prstGeom>
          <a:noFill/>
        </p:spPr>
      </p:pic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FA8F4E1-6350-BA66-40B3-28652389D70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4800602" y="1844824"/>
            <a:ext cx="4235894" cy="4251176"/>
          </a:xfrm>
        </p:spPr>
        <p:txBody>
          <a:bodyPr wrap="square" anchor="t">
            <a:normAutofit fontScale="55000" lnSpcReduction="20000"/>
          </a:bodyPr>
          <a:lstStyle/>
          <a:p>
            <a:pPr>
              <a:lnSpc>
                <a:spcPct val="90000"/>
              </a:lnSpc>
              <a:spcBef>
                <a:spcPts val="0"/>
              </a:spcBef>
              <a:spcAft>
                <a:spcPts val="1800"/>
              </a:spcAft>
            </a:pPr>
            <a:r>
              <a:rPr lang="en-IE" sz="2700" dirty="0"/>
              <a:t>Environmental noise is defined as ‘</a:t>
            </a:r>
            <a:r>
              <a:rPr lang="en-IE" sz="2700" dirty="0">
                <a:solidFill>
                  <a:schemeClr val="accent2"/>
                </a:solidFill>
              </a:rPr>
              <a:t>unwanted or harmful outdoor sound</a:t>
            </a:r>
            <a:r>
              <a:rPr lang="en-IE" sz="2700" dirty="0"/>
              <a:t>’ arising from all areas of human activity, including neighbourhood noise, industrial/commercial activities, entertainment and </a:t>
            </a:r>
            <a:r>
              <a:rPr lang="en-IE" sz="2700" u="sng" dirty="0">
                <a:solidFill>
                  <a:schemeClr val="accent2"/>
                </a:solidFill>
              </a:rPr>
              <a:t>transport noise</a:t>
            </a:r>
            <a:r>
              <a:rPr lang="en-IE" sz="2700" dirty="0"/>
              <a:t>.</a:t>
            </a:r>
          </a:p>
          <a:p>
            <a:pPr>
              <a:spcBef>
                <a:spcPts val="0"/>
              </a:spcBef>
              <a:spcAft>
                <a:spcPts val="1800"/>
              </a:spcAft>
            </a:pPr>
            <a:r>
              <a:rPr lang="en-IE" sz="2700" dirty="0"/>
              <a:t>In relation to </a:t>
            </a:r>
            <a:r>
              <a:rPr lang="en-IE" sz="2700" dirty="0">
                <a:solidFill>
                  <a:schemeClr val="accent2"/>
                </a:solidFill>
              </a:rPr>
              <a:t>industry</a:t>
            </a:r>
            <a:r>
              <a:rPr lang="en-IE" sz="2700" dirty="0"/>
              <a:t>, the EPA is responsible for issuing Waste and Industrial emission licences, which may include some </a:t>
            </a:r>
            <a:r>
              <a:rPr lang="en-IE" sz="2700" dirty="0">
                <a:solidFill>
                  <a:schemeClr val="accent2"/>
                </a:solidFill>
              </a:rPr>
              <a:t>noise conditions</a:t>
            </a:r>
            <a:r>
              <a:rPr lang="en-IE" sz="2700" dirty="0"/>
              <a:t>. </a:t>
            </a:r>
          </a:p>
          <a:p>
            <a:pPr algn="l" fontAlgn="base">
              <a:spcBef>
                <a:spcPts val="0"/>
              </a:spcBef>
              <a:spcAft>
                <a:spcPts val="1800"/>
              </a:spcAft>
            </a:pPr>
            <a:r>
              <a:rPr lang="en-IE" sz="2700" b="0" i="0" dirty="0">
                <a:solidFill>
                  <a:srgbClr val="333333"/>
                </a:solidFill>
                <a:effectLst/>
              </a:rPr>
              <a:t>The </a:t>
            </a:r>
            <a:r>
              <a:rPr lang="en-IE" sz="2700" i="0" u="none" strike="noStrike" dirty="0">
                <a:solidFill>
                  <a:schemeClr val="accent2"/>
                </a:solidFill>
                <a:effectLst/>
                <a:hlinkClick r:id="rId3" tooltip="This link will open in a new tab or window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Environmental Noise Directive (END) 2002/49/EC</a:t>
            </a:r>
            <a:r>
              <a:rPr lang="en-IE" sz="2700" i="0" dirty="0">
                <a:solidFill>
                  <a:schemeClr val="accent2"/>
                </a:solidFill>
                <a:effectLst/>
              </a:rPr>
              <a:t> </a:t>
            </a:r>
            <a:r>
              <a:rPr lang="en-IE" sz="2700" b="0" i="0" dirty="0">
                <a:solidFill>
                  <a:srgbClr val="333333"/>
                </a:solidFill>
                <a:effectLst/>
              </a:rPr>
              <a:t>requires Member States to prepare and publish </a:t>
            </a:r>
            <a:r>
              <a:rPr lang="en-IE" sz="2700" b="0" i="0" dirty="0">
                <a:solidFill>
                  <a:schemeClr val="accent2"/>
                </a:solidFill>
                <a:effectLst/>
              </a:rPr>
              <a:t>strategic noise maps </a:t>
            </a:r>
            <a:r>
              <a:rPr lang="en-IE" sz="2700" b="0" i="0" dirty="0">
                <a:solidFill>
                  <a:srgbClr val="333333"/>
                </a:solidFill>
                <a:effectLst/>
              </a:rPr>
              <a:t>and </a:t>
            </a:r>
            <a:r>
              <a:rPr lang="en-IE" sz="2700" b="0" i="0" dirty="0">
                <a:solidFill>
                  <a:schemeClr val="accent2"/>
                </a:solidFill>
                <a:effectLst/>
              </a:rPr>
              <a:t>noise action plans </a:t>
            </a:r>
            <a:r>
              <a:rPr lang="en-IE" sz="2700" b="0" i="0" dirty="0">
                <a:solidFill>
                  <a:srgbClr val="333333"/>
                </a:solidFill>
                <a:effectLst/>
              </a:rPr>
              <a:t>for transport noise sources (roads, rail, airports).</a:t>
            </a:r>
          </a:p>
          <a:p>
            <a:pPr algn="l" fontAlgn="base">
              <a:spcBef>
                <a:spcPts val="0"/>
              </a:spcBef>
              <a:spcAft>
                <a:spcPts val="1800"/>
              </a:spcAft>
            </a:pPr>
            <a:r>
              <a:rPr lang="en-IE" sz="2700" b="0" i="0" dirty="0">
                <a:solidFill>
                  <a:srgbClr val="333333"/>
                </a:solidFill>
                <a:effectLst/>
              </a:rPr>
              <a:t>The EPA is the national authority for overseeing the </a:t>
            </a:r>
            <a:r>
              <a:rPr lang="en-IE" sz="2700" b="0" i="0" dirty="0">
                <a:solidFill>
                  <a:schemeClr val="accent2"/>
                </a:solidFill>
                <a:effectLst/>
              </a:rPr>
              <a:t>implementation </a:t>
            </a:r>
            <a:r>
              <a:rPr lang="en-IE" sz="2700" b="0" i="0" dirty="0">
                <a:solidFill>
                  <a:srgbClr val="333333"/>
                </a:solidFill>
                <a:effectLst/>
              </a:rPr>
              <a:t>of the Environmental Noise Regulations.</a:t>
            </a:r>
          </a:p>
          <a:p>
            <a:pPr>
              <a:lnSpc>
                <a:spcPct val="90000"/>
              </a:lnSpc>
              <a:spcBef>
                <a:spcPts val="0"/>
              </a:spcBef>
              <a:spcAft>
                <a:spcPts val="1800"/>
              </a:spcAft>
            </a:pPr>
            <a:endParaRPr lang="en-IE" sz="1100" dirty="0"/>
          </a:p>
          <a:p>
            <a:pPr>
              <a:lnSpc>
                <a:spcPct val="90000"/>
              </a:lnSpc>
            </a:pPr>
            <a:endParaRPr lang="en-IE" sz="1100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4A0F2867-A198-8173-13AD-A0B3A8F6E25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68821" y="1743669"/>
            <a:ext cx="4003179" cy="196462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013383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55FC168-8BC1-6F75-CC33-288737CC404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E" sz="2800" dirty="0"/>
              <a:t>Health impacts of noise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CC6D205D-8A8D-FE26-3137-5D0D3B46FF8D}"/>
              </a:ext>
            </a:extLst>
          </p:cNvPr>
          <p:cNvSpPr txBox="1"/>
          <p:nvPr/>
        </p:nvSpPr>
        <p:spPr>
          <a:xfrm flipV="1">
            <a:off x="827584" y="5661248"/>
            <a:ext cx="7632848" cy="58715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endParaRPr lang="en-IE" dirty="0"/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635C9C09-EED5-10E1-4804-72DBDFADB06B}"/>
              </a:ext>
            </a:extLst>
          </p:cNvPr>
          <p:cNvSpPr txBox="1"/>
          <p:nvPr/>
        </p:nvSpPr>
        <p:spPr>
          <a:xfrm>
            <a:off x="539552" y="5661248"/>
            <a:ext cx="8136904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 sz="1600" u="sng" kern="0" dirty="0"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  <a:hlinkClick r:id="rId2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European Environment Agency</a:t>
            </a:r>
            <a:r>
              <a:rPr lang="en-IE" sz="1600" u="sng" kern="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  <a:hlinkClick r:id="rId2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 2022; </a:t>
            </a:r>
            <a:r>
              <a:rPr lang="en-IE" sz="1600" u="sng" kern="0" dirty="0">
                <a:solidFill>
                  <a:schemeClr val="accent2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  <a:hlinkClick r:id="rId2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https://www.eea.europa.eu/publications/zero-pollution/health/signals/noise/#emergingevidence</a:t>
            </a:r>
            <a:endParaRPr lang="en-IE" sz="1600" dirty="0">
              <a:solidFill>
                <a:schemeClr val="accent2"/>
              </a:solidFill>
            </a:endParaRPr>
          </a:p>
        </p:txBody>
      </p:sp>
      <p:pic>
        <p:nvPicPr>
          <p:cNvPr id="1028" name="Picture 4" descr="Figure 1. Growing evidence of the health impacts of noise">
            <a:extLst>
              <a:ext uri="{FF2B5EF4-FFF2-40B4-BE49-F238E27FC236}">
                <a16:creationId xmlns:a16="http://schemas.microsoft.com/office/drawing/2014/main" id="{219EC444-DB6B-2FFA-E167-11CCFC8E1CC3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87625" y="1764222"/>
            <a:ext cx="6192688" cy="38821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59557438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52EC7D-47AD-9953-4479-8288B9E25C4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79512" y="764704"/>
            <a:ext cx="7200800" cy="792088"/>
          </a:xfrm>
        </p:spPr>
        <p:txBody>
          <a:bodyPr/>
          <a:lstStyle/>
          <a:p>
            <a:r>
              <a:rPr lang="en-IE" sz="2600" i="0" dirty="0">
                <a:solidFill>
                  <a:schemeClr val="bg1"/>
                </a:solidFill>
                <a:effectLst/>
                <a:latin typeface="Source Sans Pro" panose="020B0503030403020204" pitchFamily="34" charset="0"/>
              </a:rPr>
              <a:t>Noise Round 4 Roads Cork                                            agglomeration – </a:t>
            </a:r>
            <a:r>
              <a:rPr lang="en-IE" sz="2600" i="0" dirty="0" err="1">
                <a:solidFill>
                  <a:schemeClr val="bg1"/>
                </a:solidFill>
                <a:effectLst/>
                <a:latin typeface="Source Sans Pro" panose="020B0503030403020204" pitchFamily="34" charset="0"/>
              </a:rPr>
              <a:t>L</a:t>
            </a:r>
            <a:r>
              <a:rPr lang="en-IE" sz="2600" i="0" baseline="-25000" dirty="0" err="1">
                <a:solidFill>
                  <a:schemeClr val="bg1"/>
                </a:solidFill>
                <a:effectLst/>
                <a:latin typeface="Source Sans Pro" panose="020B0503030403020204" pitchFamily="34" charset="0"/>
              </a:rPr>
              <a:t>den</a:t>
            </a:r>
            <a:r>
              <a:rPr lang="en-IE" sz="2600" i="0" baseline="-25000" dirty="0">
                <a:solidFill>
                  <a:schemeClr val="bg1"/>
                </a:solidFill>
                <a:effectLst/>
                <a:latin typeface="Source Sans Pro" panose="020B0503030403020204" pitchFamily="34" charset="0"/>
              </a:rPr>
              <a:t>                               </a:t>
            </a:r>
            <a:r>
              <a:rPr lang="en-IE" dirty="0">
                <a:solidFill>
                  <a:srgbClr val="92D050"/>
                </a:solidFill>
                <a:hlinkClick r:id="rId2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EPA Maps</a:t>
            </a:r>
            <a:br>
              <a:rPr lang="en-IE" sz="2800" dirty="0">
                <a:highlight>
                  <a:srgbClr val="0000FF"/>
                </a:highlight>
              </a:rPr>
            </a:br>
            <a:endParaRPr lang="en-IE" sz="2800" baseline="-25000" dirty="0">
              <a:solidFill>
                <a:schemeClr val="bg1"/>
              </a:solidFill>
            </a:endParaRPr>
          </a:p>
        </p:txBody>
      </p:sp>
      <p:sp>
        <p:nvSpPr>
          <p:cNvPr id="7" name="Rectangle 5">
            <a:extLst>
              <a:ext uri="{FF2B5EF4-FFF2-40B4-BE49-F238E27FC236}">
                <a16:creationId xmlns:a16="http://schemas.microsoft.com/office/drawing/2014/main" id="{AF4DED78-1C09-42A1-6E76-F907DC62E677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solidFill>
            <a:srgbClr val="FAFAFA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0" tIns="0" rIns="0" bIns="63480" numCol="1" anchor="ctr" anchorCtr="0" compatLnSpc="1">
            <a:prstTxWarp prst="textNoShape">
              <a:avLst/>
            </a:prstTxWarp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1000" b="1" i="0" u="none" strike="noStrike" cap="none" normalizeH="0" baseline="0">
                <a:ln>
                  <a:noFill/>
                </a:ln>
                <a:solidFill>
                  <a:srgbClr val="82A2B2"/>
                </a:solidFill>
                <a:effectLst/>
                <a:latin typeface="Source Sans Pro" panose="020B0503030403020204" pitchFamily="34" charset="0"/>
              </a:rPr>
              <a:t>Legend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900" b="0" i="0" u="none" strike="noStrike" cap="none" normalizeH="0" baseline="0">
                <a:ln>
                  <a:noFill/>
                </a:ln>
                <a:solidFill>
                  <a:srgbClr val="060606"/>
                </a:solidFill>
                <a:effectLst/>
                <a:latin typeface="Source Sans Pro" panose="020B0503030403020204" pitchFamily="34" charset="0"/>
              </a:rPr>
              <a:t>  </a:t>
            </a:r>
            <a:r>
              <a:rPr kumimoji="0" lang="en-US" altLang="en-US" sz="6000" b="0" i="0" u="none" strike="noStrike" cap="none" normalizeH="0" baseline="0">
                <a:ln>
                  <a:noFill/>
                </a:ln>
                <a:solidFill>
                  <a:srgbClr val="060606"/>
                </a:solidFill>
                <a:effectLst/>
                <a:latin typeface="Source Sans Pro" panose="020B0503030403020204" pitchFamily="34" charset="0"/>
              </a:rPr>
              <a:t>        </a:t>
            </a:r>
            <a:endParaRPr kumimoji="0" lang="en-US" alt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</p:txBody>
      </p:sp>
      <p:pic>
        <p:nvPicPr>
          <p:cNvPr id="8" name="Content Placeholder 7">
            <a:extLst>
              <a:ext uri="{FF2B5EF4-FFF2-40B4-BE49-F238E27FC236}">
                <a16:creationId xmlns:a16="http://schemas.microsoft.com/office/drawing/2014/main" id="{974C19E4-4528-C4E6-8882-AEE090FF97AD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467544" y="1843703"/>
            <a:ext cx="7704856" cy="4214197"/>
          </a:xfrm>
        </p:spPr>
      </p:pic>
    </p:spTree>
    <p:extLst>
      <p:ext uri="{BB962C8B-B14F-4D97-AF65-F5344CB8AC3E}">
        <p14:creationId xmlns:p14="http://schemas.microsoft.com/office/powerpoint/2010/main" val="370426627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8D8D850-C953-0CB3-09B2-DA38BC97086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79512" y="609600"/>
            <a:ext cx="7897688" cy="838200"/>
          </a:xfrm>
        </p:spPr>
        <p:txBody>
          <a:bodyPr/>
          <a:lstStyle/>
          <a:p>
            <a:r>
              <a:rPr lang="en-IE" sz="2800" dirty="0"/>
              <a:t>Round 4 Noise Datasets</a:t>
            </a:r>
            <a:endParaRPr lang="en-IE" sz="2800" strike="sngStrike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0B77205-D3AB-19B3-12E7-331C1AA0308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19606" y="1916832"/>
            <a:ext cx="7772400" cy="4464496"/>
          </a:xfrm>
        </p:spPr>
        <p:txBody>
          <a:bodyPr/>
          <a:lstStyle/>
          <a:p>
            <a:pPr marL="0" indent="0" algn="l">
              <a:spcBef>
                <a:spcPts val="1200"/>
              </a:spcBef>
              <a:spcAft>
                <a:spcPts val="300"/>
              </a:spcAft>
              <a:buNone/>
            </a:pPr>
            <a:r>
              <a:rPr lang="en-IE" sz="1800" b="1" dirty="0">
                <a:solidFill>
                  <a:srgbClr val="242424"/>
                </a:solidFill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Exposure to Environmental Noise </a:t>
            </a:r>
          </a:p>
          <a:p>
            <a:pPr>
              <a:spcBef>
                <a:spcPts val="600"/>
              </a:spcBef>
              <a:spcAft>
                <a:spcPts val="1200"/>
              </a:spcAft>
            </a:pPr>
            <a:r>
              <a:rPr lang="en-IE" sz="1700" u="sng" dirty="0">
                <a:solidFill>
                  <a:srgbClr val="242424"/>
                </a:solidFill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Population exposure</a:t>
            </a:r>
            <a:r>
              <a:rPr lang="en-IE" sz="1700" dirty="0">
                <a:solidFill>
                  <a:srgbClr val="242424"/>
                </a:solidFill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; </a:t>
            </a:r>
            <a:r>
              <a:rPr lang="en-IE" sz="1700" dirty="0">
                <a:solidFill>
                  <a:schemeClr val="tx2"/>
                </a:solidFill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The regulations require data to be generated  on the </a:t>
            </a:r>
            <a:r>
              <a:rPr lang="en-IE" sz="1700" dirty="0">
                <a:solidFill>
                  <a:schemeClr val="accent2"/>
                </a:solidFill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population exposed to road traffic </a:t>
            </a:r>
            <a:r>
              <a:rPr lang="en-IE" sz="1700" dirty="0"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noise levels </a:t>
            </a:r>
            <a:r>
              <a:rPr lang="en-IE" sz="1700" dirty="0">
                <a:solidFill>
                  <a:srgbClr val="242424"/>
                </a:solidFill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in Dublin, Cork, and Limerick, and from major roads outside these cities</a:t>
            </a:r>
            <a:r>
              <a:rPr lang="en-IE" sz="1700" dirty="0">
                <a:solidFill>
                  <a:schemeClr val="accent2"/>
                </a:solidFill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. </a:t>
            </a:r>
          </a:p>
          <a:p>
            <a:pPr algn="l">
              <a:spcBef>
                <a:spcPts val="600"/>
              </a:spcBef>
              <a:spcAft>
                <a:spcPts val="400"/>
              </a:spcAft>
            </a:pPr>
            <a:r>
              <a:rPr lang="en-IE" sz="1700" i="0" u="sng" dirty="0">
                <a:solidFill>
                  <a:srgbClr val="242424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Harmful effects</a:t>
            </a:r>
            <a:r>
              <a:rPr lang="en-IE" sz="1700" i="0" dirty="0">
                <a:solidFill>
                  <a:srgbClr val="242424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; </a:t>
            </a:r>
            <a:r>
              <a:rPr lang="en-IE" sz="1700" i="0" dirty="0">
                <a:solidFill>
                  <a:schemeClr val="tx2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The amendment 2021 noise regulations also require data generated to</a:t>
            </a:r>
            <a:r>
              <a:rPr lang="en-IE" sz="1700" i="0" dirty="0">
                <a:solidFill>
                  <a:schemeClr val="tx2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en-IE" sz="1700" i="0" dirty="0">
                <a:solidFill>
                  <a:schemeClr val="tx2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provide </a:t>
            </a:r>
            <a:r>
              <a:rPr lang="en-IE" sz="1700" i="0" dirty="0">
                <a:solidFill>
                  <a:srgbClr val="242424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statistical information on the effects of exposure to the </a:t>
            </a:r>
            <a:r>
              <a:rPr lang="en-IE" sz="1700" i="0" dirty="0">
                <a:solidFill>
                  <a:schemeClr val="accent2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harmful effects </a:t>
            </a:r>
            <a:r>
              <a:rPr lang="en-IE" sz="1700" i="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of environmental noise on representative </a:t>
            </a:r>
            <a:r>
              <a:rPr lang="en-IE" sz="1700" i="0" dirty="0">
                <a:solidFill>
                  <a:srgbClr val="242424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populations;</a:t>
            </a:r>
            <a:r>
              <a:rPr lang="en-IE" sz="1700" i="0" strike="sngStrike" dirty="0">
                <a:solidFill>
                  <a:srgbClr val="242424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          </a:t>
            </a:r>
          </a:p>
          <a:p>
            <a:pPr lvl="1">
              <a:spcBef>
                <a:spcPts val="600"/>
              </a:spcBef>
              <a:spcAft>
                <a:spcPts val="0"/>
              </a:spcAft>
            </a:pPr>
            <a:r>
              <a:rPr lang="en-IE" sz="1600" i="0" dirty="0">
                <a:solidFill>
                  <a:srgbClr val="242424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number of people who were </a:t>
            </a:r>
            <a:r>
              <a:rPr lang="en-IE" sz="1600" i="0" dirty="0">
                <a:solidFill>
                  <a:schemeClr val="accent2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Highly </a:t>
            </a:r>
            <a:r>
              <a:rPr lang="en-IE" sz="1600" dirty="0">
                <a:solidFill>
                  <a:schemeClr val="accent2"/>
                </a:solidFill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A</a:t>
            </a:r>
            <a:r>
              <a:rPr lang="en-IE" sz="1600" i="0" dirty="0">
                <a:solidFill>
                  <a:schemeClr val="accent2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nnoyed (HA) </a:t>
            </a:r>
            <a:r>
              <a:rPr lang="en-IE" sz="1600" i="0" dirty="0">
                <a:solidFill>
                  <a:srgbClr val="242424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by noise from roads, railways and aircraft</a:t>
            </a:r>
          </a:p>
          <a:p>
            <a:pPr lvl="1">
              <a:spcBef>
                <a:spcPts val="600"/>
              </a:spcBef>
              <a:spcAft>
                <a:spcPts val="0"/>
              </a:spcAft>
            </a:pPr>
            <a:r>
              <a:rPr lang="en-IE" sz="1600" i="0" dirty="0">
                <a:solidFill>
                  <a:srgbClr val="242424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number of people who were </a:t>
            </a:r>
            <a:r>
              <a:rPr lang="en-IE" sz="1600" i="0" dirty="0">
                <a:solidFill>
                  <a:schemeClr val="accent2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Highly Sleep Disturbed </a:t>
            </a:r>
            <a:r>
              <a:rPr lang="en-IE" sz="1600" i="0" dirty="0">
                <a:solidFill>
                  <a:srgbClr val="242424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(HSD) by noise from roads, railways and aircraft</a:t>
            </a:r>
          </a:p>
          <a:p>
            <a:pPr lvl="1">
              <a:spcBef>
                <a:spcPts val="600"/>
              </a:spcBef>
              <a:spcAft>
                <a:spcPts val="0"/>
              </a:spcAft>
            </a:pPr>
            <a:r>
              <a:rPr lang="en-IE" sz="1600" i="0" dirty="0">
                <a:solidFill>
                  <a:srgbClr val="242424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incidence of </a:t>
            </a:r>
            <a:r>
              <a:rPr lang="en-IE" sz="1600" i="0" dirty="0">
                <a:solidFill>
                  <a:schemeClr val="accent2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Ischaemic </a:t>
            </a:r>
            <a:r>
              <a:rPr lang="en-IE" sz="1600" dirty="0">
                <a:solidFill>
                  <a:schemeClr val="accent2"/>
                </a:solidFill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H</a:t>
            </a:r>
            <a:r>
              <a:rPr lang="en-IE" sz="1600" i="0" dirty="0">
                <a:solidFill>
                  <a:schemeClr val="accent2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eart </a:t>
            </a:r>
            <a:r>
              <a:rPr lang="en-IE" sz="1600" dirty="0">
                <a:solidFill>
                  <a:schemeClr val="accent2"/>
                </a:solidFill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D</a:t>
            </a:r>
            <a:r>
              <a:rPr lang="en-IE" sz="1600" i="0" dirty="0">
                <a:solidFill>
                  <a:schemeClr val="accent2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isease (</a:t>
            </a:r>
            <a:r>
              <a:rPr lang="en-IE" sz="1600" dirty="0">
                <a:solidFill>
                  <a:schemeClr val="accent2"/>
                </a:solidFill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IHD) </a:t>
            </a:r>
            <a:r>
              <a:rPr lang="en-IE" sz="1600" i="0" dirty="0">
                <a:solidFill>
                  <a:srgbClr val="242424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caused by exposure to noise from roads</a:t>
            </a:r>
          </a:p>
        </p:txBody>
      </p:sp>
    </p:spTree>
    <p:extLst>
      <p:ext uri="{BB962C8B-B14F-4D97-AF65-F5344CB8AC3E}">
        <p14:creationId xmlns:p14="http://schemas.microsoft.com/office/powerpoint/2010/main" val="149497630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78387ED-6AFB-27FF-6AC5-026EFA8D8A3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67544" y="908720"/>
            <a:ext cx="7609656" cy="539080"/>
          </a:xfrm>
        </p:spPr>
        <p:txBody>
          <a:bodyPr wrap="square" anchor="ctr">
            <a:noAutofit/>
          </a:bodyPr>
          <a:lstStyle/>
          <a:p>
            <a:r>
              <a:rPr lang="en-IE" sz="2600" dirty="0"/>
              <a:t>Exposure to Road Transport Noise </a:t>
            </a:r>
            <a:br>
              <a:rPr lang="en-IE" sz="2600" dirty="0"/>
            </a:br>
            <a:endParaRPr lang="en-IE" sz="2600" strike="sngStrike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08A5DC79-A731-D3A1-1763-D63DDC335C3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55576" y="1700808"/>
            <a:ext cx="6696744" cy="3736760"/>
          </a:xfrm>
          <a:prstGeom prst="rect">
            <a:avLst/>
          </a:prstGeom>
          <a:noFill/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4B49B096-4F79-2FF6-5EEA-25CBA13D6971}"/>
              </a:ext>
            </a:extLst>
          </p:cNvPr>
          <p:cNvSpPr txBox="1"/>
          <p:nvPr/>
        </p:nvSpPr>
        <p:spPr>
          <a:xfrm>
            <a:off x="683568" y="5517232"/>
            <a:ext cx="6840760" cy="73866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285750" indent="-285750">
              <a:spcBef>
                <a:spcPts val="300"/>
              </a:spcBef>
              <a:buFont typeface="Arial" panose="020B0604020202020204" pitchFamily="34" charset="0"/>
              <a:buChar char="•"/>
            </a:pPr>
            <a:r>
              <a:rPr lang="en-IE" sz="1400" dirty="0">
                <a:solidFill>
                  <a:schemeClr val="tx2"/>
                </a:solidFill>
              </a:rPr>
              <a:t>The data shows that </a:t>
            </a:r>
            <a:r>
              <a:rPr lang="en-IE" sz="1400" dirty="0"/>
              <a:t>approximately </a:t>
            </a:r>
            <a:r>
              <a:rPr lang="en-IE" sz="1400" dirty="0">
                <a:solidFill>
                  <a:schemeClr val="accent2"/>
                </a:solidFill>
              </a:rPr>
              <a:t>41% </a:t>
            </a:r>
            <a:r>
              <a:rPr lang="en-IE" sz="1400" dirty="0"/>
              <a:t>of the total population living in the three urban areas of </a:t>
            </a:r>
            <a:r>
              <a:rPr lang="en-IE" sz="1400" dirty="0">
                <a:solidFill>
                  <a:schemeClr val="accent2"/>
                </a:solidFill>
              </a:rPr>
              <a:t>Dublin, Cork and Limerick </a:t>
            </a:r>
            <a:r>
              <a:rPr lang="en-IE" sz="1400" dirty="0"/>
              <a:t>were exposed to noise levels above the END mandatory reporting threshold of ≥ 55 dB </a:t>
            </a:r>
            <a:r>
              <a:rPr lang="en-IE" sz="1400" dirty="0" err="1"/>
              <a:t>L</a:t>
            </a:r>
            <a:r>
              <a:rPr lang="en-IE" sz="1400" baseline="-25000" dirty="0" err="1"/>
              <a:t>den</a:t>
            </a:r>
            <a:r>
              <a:rPr lang="en-IE" sz="1400" dirty="0"/>
              <a:t> from road traffic noise</a:t>
            </a:r>
          </a:p>
        </p:txBody>
      </p:sp>
    </p:spTree>
    <p:extLst>
      <p:ext uri="{BB962C8B-B14F-4D97-AF65-F5344CB8AC3E}">
        <p14:creationId xmlns:p14="http://schemas.microsoft.com/office/powerpoint/2010/main" val="227968520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6E57CB8-57E1-8EAE-42B6-3FAB710A387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51520" y="836712"/>
            <a:ext cx="7825680" cy="611088"/>
          </a:xfrm>
        </p:spPr>
        <p:txBody>
          <a:bodyPr/>
          <a:lstStyle/>
          <a:p>
            <a:r>
              <a:rPr lang="en-IE" sz="2800" dirty="0"/>
              <a:t>Harmful Effects - </a:t>
            </a:r>
            <a:br>
              <a:rPr lang="en-IE" sz="2800" dirty="0"/>
            </a:br>
            <a:r>
              <a:rPr lang="en-IE" sz="2800" dirty="0"/>
              <a:t>preliminary data for Roads</a:t>
            </a:r>
            <a:br>
              <a:rPr lang="en-IE" dirty="0"/>
            </a:br>
            <a:endParaRPr lang="en-IE" sz="1600" dirty="0">
              <a:solidFill>
                <a:srgbClr val="FF0000"/>
              </a:solidFill>
            </a:endParaRP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A676654B-8077-1248-4A62-B32BB2E3ABF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39552" y="1772816"/>
            <a:ext cx="7344816" cy="3744415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AFB52309-AD1D-2255-59E4-193DA993B3FC}"/>
              </a:ext>
            </a:extLst>
          </p:cNvPr>
          <p:cNvSpPr txBox="1"/>
          <p:nvPr/>
        </p:nvSpPr>
        <p:spPr>
          <a:xfrm>
            <a:off x="467544" y="5517231"/>
            <a:ext cx="8280920" cy="73866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285750" indent="-285750">
              <a:spcBef>
                <a:spcPts val="600"/>
              </a:spcBef>
              <a:spcAft>
                <a:spcPts val="400"/>
              </a:spcAft>
              <a:buFont typeface="Arial" panose="020B0604020202020204" pitchFamily="34" charset="0"/>
              <a:buChar char="•"/>
            </a:pPr>
            <a:r>
              <a:rPr lang="en-IE" sz="1400" dirty="0"/>
              <a:t>The preliminary </a:t>
            </a:r>
            <a:r>
              <a:rPr lang="en-IE" sz="1400" dirty="0">
                <a:solidFill>
                  <a:schemeClr val="tx2"/>
                </a:solidFill>
              </a:rPr>
              <a:t>data would </a:t>
            </a:r>
            <a:r>
              <a:rPr lang="en-IE" sz="1400" dirty="0"/>
              <a:t>indicate that around </a:t>
            </a:r>
            <a:r>
              <a:rPr lang="en-IE" sz="1400" dirty="0">
                <a:solidFill>
                  <a:schemeClr val="accent2"/>
                </a:solidFill>
              </a:rPr>
              <a:t>8%</a:t>
            </a:r>
            <a:r>
              <a:rPr lang="en-IE" sz="1400" dirty="0"/>
              <a:t> of these urban populations were </a:t>
            </a:r>
            <a:r>
              <a:rPr lang="en-IE" sz="1400" dirty="0">
                <a:solidFill>
                  <a:schemeClr val="accent2"/>
                </a:solidFill>
              </a:rPr>
              <a:t>highly annoyed </a:t>
            </a:r>
            <a:r>
              <a:rPr lang="en-IE" sz="1400" dirty="0"/>
              <a:t>(HA) based on their exposure to road traffic noise (</a:t>
            </a:r>
            <a:r>
              <a:rPr lang="en-IE" sz="1400" dirty="0">
                <a:solidFill>
                  <a:schemeClr val="accent2"/>
                </a:solidFill>
              </a:rPr>
              <a:t>all roads</a:t>
            </a:r>
            <a:r>
              <a:rPr lang="en-IE" sz="1400" dirty="0">
                <a:latin typeface="+mj-lt"/>
              </a:rPr>
              <a:t>), </a:t>
            </a:r>
            <a:r>
              <a:rPr lang="en-US" sz="1400" kern="0" dirty="0">
                <a:solidFill>
                  <a:srgbClr val="000000"/>
                </a:solidFill>
                <a:effectLst/>
                <a:latin typeface="+mj-lt"/>
                <a:ea typeface="Calibri" panose="020F0502020204030204" pitchFamily="34" charset="0"/>
                <a:cs typeface="Times New Roman" panose="02020603050405020304" pitchFamily="18" charset="0"/>
              </a:rPr>
              <a:t>and approximately 2% were ‘</a:t>
            </a:r>
            <a:r>
              <a:rPr lang="en-US" sz="1400" kern="0" dirty="0">
                <a:solidFill>
                  <a:schemeClr val="accent2"/>
                </a:solidFill>
                <a:effectLst/>
                <a:latin typeface="+mj-lt"/>
                <a:ea typeface="Calibri" panose="020F0502020204030204" pitchFamily="34" charset="0"/>
                <a:cs typeface="Times New Roman" panose="02020603050405020304" pitchFamily="18" charset="0"/>
              </a:rPr>
              <a:t>highly sleep disturbed</a:t>
            </a:r>
            <a:r>
              <a:rPr lang="en-US" sz="1400" kern="0" dirty="0">
                <a:solidFill>
                  <a:srgbClr val="000000"/>
                </a:solidFill>
                <a:effectLst/>
                <a:latin typeface="+mj-lt"/>
                <a:ea typeface="Calibri" panose="020F0502020204030204" pitchFamily="34" charset="0"/>
                <a:cs typeface="Times New Roman" panose="02020603050405020304" pitchFamily="18" charset="0"/>
              </a:rPr>
              <a:t>’</a:t>
            </a:r>
            <a:r>
              <a:rPr lang="en-IE" sz="1400" dirty="0">
                <a:latin typeface="+mj-lt"/>
              </a:rPr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2169033428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74FEB8-B84F-8BFC-66F9-B56E6B55905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4800" y="609600"/>
            <a:ext cx="7772400" cy="838200"/>
          </a:xfrm>
        </p:spPr>
        <p:txBody>
          <a:bodyPr wrap="square" anchor="ctr">
            <a:normAutofit/>
          </a:bodyPr>
          <a:lstStyle/>
          <a:p>
            <a:r>
              <a:rPr lang="en-IE" sz="2800" dirty="0"/>
              <a:t>Noise Action Plans – Round 4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DF4CF57-A9A0-3235-0D80-1B616FF6A1DA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381000" y="1916832"/>
            <a:ext cx="4046984" cy="4243536"/>
          </a:xfrm>
        </p:spPr>
        <p:txBody>
          <a:bodyPr wrap="square" anchor="t">
            <a:normAutofit lnSpcReduction="10000"/>
          </a:bodyPr>
          <a:lstStyle/>
          <a:p>
            <a:pPr>
              <a:lnSpc>
                <a:spcPct val="90000"/>
              </a:lnSpc>
              <a:spcBef>
                <a:spcPts val="0"/>
              </a:spcBef>
              <a:spcAft>
                <a:spcPts val="1800"/>
              </a:spcAft>
            </a:pPr>
            <a:r>
              <a:rPr lang="en-IE" sz="1500" dirty="0"/>
              <a:t>Local authorities (LAs) are required to prepare </a:t>
            </a:r>
            <a:r>
              <a:rPr lang="en-IE" sz="1500" dirty="0">
                <a:solidFill>
                  <a:schemeClr val="accent2"/>
                </a:solidFill>
              </a:rPr>
              <a:t>Noise Action Plans (NAPs)</a:t>
            </a:r>
            <a:r>
              <a:rPr lang="en-IE" sz="1500" dirty="0"/>
              <a:t>                                               every five years. </a:t>
            </a:r>
          </a:p>
          <a:p>
            <a:pPr>
              <a:lnSpc>
                <a:spcPct val="90000"/>
              </a:lnSpc>
              <a:spcBef>
                <a:spcPts val="0"/>
              </a:spcBef>
              <a:spcAft>
                <a:spcPts val="1800"/>
              </a:spcAft>
            </a:pPr>
            <a:r>
              <a:rPr lang="en-IE" sz="1500" dirty="0"/>
              <a:t>The NAPs </a:t>
            </a:r>
            <a:r>
              <a:rPr lang="en-IE" sz="1500" dirty="0">
                <a:solidFill>
                  <a:schemeClr val="accent2"/>
                </a:solidFill>
              </a:rPr>
              <a:t>identify measures </a:t>
            </a:r>
            <a:r>
              <a:rPr lang="en-IE" sz="1500" dirty="0"/>
              <a:t>to be implemented to prevent and reduce environmental noise.</a:t>
            </a:r>
          </a:p>
          <a:p>
            <a:pPr>
              <a:lnSpc>
                <a:spcPct val="90000"/>
              </a:lnSpc>
              <a:spcBef>
                <a:spcPts val="0"/>
              </a:spcBef>
              <a:spcAft>
                <a:spcPts val="1800"/>
              </a:spcAft>
            </a:pPr>
            <a:r>
              <a:rPr lang="en-IE" sz="1500" dirty="0"/>
              <a:t>For Round 4 (2024-28), each LA has identified their </a:t>
            </a:r>
            <a:r>
              <a:rPr lang="en-IE" sz="1500" dirty="0">
                <a:solidFill>
                  <a:schemeClr val="accent2"/>
                </a:solidFill>
              </a:rPr>
              <a:t>Priority Important Areas </a:t>
            </a:r>
            <a:r>
              <a:rPr lang="en-IE" sz="1500" dirty="0"/>
              <a:t>(PIAs) which are based on the results of the strategic noise mapping.</a:t>
            </a:r>
          </a:p>
          <a:p>
            <a:pPr>
              <a:lnSpc>
                <a:spcPct val="90000"/>
              </a:lnSpc>
              <a:spcBef>
                <a:spcPts val="0"/>
              </a:spcBef>
              <a:spcAft>
                <a:spcPts val="400"/>
              </a:spcAft>
            </a:pPr>
            <a:r>
              <a:rPr lang="en-IE" sz="1500" dirty="0">
                <a:solidFill>
                  <a:schemeClr val="accent2"/>
                </a:solidFill>
              </a:rPr>
              <a:t>Fingal County Council </a:t>
            </a:r>
            <a:r>
              <a:rPr lang="en-IE" sz="1500" dirty="0"/>
              <a:t>is responsible for developing the  Dublin Airport </a:t>
            </a:r>
            <a:r>
              <a:rPr lang="en-IE" sz="1500" dirty="0">
                <a:solidFill>
                  <a:schemeClr val="accent2"/>
                </a:solidFill>
              </a:rPr>
              <a:t>Noise Action Plan</a:t>
            </a:r>
            <a:r>
              <a:rPr lang="en-IE" sz="1500" dirty="0"/>
              <a:t>. The plan is designed to manage noise issues and effects associated with Dublin Airport.</a:t>
            </a:r>
            <a:r>
              <a:rPr lang="fr-FR" sz="1500" dirty="0"/>
              <a:t>                                                                                                                                                                                                           </a:t>
            </a:r>
            <a:r>
              <a:rPr lang="en-IE" sz="1500" dirty="0">
                <a:solidFill>
                  <a:schemeClr val="accent2"/>
                </a:solidFill>
                <a:hlinkClick r:id="rId2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draft Dublin Airport Noise Action Plan 2024-2028 (arcgis.com)</a:t>
            </a:r>
            <a:r>
              <a:rPr lang="fr-FR" sz="1500" dirty="0">
                <a:solidFill>
                  <a:schemeClr val="accent2"/>
                </a:solidFill>
              </a:rPr>
              <a:t> 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3C675CB6-BDA2-F7DF-E2D1-376643FB1DF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252074" y="1772816"/>
            <a:ext cx="3136350" cy="2088233"/>
          </a:xfrm>
          <a:prstGeom prst="rect">
            <a:avLst/>
          </a:prstGeom>
          <a:noFill/>
        </p:spPr>
      </p:pic>
      <p:pic>
        <p:nvPicPr>
          <p:cNvPr id="6" name="Picture 5" descr="A blue background with text and a map">
            <a:extLst>
              <a:ext uri="{FF2B5EF4-FFF2-40B4-BE49-F238E27FC236}">
                <a16:creationId xmlns:a16="http://schemas.microsoft.com/office/drawing/2014/main" id="{9520CB27-2488-1835-9AF4-3610A0CC454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252074" y="3996534"/>
            <a:ext cx="3208358" cy="2251866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1970608331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>
            <a:extLst>
              <a:ext uri="{FF2B5EF4-FFF2-40B4-BE49-F238E27FC236}">
                <a16:creationId xmlns:a16="http://schemas.microsoft.com/office/drawing/2014/main" id="{B7FD7BC8-20A1-F965-B26C-38AC8345508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51520" y="836712"/>
            <a:ext cx="7825680" cy="611088"/>
          </a:xfrm>
        </p:spPr>
        <p:txBody>
          <a:bodyPr/>
          <a:lstStyle/>
          <a:p>
            <a:r>
              <a:rPr lang="en-IE" dirty="0"/>
              <a:t>Noise initiatives &amp; mitigation measures</a:t>
            </a:r>
            <a:br>
              <a:rPr lang="en-IE" dirty="0"/>
            </a:br>
            <a:endParaRPr lang="en-IE" dirty="0"/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A1E609E5-A445-7EBF-0E45-A1BA96C71BAA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381000" y="1844824"/>
            <a:ext cx="4046984" cy="4251176"/>
          </a:xfrm>
        </p:spPr>
        <p:txBody>
          <a:bodyPr/>
          <a:lstStyle/>
          <a:p>
            <a:pPr>
              <a:spcAft>
                <a:spcPts val="1800"/>
              </a:spcAft>
            </a:pPr>
            <a:r>
              <a:rPr lang="en-IE" sz="1400" dirty="0">
                <a:solidFill>
                  <a:schemeClr val="accent2"/>
                </a:solidFill>
              </a:rPr>
              <a:t>EU Zero Pollution Action Plan; </a:t>
            </a:r>
            <a:r>
              <a:rPr lang="en-IE" sz="1400" dirty="0"/>
              <a:t>specific measures are needed to allow Ireland to contribute to the overall 30% reduction target across the EU to reduce the negative impacts of exposure to transport noise by 2030.</a:t>
            </a:r>
            <a:endParaRPr lang="en-US" sz="1400" dirty="0"/>
          </a:p>
          <a:p>
            <a:pPr>
              <a:spcAft>
                <a:spcPts val="1800"/>
              </a:spcAft>
            </a:pPr>
            <a:r>
              <a:rPr lang="en-IE" sz="1400" dirty="0"/>
              <a:t>Noise management options include better urban and transport planning and significant reductions in road traffic noise, </a:t>
            </a:r>
            <a:r>
              <a:rPr lang="en-IE" sz="1400" dirty="0">
                <a:solidFill>
                  <a:schemeClr val="tx1"/>
                </a:solidFill>
              </a:rPr>
              <a:t>reducing speed limits on Irish roads, using </a:t>
            </a:r>
            <a:r>
              <a:rPr lang="en-IE" sz="1400" dirty="0"/>
              <a:t>low-noise road surfaces, &amp; creating low-noise-emission zones and quiet areas.</a:t>
            </a:r>
          </a:p>
          <a:p>
            <a:pPr>
              <a:spcAft>
                <a:spcPts val="900"/>
              </a:spcAft>
            </a:pPr>
            <a:r>
              <a:rPr lang="en-IE" sz="1400" dirty="0"/>
              <a:t>The </a:t>
            </a:r>
            <a:r>
              <a:rPr lang="en-IE" sz="1400" dirty="0">
                <a:solidFill>
                  <a:schemeClr val="accent2"/>
                </a:solidFill>
              </a:rPr>
              <a:t>Dublin City Development Plan 2022-28 </a:t>
            </a:r>
            <a:r>
              <a:rPr lang="en-IE" sz="1400" dirty="0"/>
              <a:t>includes a 40% reduction in general traffic volume &amp; significant increases in walking, cycling &amp; public transport use. </a:t>
            </a:r>
            <a:endParaRPr lang="en-US" sz="1400" dirty="0"/>
          </a:p>
          <a:p>
            <a:pPr>
              <a:spcAft>
                <a:spcPts val="900"/>
              </a:spcAft>
            </a:pPr>
            <a:endParaRPr lang="en-US" sz="1400" dirty="0"/>
          </a:p>
          <a:p>
            <a:endParaRPr lang="en-IE" dirty="0"/>
          </a:p>
        </p:txBody>
      </p:sp>
      <p:pic>
        <p:nvPicPr>
          <p:cNvPr id="11" name="Picture 4">
            <a:extLst>
              <a:ext uri="{FF2B5EF4-FFF2-40B4-BE49-F238E27FC236}">
                <a16:creationId xmlns:a16="http://schemas.microsoft.com/office/drawing/2014/main" id="{502DD60B-9D69-5577-8291-A07571651B1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20072" y="4577110"/>
            <a:ext cx="3384376" cy="16712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6" name="Picture 2" descr="MOTORWAYCARE | Noise Barriers | Acoustic Barriers | Noise Control">
            <a:extLst>
              <a:ext uri="{FF2B5EF4-FFF2-40B4-BE49-F238E27FC236}">
                <a16:creationId xmlns:a16="http://schemas.microsoft.com/office/drawing/2014/main" id="{2DFCF7CF-D0EC-F4E6-C9D5-889ACF7B95C1}"/>
              </a:ext>
            </a:extLst>
          </p:cNvPr>
          <p:cNvPicPr>
            <a:picLocks noGrp="1" noChangeAspect="1" noChangeArrowheads="1"/>
          </p:cNvPicPr>
          <p:nvPr>
            <p:ph sz="half" idx="2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48064" y="3208957"/>
            <a:ext cx="3456384" cy="115614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A4C2277A-B7D9-DD1F-D118-6F16D1808B3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148064" y="1772816"/>
            <a:ext cx="3528392" cy="1300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50429592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D89C717-8C06-3912-5B2C-3B64BAA5F40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E" sz="2800" dirty="0"/>
              <a:t>Key Chapter Messages </a:t>
            </a:r>
          </a:p>
        </p:txBody>
      </p:sp>
      <p:pic>
        <p:nvPicPr>
          <p:cNvPr id="4" name="Content Placeholder 3" descr="A close-up of a text">
            <a:extLst>
              <a:ext uri="{FF2B5EF4-FFF2-40B4-BE49-F238E27FC236}">
                <a16:creationId xmlns:a16="http://schemas.microsoft.com/office/drawing/2014/main" id="{59B2606C-D6A5-7D70-D855-903253B2716B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381000" y="1844825"/>
            <a:ext cx="7772400" cy="389607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11953281"/>
      </p:ext>
    </p:extLst>
  </p:cSld>
  <p:clrMapOvr>
    <a:masterClrMapping/>
  </p:clrMapOvr>
</p:sld>
</file>

<file path=ppt/theme/theme1.xml><?xml version="1.0" encoding="utf-8"?>
<a:theme xmlns:a="http://schemas.openxmlformats.org/drawingml/2006/main" name="EPA_Presentation2">
  <a:themeElements>
    <a:clrScheme name="EPA_MasterTemplate(2)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EPA_MasterTemplate(2)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IE" sz="2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IE" sz="2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charset="0"/>
          </a:defRPr>
        </a:defPPr>
      </a:lstStyle>
    </a:lnDef>
  </a:objectDefaults>
  <a:extraClrSchemeLst>
    <a:extraClrScheme>
      <a:clrScheme name="EPA_MasterTemplate(2)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EPA_MasterTemplate(2) 2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00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EPA_MasterTemplate(2) 3">
        <a:dk1>
          <a:srgbClr val="000000"/>
        </a:dk1>
        <a:lt1>
          <a:srgbClr val="FFFFCC"/>
        </a:lt1>
        <a:dk2>
          <a:srgbClr val="808000"/>
        </a:dk2>
        <a:lt2>
          <a:srgbClr val="666633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EPA_MasterTemplate(2) 4">
        <a:dk1>
          <a:srgbClr val="000000"/>
        </a:dk1>
        <a:lt1>
          <a:srgbClr val="FFFFFF"/>
        </a:lt1>
        <a:dk2>
          <a:srgbClr val="000000"/>
        </a:dk2>
        <a:lt2>
          <a:srgbClr val="333333"/>
        </a:lt2>
        <a:accent1>
          <a:srgbClr val="DDDDDD"/>
        </a:accent1>
        <a:accent2>
          <a:srgbClr val="808080"/>
        </a:accent2>
        <a:accent3>
          <a:srgbClr val="FFFFFF"/>
        </a:accent3>
        <a:accent4>
          <a:srgbClr val="000000"/>
        </a:accent4>
        <a:accent5>
          <a:srgbClr val="EBEBEB"/>
        </a:accent5>
        <a:accent6>
          <a:srgbClr val="737373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EPA_MasterTemplate(2) 5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EPA_MasterTemplate(2) 6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C0C0C0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DCDCDC"/>
        </a:accent5>
        <a:accent6>
          <a:srgbClr val="005CE7"/>
        </a:accent6>
        <a:hlink>
          <a:srgbClr val="FF0000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EPA_MasterTemplate(2) 7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_rels/item4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4.xml"/></Relationships>
</file>

<file path=customXml/item1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CDEF8CFF2CA9D6459470E44C4A36F6EF" ma:contentTypeVersion="0" ma:contentTypeDescription="Create a new document." ma:contentTypeScope="" ma:versionID="05ce597e868cd5bc06d112e95a03fdf9">
  <xsd:schema xmlns:xsd="http://www.w3.org/2001/XMLSchema" xmlns:xs="http://www.w3.org/2001/XMLSchema" xmlns:p="http://schemas.microsoft.com/office/2006/metadata/properties" xmlns:ns2="5ab5d5ec-99dd-442b-8d70-cfab590e29e4" targetNamespace="http://schemas.microsoft.com/office/2006/metadata/properties" ma:root="true" ma:fieldsID="c04613410cb6be496e993a5d876f805c" ns2:_="">
    <xsd:import namespace="5ab5d5ec-99dd-442b-8d70-cfab590e29e4"/>
    <xsd:element name="properties">
      <xsd:complexType>
        <xsd:sequence>
          <xsd:element name="documentManagement">
            <xsd:complexType>
              <xsd:all>
                <xsd:element ref="ns2:_dlc_DocId" minOccurs="0"/>
                <xsd:element ref="ns2:_dlc_DocIdUrl" minOccurs="0"/>
                <xsd:element ref="ns2:_dlc_DocIdPersistId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5ab5d5ec-99dd-442b-8d70-cfab590e29e4" elementFormDefault="qualified">
    <xsd:import namespace="http://schemas.microsoft.com/office/2006/documentManagement/types"/>
    <xsd:import namespace="http://schemas.microsoft.com/office/infopath/2007/PartnerControls"/>
    <xsd:element name="_dlc_DocId" ma:index="8" nillable="true" ma:displayName="Document ID Value" ma:description="The value of the document ID assigned to this item." ma:internalName="_dlc_DocId" ma:readOnly="true">
      <xsd:simpleType>
        <xsd:restriction base="dms:Text"/>
      </xsd:simpleType>
    </xsd:element>
    <xsd:element name="_dlc_DocIdUrl" ma:index="9" nillable="true" ma:displayName="Document ID" ma:description="Permanent link to this document." ma:hidden="true" ma:internalName="_dlc_DocIdUrl" ma:readOnly="true">
      <xsd:complexType>
        <xsd:complexContent>
          <xsd:extension base="dms:URL">
            <xsd:sequence>
              <xsd:element name="Url" type="dms:ValidUrl" minOccurs="0" nillable="true"/>
              <xsd:element name="Description" type="xsd:string" nillable="true"/>
            </xsd:sequence>
          </xsd:extension>
        </xsd:complexContent>
      </xsd:complexType>
    </xsd:element>
    <xsd:element name="_dlc_DocIdPersistId" ma:index="10" nillable="true" ma:displayName="Persist ID" ma:description="Keep ID on add." ma:hidden="true" ma:internalName="_dlc_DocIdPersistId" ma:readOnly="true">
      <xsd:simpleType>
        <xsd:restriction base="dms:Boolean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2C0A679006673F49A2D90F3C27389377" ma:contentTypeVersion="15" ma:contentTypeDescription="Create a new document." ma:contentTypeScope="" ma:versionID="2eadde888394750f6cec6a27c674e0c8">
  <xsd:schema xmlns:xsd="http://www.w3.org/2001/XMLSchema" xmlns:xs="http://www.w3.org/2001/XMLSchema" xmlns:p="http://schemas.microsoft.com/office/2006/metadata/properties" xmlns:ns2="ecab1ca4-5f57-43ce-affe-53337e58ff1e" xmlns:ns3="e581f1f4-2154-4050-a7a4-8bac27f5bd7d" targetNamespace="http://schemas.microsoft.com/office/2006/metadata/properties" ma:root="true" ma:fieldsID="c7d75bbb79561a22f2578dd6c7dd74b9" ns2:_="" ns3:_="">
    <xsd:import namespace="ecab1ca4-5f57-43ce-affe-53337e58ff1e"/>
    <xsd:import namespace="e581f1f4-2154-4050-a7a4-8bac27f5bd7d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DateTaken" minOccurs="0"/>
                <xsd:element ref="ns2:MediaServiceObjectDetectorVersions" minOccurs="0"/>
                <xsd:element ref="ns2:MediaServiceGenerationTime" minOccurs="0"/>
                <xsd:element ref="ns2:MediaServiceEventHashCode" minOccurs="0"/>
                <xsd:element ref="ns2:MediaLengthInSeconds" minOccurs="0"/>
                <xsd:element ref="ns2:lcf76f155ced4ddcb4097134ff3c332f" minOccurs="0"/>
                <xsd:element ref="ns3:TaxCatchAll" minOccurs="0"/>
                <xsd:element ref="ns2:MediaServiceOCR" minOccurs="0"/>
                <xsd:element ref="ns2:MediaServiceLocation" minOccurs="0"/>
                <xsd:element ref="ns2:MediaServiceSearchProperties" minOccurs="0"/>
                <xsd:element ref="ns3:SharedWithUsers" minOccurs="0"/>
                <xsd:element ref="ns3:SharedWithDetail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ecab1ca4-5f57-43ce-affe-53337e58ff1e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DateTaken" ma:index="10" nillable="true" ma:displayName="MediaServiceDateTaken" ma:hidden="true" ma:indexed="true" ma:internalName="MediaServiceDateTaken" ma:readOnly="true">
      <xsd:simpleType>
        <xsd:restriction base="dms:Text"/>
      </xsd:simpleType>
    </xsd:element>
    <xsd:element name="MediaServiceObjectDetectorVersions" ma:index="11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  <xsd:element name="MediaServiceGenerationTime" ma:index="12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3" nillable="true" ma:displayName="MediaServiceEventHashCode" ma:hidden="true" ma:internalName="MediaServiceEventHashCode" ma:readOnly="true">
      <xsd:simpleType>
        <xsd:restriction base="dms:Text"/>
      </xsd:simpleType>
    </xsd:element>
    <xsd:element name="MediaLengthInSeconds" ma:index="14" nillable="true" ma:displayName="MediaLengthInSeconds" ma:hidden="true" ma:internalName="MediaLengthInSeconds" ma:readOnly="true">
      <xsd:simpleType>
        <xsd:restriction base="dms:Unknown"/>
      </xsd:simpleType>
    </xsd:element>
    <xsd:element name="lcf76f155ced4ddcb4097134ff3c332f" ma:index="16" nillable="true" ma:taxonomy="true" ma:internalName="lcf76f155ced4ddcb4097134ff3c332f" ma:taxonomyFieldName="MediaServiceImageTags" ma:displayName="Image Tags" ma:readOnly="false" ma:fieldId="{5cf76f15-5ced-4ddc-b409-7134ff3c332f}" ma:taxonomyMulti="true" ma:sspId="8183a4eb-8b56-42a9-9edf-67dd87578a05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OCR" ma:index="18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Location" ma:index="19" nillable="true" ma:displayName="Location" ma:description="" ma:indexed="true" ma:internalName="MediaServiceLocation" ma:readOnly="true">
      <xsd:simpleType>
        <xsd:restriction base="dms:Text"/>
      </xsd:simpleType>
    </xsd:element>
    <xsd:element name="MediaServiceSearchProperties" ma:index="20" nillable="true" ma:displayName="MediaServiceSearchProperties" ma:hidden="true" ma:internalName="MediaServiceSearchProperties" ma:readOnly="true">
      <xsd:simpleType>
        <xsd:restriction base="dms:Note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e581f1f4-2154-4050-a7a4-8bac27f5bd7d" elementFormDefault="qualified">
    <xsd:import namespace="http://schemas.microsoft.com/office/2006/documentManagement/types"/>
    <xsd:import namespace="http://schemas.microsoft.com/office/infopath/2007/PartnerControls"/>
    <xsd:element name="TaxCatchAll" ma:index="17" nillable="true" ma:displayName="Taxonomy Catch All Column" ma:hidden="true" ma:list="{475f2e0a-fe27-4398-8b54-573592ad57c8}" ma:internalName="TaxCatchAll" ma:showField="CatchAllData" ma:web="e581f1f4-2154-4050-a7a4-8bac27f5bd7d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  <xsd:element name="SharedWithUsers" ma:index="21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22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4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TaxCatchAll xmlns="e581f1f4-2154-4050-a7a4-8bac27f5bd7d" xsi:nil="true"/>
    <lcf76f155ced4ddcb4097134ff3c332f xmlns="ecab1ca4-5f57-43ce-affe-53337e58ff1e">
      <Terms xmlns="http://schemas.microsoft.com/office/infopath/2007/PartnerControls"/>
    </lcf76f155ced4ddcb4097134ff3c332f>
  </documentManagement>
</p:properties>
</file>

<file path=customXml/itemProps1.xml><?xml version="1.0" encoding="utf-8"?>
<ds:datastoreItem xmlns:ds="http://schemas.openxmlformats.org/officeDocument/2006/customXml" ds:itemID="{9A15B7F7-26FF-4605-A708-54DD59572154}">
  <ds:schemaRefs>
    <ds:schemaRef ds:uri="http://schemas.microsoft.com/sharepoint/v3/contenttype/forms"/>
  </ds:schemaRefs>
</ds:datastoreItem>
</file>

<file path=customXml/itemProps2.xml><?xml version="1.0" encoding="utf-8"?>
<ds:datastoreItem xmlns:ds="http://schemas.openxmlformats.org/officeDocument/2006/customXml" ds:itemID="{0F671EF4-DB1D-4059-9ACD-F183F6AD00F6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5ab5d5ec-99dd-442b-8d70-cfab590e29e4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3.xml><?xml version="1.0" encoding="utf-8"?>
<ds:datastoreItem xmlns:ds="http://schemas.openxmlformats.org/officeDocument/2006/customXml" ds:itemID="{B9E34ADB-8A34-41D5-B5F6-4CC510014C61}"/>
</file>

<file path=customXml/itemProps4.xml><?xml version="1.0" encoding="utf-8"?>
<ds:datastoreItem xmlns:ds="http://schemas.openxmlformats.org/officeDocument/2006/customXml" ds:itemID="{BDD91362-5763-477D-8BBC-A1F8E1449287}">
  <ds:schemaRefs>
    <ds:schemaRef ds:uri="http://purl.org/dc/elements/1.1/"/>
    <ds:schemaRef ds:uri="http://schemas.openxmlformats.org/package/2006/metadata/core-properties"/>
    <ds:schemaRef ds:uri="http://purl.org/dc/dcmitype/"/>
    <ds:schemaRef ds:uri="http://schemas.microsoft.com/office/2006/documentManagement/types"/>
    <ds:schemaRef ds:uri="http://www.w3.org/XML/1998/namespace"/>
    <ds:schemaRef ds:uri="http://purl.org/dc/terms/"/>
    <ds:schemaRef ds:uri="http://schemas.microsoft.com/office/2006/metadata/properties"/>
    <ds:schemaRef ds:uri="http://schemas.microsoft.com/office/infopath/2007/PartnerControls"/>
    <ds:schemaRef ds:uri="5ab5d5ec-99dd-442b-8d70-cfab590e29e4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21045</TotalTime>
  <Words>650</Words>
  <Application>Microsoft Office PowerPoint</Application>
  <PresentationFormat>On-screen Show (4:3)</PresentationFormat>
  <Paragraphs>52</Paragraphs>
  <Slides>11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9" baseType="lpstr">
      <vt:lpstr>Arial</vt:lpstr>
      <vt:lpstr>Calibri</vt:lpstr>
      <vt:lpstr>Calibri Light</vt:lpstr>
      <vt:lpstr>Source Sans Pro</vt:lpstr>
      <vt:lpstr>Times</vt:lpstr>
      <vt:lpstr>Wingdings</vt:lpstr>
      <vt:lpstr>Zapf Dingbats</vt:lpstr>
      <vt:lpstr>EPA_Presentation2</vt:lpstr>
      <vt:lpstr>Environmental Noise</vt:lpstr>
      <vt:lpstr>Overview</vt:lpstr>
      <vt:lpstr>Environmental noise - EPA role</vt:lpstr>
      <vt:lpstr>Health impacts of noise</vt:lpstr>
      <vt:lpstr>Noise Round 4 Roads Cork                                            agglomeration – Lden                               EPA Maps </vt:lpstr>
      <vt:lpstr>Round 4 Noise Datasets</vt:lpstr>
      <vt:lpstr>Exposure to Road Transport Noise  </vt:lpstr>
      <vt:lpstr>Harmful Effects -  preliminary data for Roads </vt:lpstr>
      <vt:lpstr>Noise Action Plans – Round 4 </vt:lpstr>
      <vt:lpstr>Noise initiatives &amp; mitigation measures </vt:lpstr>
      <vt:lpstr>Key Chapter Messages </vt:lpstr>
    </vt:vector>
  </TitlesOfParts>
  <Company>EPA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Environmental Noise Directive Implementation in Ireland</dc:title>
  <dc:creator>NOLANK</dc:creator>
  <cp:lastModifiedBy>Tony Dolan</cp:lastModifiedBy>
  <cp:revision>1821</cp:revision>
  <cp:lastPrinted>2024-05-15T15:06:31Z</cp:lastPrinted>
  <dcterms:created xsi:type="dcterms:W3CDTF">2012-08-14T08:16:58Z</dcterms:created>
  <dcterms:modified xsi:type="dcterms:W3CDTF">2024-10-15T10:36:56Z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0x0101002C0A679006673F49A2D90F3C27389377</vt:lpwstr>
  </property>
</Properties>
</file>