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Masters/slideMaster1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slideLayouts/slideLayout9.xml" ContentType="application/vnd.openxmlformats-officedocument.presentationml.slideLayout+xml"/>
  <Override PartName="/ppt/notesSlides/notesSlide10.xml" ContentType="application/vnd.openxmlformats-officedocument.presentationml.notesSlide+xml"/>
  <Override PartName="/ppt/theme/theme1.xml" ContentType="application/vnd.openxmlformats-officedocument.theme+xml"/>
  <Override PartName="/ppt/notesMasters/notesMaster1.xml" ContentType="application/vnd.openxmlformats-officedocument.presentationml.notesMaster+xml"/>
  <Override PartName="/ppt/theme/theme2.xml" ContentType="application/vnd.openxmlformats-officedocument.theme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ppt/presProps.xml" ContentType="application/vnd.openxmlformats-officedocument.presentationml.presProps+xml"/>
  <Override PartName="/docProps/core.xml" ContentType="application/vnd.openxmlformats-package.core-properties+xml"/>
  <Override PartName="/docProps/app.xml" ContentType="application/vnd.openxmlformats-officedocument.extended-properties+xml"/>
  <Override PartName="/ppt/revisionInfo.xml" ContentType="application/vnd.ms-powerpoint.revisioninfo+xml"/>
  <Override PartName="/customXml/itemProps1.xml" ContentType="application/vnd.openxmlformats-officedocument.customXmlProperties+xml"/>
  <Override PartName="/customXml/itemProps2.xml" ContentType="application/vnd.openxmlformats-officedocument.customXml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3"/>
  </p:notesMasterIdLst>
  <p:sldIdLst>
    <p:sldId id="281" r:id="rId2"/>
    <p:sldId id="925" r:id="rId3"/>
    <p:sldId id="929" r:id="rId4"/>
    <p:sldId id="930" r:id="rId5"/>
    <p:sldId id="933" r:id="rId6"/>
    <p:sldId id="931" r:id="rId7"/>
    <p:sldId id="797" r:id="rId8"/>
    <p:sldId id="936" r:id="rId9"/>
    <p:sldId id="938" r:id="rId10"/>
    <p:sldId id="937" r:id="rId11"/>
    <p:sldId id="939" r:id="rId1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AEF370FC-BB43-49CE-BF5D-CC7D4D318559}" v="49" dt="2024-10-15T14:58:27.005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8025" autoAdjust="0"/>
    <p:restoredTop sz="95417" autoAdjust="0"/>
  </p:normalViewPr>
  <p:slideViewPr>
    <p:cSldViewPr snapToGrid="0">
      <p:cViewPr>
        <p:scale>
          <a:sx n="95" d="100"/>
          <a:sy n="95" d="100"/>
        </p:scale>
        <p:origin x="1008" y="3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18" Type="http://schemas.microsoft.com/office/2015/10/relationships/revisionInfo" Target="revisionInfo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20" Type="http://schemas.openxmlformats.org/officeDocument/2006/relationships/customXml" Target="../customXml/item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customXml" Target="../customXml/item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B71E4D6-1065-4458-8669-2E0927BD36ED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F22F1AC-27F1-40F0-A7E6-5A800FD86B05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66221811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4FB5D47-D948-4F71-BE31-7700B707A812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5731157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  <a:p>
            <a:r>
              <a:rPr lang="en-IE" dirty="0"/>
              <a:t>The four key messages from the climate chapter centre around the </a:t>
            </a:r>
          </a:p>
          <a:p>
            <a:pPr marL="228600" indent="-228600">
              <a:buAutoNum type="arabicPeriod"/>
            </a:pPr>
            <a:r>
              <a:rPr lang="en-IE" dirty="0"/>
              <a:t>Our understanding of climate science and the current and future impacts of climate change in Ireland</a:t>
            </a:r>
          </a:p>
          <a:p>
            <a:pPr marL="228600" indent="-228600">
              <a:buAutoNum type="arabicPeriod"/>
            </a:pPr>
            <a:r>
              <a:rPr lang="en-IE" dirty="0"/>
              <a:t>The importance of Ireland adapting and building its resilience to climate change </a:t>
            </a:r>
          </a:p>
          <a:p>
            <a:pPr marL="228600" indent="-228600">
              <a:buAutoNum type="arabicPeriod"/>
            </a:pPr>
            <a:r>
              <a:rPr lang="en-IE" dirty="0"/>
              <a:t>Greenhouse gas emission reduction and the increase in scale and pace necessary to achieve our National and European Targets</a:t>
            </a:r>
          </a:p>
          <a:p>
            <a:pPr marL="228600" indent="-228600">
              <a:buAutoNum type="arabicPeriod"/>
            </a:pPr>
            <a:r>
              <a:rPr lang="en-IE" dirty="0"/>
              <a:t>The need to support and understand people and communities in the changes that are necessary and the importance of designing and implementing policy that makes climate actions easier for people. </a:t>
            </a:r>
          </a:p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7185799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F22F1AC-27F1-40F0-A7E6-5A800FD86B05}" type="slidenum">
              <a:rPr lang="en-IE" smtClean="0"/>
              <a:t>3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12414125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F22F1AC-27F1-40F0-A7E6-5A800FD86B05}" type="slidenum">
              <a:rPr lang="en-IE" smtClean="0"/>
              <a:t>4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38110206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F22F1AC-27F1-40F0-A7E6-5A800FD86B05}" type="slidenum">
              <a:rPr lang="en-IE" smtClean="0"/>
              <a:t>6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59677344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IE"/>
              <a:t>Agriculture consistently the biggest and a similar share now, but some dips along the way.</a:t>
            </a:r>
          </a:p>
          <a:p>
            <a:r>
              <a:rPr lang="en-IE"/>
              <a:t>Transport double where it was in 1990</a:t>
            </a:r>
          </a:p>
          <a:p>
            <a:r>
              <a:rPr lang="en-IE"/>
              <a:t>Energy share have declined substantially due to high degree of fuel switching and more efficient generation and renewables.</a:t>
            </a:r>
          </a:p>
          <a:p>
            <a:r>
              <a:rPr lang="en-IE"/>
              <a:t>Industrial Process emissions have declined, due to industry moving out of Ireland</a:t>
            </a:r>
          </a:p>
          <a:p>
            <a:r>
              <a:rPr lang="en-IE"/>
              <a:t>Remaining sectors have stayed quite stable</a:t>
            </a:r>
          </a:p>
          <a:p>
            <a:endParaRPr lang="en-IE"/>
          </a:p>
          <a:p>
            <a:endParaRPr lang="en-IE"/>
          </a:p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49DA0D7-EA1B-4953-B0DC-CA28DACA1B0E}" type="slidenum">
              <a:rPr kumimoji="0" lang="en-GB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GB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6448687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F22F1AC-27F1-40F0-A7E6-5A800FD86B05}" type="slidenum">
              <a:rPr lang="en-IE" smtClean="0"/>
              <a:t>8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34300014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F22F1AC-27F1-40F0-A7E6-5A800FD86B05}" type="slidenum">
              <a:rPr lang="en-IE" smtClean="0"/>
              <a:t>9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00245316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F22F1AC-27F1-40F0-A7E6-5A800FD86B05}" type="slidenum">
              <a:rPr lang="en-IE" smtClean="0"/>
              <a:t>10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73811174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4FB5D47-D948-4F71-BE31-7700B707A812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11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6707314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DF7609-68CB-6592-481C-F7870B1F882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37CD9CE-4D52-F862-7F91-CCE12206463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3ED5B1F-4B43-73E2-3565-52F6CA8DDD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5378586-5530-7FB3-60C8-0B40EC344FB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B95AF43-6416-6319-8A83-F57C63B471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5434199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827B9E-C018-73DE-EA06-B4CA33A43A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049B5BC-12EF-A59E-9229-128B13BA5AD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FF1D3A6-2D04-7876-A777-8FAB9DFB394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36CF230-FE3B-C445-7F42-79876BF263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0390076-7D3F-8CDB-45E1-AA4CB3D924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02899817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4D36C0A-F3E2-1555-59B6-53297101F0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A707736-293C-97E9-96DC-E88E823A59D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CDA9380-83C6-7D8E-B02E-EF335F8F02A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0BDB42E-D332-6D0D-29A3-99BE8760D44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4F5BF5A-F216-E8D0-3D70-C3F7DF1865F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09167682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8598BE5-5AD4-12AE-2ACF-F1372B8888B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13577BD-FE26-1A4C-B00C-66C2BABAE87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E4D7F99-3BBE-8E38-2BB9-A526F818483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5AEC75F-4041-C761-41DB-25C7E5D7DF1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FD3EF9B-E436-BADD-E7C9-D4B44C45297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6FA29AD-EE05-20B8-3B5E-7D66D7012E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96570196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C052E2-2356-D234-E0C4-E5A912D8846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6E9013F-1858-0549-D932-B0D162849FC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12AE1FC-4847-8D60-8C6A-C781AABE94A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A789A00-2F16-759E-F91A-5A6F876E9D8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CF1C3E6-353D-B053-3238-C42C2F10103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B6B2D2E3-7618-E6D9-2AE7-F1013B20B7D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0F0865E1-7930-EE4B-0502-072F6FB4CAA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97CAF6D-9E8A-742D-B016-86EBD33606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6081192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5A528C-D366-17FD-810B-B5820AFF42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FDE5B5E-87C5-6437-8868-E24687E17BC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1ADF82F-4F87-7A06-09EC-CA0F55A866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EEF8681-E5F5-6E9E-50BB-367C321705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10277733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C7E4BF41-6946-355E-0710-09387FA297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590F21C-EBFA-A82F-71C0-81C580BEDC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923AA28-C1DE-AA1C-B9C0-0E427529A0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47229387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FDB628-9CD6-D60B-9D14-00824572203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DD4002-73F6-F5B2-A518-7E6B1C0E570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BB3BDE4-F87B-A741-27F5-93BF3596CEC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F9E703D-2EF9-18B0-5FB4-A0620CC9401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BB945E2-4337-F626-1780-0FF0BFAA4ED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4EA0268-62D9-16AB-1877-BE2C22A476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053158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2A739C-8EF1-F214-E104-BDC00E361CF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78790444-F6C0-6F58-4BD8-26F0D38866B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F920FCC-2973-C4D9-B9F0-CCD182A065A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26AC8FE-F3B6-088F-0429-162638B8E57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14168BA-1DAB-BD90-54B8-B30377BEA2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213C22D-5D52-91D3-855D-FB851F35848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35945118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AC90C95-4E85-D5BE-3744-54D831B260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4237880-7B72-7D86-B862-5ADA6816632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3FFFD8D-5020-A049-E30C-EE0A1E8981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13E29BD-70A9-AEB0-9CF8-D4D2767D56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9EABCA9-5C98-7EE7-CDB7-7863B393770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32720124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315DEA54-F8CC-2123-EC3E-08E6AD7DECE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22C22D7-7D33-406C-6E7E-F1F0223C10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8161A20-7AAF-FB3A-92B6-5A58D814BF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7D253D4-B516-8E06-ED7F-960C8E356F0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4D74604-FD7F-831C-B3CF-3A511A37983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55292567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1Col-0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-21695"/>
            <a:ext cx="12192000" cy="1439333"/>
          </a:xfrm>
          <a:prstGeom prst="rect">
            <a:avLst/>
          </a:prstGeom>
          <a:solidFill>
            <a:srgbClr val="0058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9" name="Rectangle 8"/>
          <p:cNvSpPr/>
          <p:nvPr userDrawn="1"/>
        </p:nvSpPr>
        <p:spPr>
          <a:xfrm>
            <a:off x="0" y="6311372"/>
            <a:ext cx="12192000" cy="237067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274639"/>
            <a:ext cx="10972800" cy="114300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4000">
                <a:solidFill>
                  <a:srgbClr val="FFFFFF"/>
                </a:solidFill>
              </a:defRPr>
            </a:lvl1pPr>
          </a:lstStyle>
          <a:p>
            <a:r>
              <a:rPr lang="ga-IE" dirty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96819"/>
            <a:ext cx="10972800" cy="731837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667">
                <a:solidFill>
                  <a:srgbClr val="00AFA3"/>
                </a:solidFill>
              </a:defRPr>
            </a:lvl1pPr>
            <a:lvl2pPr marL="479988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2pPr>
            <a:lvl3pPr marL="959976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3pPr>
            <a:lvl4pPr marL="1439964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4pPr>
            <a:lvl5pPr marL="1919952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 dirty="0"/>
              <a:t>Click to Edit Master Text Styles</a:t>
            </a:r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609600" y="2528655"/>
            <a:ext cx="10972800" cy="3588644"/>
          </a:xfrm>
          <a:prstGeom prst="rect">
            <a:avLst/>
          </a:prstGeom>
        </p:spPr>
        <p:txBody>
          <a:bodyPr lIns="0" tIns="0" rIns="0" bIns="0" anchor="t" anchorCtr="0"/>
          <a:lstStyle>
            <a:lvl1pPr marL="479988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1pPr>
            <a:lvl2pPr marL="959976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2pPr>
            <a:lvl3pPr marL="1439964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3pPr>
            <a:lvl4pPr marL="1919952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4pPr>
            <a:lvl5pPr marL="2399940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 dirty="0"/>
              <a:t>Click to edit Master text styles</a:t>
            </a:r>
          </a:p>
          <a:p>
            <a:pPr lvl="1"/>
            <a:r>
              <a:rPr lang="ga-IE" dirty="0"/>
              <a:t>Second level</a:t>
            </a:r>
          </a:p>
          <a:p>
            <a:pPr lvl="2"/>
            <a:r>
              <a:rPr lang="ga-IE" dirty="0"/>
              <a:t>Third level</a:t>
            </a:r>
          </a:p>
          <a:p>
            <a:pPr lvl="3"/>
            <a:r>
              <a:rPr lang="ga-IE" dirty="0"/>
              <a:t>Fourth level</a:t>
            </a:r>
          </a:p>
          <a:p>
            <a:pPr lvl="4"/>
            <a:r>
              <a:rPr lang="ga-IE" dirty="0"/>
              <a:t>Fifth level</a:t>
            </a:r>
            <a:endParaRPr lang="en-US" dirty="0"/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9719733" y="0"/>
            <a:ext cx="2167467" cy="14393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321477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0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 userDrawn="1"/>
        </p:nvSpPr>
        <p:spPr>
          <a:xfrm>
            <a:off x="4318002" y="-21696"/>
            <a:ext cx="7873999" cy="6879696"/>
          </a:xfrm>
          <a:prstGeom prst="rect">
            <a:avLst/>
          </a:prstGeom>
          <a:solidFill>
            <a:srgbClr val="0058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8" name="Rectangle 7"/>
          <p:cNvSpPr/>
          <p:nvPr userDrawn="1"/>
        </p:nvSpPr>
        <p:spPr>
          <a:xfrm rot="5400000">
            <a:off x="759617" y="3299618"/>
            <a:ext cx="6879697" cy="237069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 rotWithShape="1">
          <a:blip r:embed="rId2"/>
          <a:srcRect b="64656"/>
          <a:stretch/>
        </p:blipFill>
        <p:spPr>
          <a:xfrm>
            <a:off x="-50800" y="2244973"/>
            <a:ext cx="4097867" cy="1568071"/>
          </a:xfrm>
          <a:prstGeom prst="rect">
            <a:avLst/>
          </a:prstGeom>
        </p:spPr>
      </p:pic>
      <p:sp>
        <p:nvSpPr>
          <p:cNvPr id="10" name="Title 1"/>
          <p:cNvSpPr>
            <a:spLocks noGrp="1"/>
          </p:cNvSpPr>
          <p:nvPr>
            <p:ph type="ctrTitle" hasCustomPrompt="1"/>
          </p:nvPr>
        </p:nvSpPr>
        <p:spPr>
          <a:xfrm>
            <a:off x="4318001" y="-21696"/>
            <a:ext cx="7899399" cy="5760000"/>
          </a:xfrm>
          <a:prstGeom prst="rect">
            <a:avLst/>
          </a:prstGeom>
        </p:spPr>
        <p:txBody>
          <a:bodyPr lIns="360000" tIns="0" rIns="360000" bIns="144000" anchor="ctr" anchorCtr="0"/>
          <a:lstStyle>
            <a:lvl1pPr>
              <a:defRPr sz="5333" b="0">
                <a:solidFill>
                  <a:schemeClr val="bg1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4318000" y="5738285"/>
            <a:ext cx="7920000" cy="1119716"/>
          </a:xfrm>
          <a:prstGeom prst="rect">
            <a:avLst/>
          </a:prstGeom>
        </p:spPr>
        <p:txBody>
          <a:bodyPr vert="horz" lIns="0" tIns="0" rIns="0" bIns="72000" anchor="ctr"/>
          <a:lstStyle>
            <a:lvl1pPr marL="0" indent="0" algn="ctr">
              <a:spcBef>
                <a:spcPts val="2784"/>
              </a:spcBef>
              <a:buNone/>
              <a:defRPr sz="1867">
                <a:solidFill>
                  <a:schemeClr val="bg1"/>
                </a:solidFill>
              </a:defRPr>
            </a:lvl1pPr>
            <a:lvl2pPr marL="0" indent="0" algn="ctr">
              <a:spcBef>
                <a:spcPts val="2784"/>
              </a:spcBef>
              <a:buNone/>
              <a:defRPr sz="1600">
                <a:solidFill>
                  <a:schemeClr val="bg1"/>
                </a:solidFill>
              </a:defRPr>
            </a:lvl2pPr>
            <a:lvl3pPr marL="0" indent="0" algn="ctr">
              <a:spcBef>
                <a:spcPts val="2784"/>
              </a:spcBef>
              <a:buNone/>
              <a:defRPr sz="1600">
                <a:solidFill>
                  <a:schemeClr val="bg1"/>
                </a:solidFill>
              </a:defRPr>
            </a:lvl3pPr>
            <a:lvl4pPr marL="0" indent="0" algn="ctr">
              <a:spcBef>
                <a:spcPts val="2784"/>
              </a:spcBef>
              <a:buNone/>
              <a:defRPr sz="1600">
                <a:solidFill>
                  <a:schemeClr val="bg1"/>
                </a:solidFill>
              </a:defRPr>
            </a:lvl4pPr>
            <a:lvl5pPr marL="0" indent="0" algn="ctr">
              <a:spcBef>
                <a:spcPts val="2784"/>
              </a:spcBef>
              <a:buNone/>
              <a:defRPr sz="16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606800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2Col-0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-21695"/>
            <a:ext cx="12192000" cy="1439333"/>
          </a:xfrm>
          <a:prstGeom prst="rect">
            <a:avLst/>
          </a:prstGeom>
          <a:solidFill>
            <a:srgbClr val="0058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9" name="Rectangle 8"/>
          <p:cNvSpPr/>
          <p:nvPr userDrawn="1"/>
        </p:nvSpPr>
        <p:spPr>
          <a:xfrm>
            <a:off x="0" y="6311372"/>
            <a:ext cx="12192000" cy="237067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274639"/>
            <a:ext cx="10972800" cy="114300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4000">
                <a:solidFill>
                  <a:srgbClr val="FFFFFF"/>
                </a:solidFill>
              </a:defRPr>
            </a:lvl1pPr>
          </a:lstStyle>
          <a:p>
            <a:r>
              <a:rPr lang="ga-IE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96819"/>
            <a:ext cx="10972800" cy="731837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667">
                <a:solidFill>
                  <a:srgbClr val="00AFA3"/>
                </a:solidFill>
              </a:defRPr>
            </a:lvl1pPr>
            <a:lvl2pPr marL="479988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2pPr>
            <a:lvl3pPr marL="959976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3pPr>
            <a:lvl4pPr marL="1439964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4pPr>
            <a:lvl5pPr marL="1919952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609600" y="2528655"/>
            <a:ext cx="5294379" cy="3588644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None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1pPr>
            <a:lvl2pPr marL="959976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2pPr>
            <a:lvl3pPr marL="1439964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3pPr>
            <a:lvl4pPr marL="1919952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4pPr>
            <a:lvl5pPr marL="2399940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idx="11"/>
          </p:nvPr>
        </p:nvSpPr>
        <p:spPr>
          <a:xfrm>
            <a:off x="6288021" y="2528655"/>
            <a:ext cx="5294379" cy="3588644"/>
          </a:xfrm>
          <a:prstGeom prst="rect">
            <a:avLst/>
          </a:prstGeom>
        </p:spPr>
        <p:txBody>
          <a:bodyPr lIns="0" tIns="0" rIns="0" bIns="0" anchor="t" anchorCtr="0"/>
          <a:lstStyle>
            <a:lvl1pPr marL="479988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1pPr>
            <a:lvl2pPr marL="959976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2pPr>
            <a:lvl3pPr marL="1439964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3pPr>
            <a:lvl4pPr marL="1919952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4pPr>
            <a:lvl5pPr marL="2399940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/>
              <a:t>Click to edit Master text styles</a:t>
            </a:r>
          </a:p>
          <a:p>
            <a:pPr lvl="1"/>
            <a:r>
              <a:rPr lang="ga-IE"/>
              <a:t>Second level</a:t>
            </a:r>
          </a:p>
          <a:p>
            <a:pPr lvl="2"/>
            <a:r>
              <a:rPr lang="ga-IE"/>
              <a:t>Third level</a:t>
            </a:r>
          </a:p>
          <a:p>
            <a:pPr lvl="3"/>
            <a:r>
              <a:rPr lang="ga-IE"/>
              <a:t>Fourth level</a:t>
            </a:r>
          </a:p>
          <a:p>
            <a:pPr lvl="4"/>
            <a:r>
              <a:rPr lang="ga-IE"/>
              <a:t>Fifth level</a:t>
            </a:r>
            <a:endParaRPr lang="en-US"/>
          </a:p>
        </p:txBody>
      </p:sp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9719733" y="0"/>
            <a:ext cx="2167467" cy="14393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5864821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8FD8B3D9-BA3D-B15D-C509-8B30926072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E7FDD60-A815-909B-9726-6FF73A766C5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55179A4-8BFF-F53F-22A1-C5AE6356389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E42FA3-6032-4120-BE7B-852A1EA96680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7031D77-34B5-07C9-8483-342FB36DA9A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3B37C29-B3E8-65C5-43AA-464121713A2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0D5DD5F-4F7B-4D61-AA9A-2C84BC509CB1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9063139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76" r:id="rId13"/>
    <p:sldLayoutId id="2147483677" r:id="rId14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3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svg"/><Relationship Id="rId3" Type="http://schemas.openxmlformats.org/officeDocument/2006/relationships/image" Target="../media/image15.png"/><Relationship Id="rId7" Type="http://schemas.openxmlformats.org/officeDocument/2006/relationships/image" Target="../media/image19.png"/><Relationship Id="rId12" Type="http://schemas.openxmlformats.org/officeDocument/2006/relationships/image" Target="../media/image24.sv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18.svg"/><Relationship Id="rId11" Type="http://schemas.openxmlformats.org/officeDocument/2006/relationships/image" Target="../media/image23.png"/><Relationship Id="rId5" Type="http://schemas.openxmlformats.org/officeDocument/2006/relationships/image" Target="../media/image17.png"/><Relationship Id="rId10" Type="http://schemas.openxmlformats.org/officeDocument/2006/relationships/image" Target="../media/image22.svg"/><Relationship Id="rId4" Type="http://schemas.openxmlformats.org/officeDocument/2006/relationships/image" Target="../media/image16.svg"/><Relationship Id="rId9" Type="http://schemas.openxmlformats.org/officeDocument/2006/relationships/image" Target="../media/image21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4109776" y="5124658"/>
            <a:ext cx="7968343" cy="401934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n-IE" sz="3600" dirty="0"/>
              <a:t>Paths to achieve our climate goals</a:t>
            </a:r>
          </a:p>
          <a:p>
            <a:pPr>
              <a:lnSpc>
                <a:spcPct val="100000"/>
              </a:lnSpc>
              <a:spcBef>
                <a:spcPts val="0"/>
              </a:spcBef>
            </a:pPr>
            <a:r>
              <a:rPr lang="en-US" sz="2000" dirty="0"/>
              <a:t>Mary Frances Rochford, Programme Manager </a:t>
            </a:r>
          </a:p>
          <a:p>
            <a:pPr>
              <a:lnSpc>
                <a:spcPct val="100000"/>
              </a:lnSpc>
              <a:spcBef>
                <a:spcPts val="0"/>
              </a:spcBef>
            </a:pPr>
            <a:r>
              <a:rPr lang="en-US" sz="2000" dirty="0"/>
              <a:t>Climate Programme</a:t>
            </a:r>
          </a:p>
        </p:txBody>
      </p:sp>
      <p:pic>
        <p:nvPicPr>
          <p:cNvPr id="4" name="Picture 3" descr="A person in a hoodie and a river&#10;&#10;Description automatically generated">
            <a:extLst>
              <a:ext uri="{FF2B5EF4-FFF2-40B4-BE49-F238E27FC236}">
                <a16:creationId xmlns:a16="http://schemas.microsoft.com/office/drawing/2014/main" id="{767CCB62-7775-C003-7F21-3EF55025F84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41849" y="203517"/>
            <a:ext cx="3018220" cy="4388147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721F84DF-239A-39D2-6309-B1300A1B3CB0}"/>
              </a:ext>
            </a:extLst>
          </p:cNvPr>
          <p:cNvSpPr txBox="1"/>
          <p:nvPr/>
        </p:nvSpPr>
        <p:spPr>
          <a:xfrm>
            <a:off x="4985244" y="6008152"/>
            <a:ext cx="6531429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b="1" dirty="0">
                <a:solidFill>
                  <a:schemeClr val="bg1"/>
                </a:solidFill>
              </a:rPr>
              <a:t>Chapter Authors: </a:t>
            </a:r>
            <a:r>
              <a:rPr lang="en-IE" dirty="0">
                <a:solidFill>
                  <a:schemeClr val="bg1"/>
                </a:solidFill>
              </a:rPr>
              <a:t>Conor Quinlan, Stephen Treacy, Frank McGovern, </a:t>
            </a:r>
          </a:p>
          <a:p>
            <a:pPr algn="ctr"/>
            <a:r>
              <a:rPr lang="en-IE" dirty="0">
                <a:solidFill>
                  <a:schemeClr val="bg1"/>
                </a:solidFill>
              </a:rPr>
              <a:t>Tomás Murray &amp; Mary Frances Rochford</a:t>
            </a:r>
          </a:p>
        </p:txBody>
      </p:sp>
    </p:spTree>
    <p:extLst>
      <p:ext uri="{BB962C8B-B14F-4D97-AF65-F5344CB8AC3E}">
        <p14:creationId xmlns:p14="http://schemas.microsoft.com/office/powerpoint/2010/main" val="73785286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en-US" sz="4000">
                <a:solidFill>
                  <a:srgbClr val="FFFFFF"/>
                </a:solidFill>
              </a:rPr>
              <a:t>A changing country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46E62B5E-6429-7722-C2FD-3875ACD0E56A}"/>
              </a:ext>
            </a:extLst>
          </p:cNvPr>
          <p:cNvSpPr>
            <a:spLocks noGrp="1"/>
          </p:cNvSpPr>
          <p:nvPr>
            <p:ph idx="10"/>
          </p:nvPr>
        </p:nvSpPr>
        <p:spPr>
          <a:xfrm>
            <a:off x="5272121" y="1998341"/>
            <a:ext cx="6805998" cy="2139478"/>
          </a:xfrm>
        </p:spPr>
        <p:txBody>
          <a:bodyPr/>
          <a:lstStyle/>
          <a:p>
            <a:pPr>
              <a:buFont typeface="+mj-lt"/>
              <a:buAutoNum type="arabicPeriod"/>
            </a:pPr>
            <a:r>
              <a:rPr lang="en-IE" sz="1800" dirty="0">
                <a:solidFill>
                  <a:schemeClr val="tx1"/>
                </a:solidFill>
              </a:rPr>
              <a:t>The Science is Clear- Climate Change is already having an impact</a:t>
            </a:r>
          </a:p>
          <a:p>
            <a:pPr>
              <a:buFont typeface="+mj-lt"/>
              <a:buAutoNum type="arabicPeriod"/>
            </a:pPr>
            <a:r>
              <a:rPr lang="en-IE" sz="1800" dirty="0">
                <a:solidFill>
                  <a:schemeClr val="tx1"/>
                </a:solidFill>
              </a:rPr>
              <a:t>Ireland needs to be resilient to Climate Impacts</a:t>
            </a:r>
          </a:p>
          <a:p>
            <a:pPr>
              <a:buFont typeface="+mj-lt"/>
              <a:buAutoNum type="arabicPeriod"/>
            </a:pPr>
            <a:r>
              <a:rPr lang="en-IE" sz="1800" dirty="0">
                <a:solidFill>
                  <a:schemeClr val="tx1"/>
                </a:solidFill>
              </a:rPr>
              <a:t>Ireland is currently not on track to meet its emission reduction targets</a:t>
            </a:r>
          </a:p>
          <a:p>
            <a:pPr>
              <a:buFont typeface="+mj-lt"/>
              <a:buAutoNum type="arabicPeriod"/>
            </a:pPr>
            <a:r>
              <a:rPr lang="en-IE" sz="1800" dirty="0">
                <a:solidFill>
                  <a:schemeClr val="tx1"/>
                </a:solidFill>
              </a:rPr>
              <a:t>People and Communities need to be supported and understood </a:t>
            </a:r>
          </a:p>
          <a:p>
            <a:pPr>
              <a:buFont typeface="+mj-lt"/>
              <a:buAutoNum type="arabicPeriod"/>
            </a:pPr>
            <a:endParaRPr lang="en-IE" dirty="0"/>
          </a:p>
          <a:p>
            <a:pPr marL="0" indent="0">
              <a:buNone/>
            </a:pPr>
            <a:endParaRPr lang="en-IE" dirty="0"/>
          </a:p>
        </p:txBody>
      </p:sp>
      <p:pic>
        <p:nvPicPr>
          <p:cNvPr id="8" name="Picture 7" descr="A person in a hoodie and a river&#10;&#10;Description automatically generated">
            <a:extLst>
              <a:ext uri="{FF2B5EF4-FFF2-40B4-BE49-F238E27FC236}">
                <a16:creationId xmlns:a16="http://schemas.microsoft.com/office/drawing/2014/main" id="{9C42D34E-6561-0355-2A7B-A4FC619AF3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473193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9772827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4C9F01-DB1F-D787-5797-033ED2932E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7183" y="274639"/>
            <a:ext cx="10972800" cy="1143000"/>
          </a:xfrm>
        </p:spPr>
        <p:txBody>
          <a:bodyPr/>
          <a:lstStyle/>
          <a:p>
            <a:r>
              <a:rPr lang="en-IE" dirty="0"/>
              <a:t>Climate Change Impacts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2E7017B-9F6F-E180-4EC1-B70EA2C512F8}"/>
              </a:ext>
            </a:extLst>
          </p:cNvPr>
          <p:cNvSpPr txBox="1"/>
          <p:nvPr/>
        </p:nvSpPr>
        <p:spPr>
          <a:xfrm>
            <a:off x="5408618" y="5700387"/>
            <a:ext cx="1023917" cy="25391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050" b="0" i="1" dirty="0">
                <a:solidFill>
                  <a:schemeClr val="bg1"/>
                </a:solidFill>
                <a:effectLst/>
                <a:latin typeface="NPRSans"/>
              </a:rPr>
              <a:t>Via www.rte.ie</a:t>
            </a:r>
            <a:endParaRPr lang="en-IE" sz="1050" dirty="0">
              <a:solidFill>
                <a:schemeClr val="bg1"/>
              </a:solidFill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20249A56-A22A-82E3-0FB2-B7E1E53D920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2202"/>
          <a:stretch/>
        </p:blipFill>
        <p:spPr>
          <a:xfrm>
            <a:off x="1478000" y="1417639"/>
            <a:ext cx="9032576" cy="48826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3165269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4C9F01-DB1F-D787-5797-033ED2932E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7183" y="274639"/>
            <a:ext cx="10972800" cy="1143000"/>
          </a:xfrm>
        </p:spPr>
        <p:txBody>
          <a:bodyPr/>
          <a:lstStyle/>
          <a:p>
            <a:r>
              <a:rPr lang="en-IE" dirty="0"/>
              <a:t>Climate Change Impacts-Ireland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2E7017B-9F6F-E180-4EC1-B70EA2C512F8}"/>
              </a:ext>
            </a:extLst>
          </p:cNvPr>
          <p:cNvSpPr txBox="1"/>
          <p:nvPr/>
        </p:nvSpPr>
        <p:spPr>
          <a:xfrm>
            <a:off x="5408618" y="5700387"/>
            <a:ext cx="1023917" cy="25391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050" b="0" i="1" dirty="0">
                <a:solidFill>
                  <a:schemeClr val="bg1"/>
                </a:solidFill>
                <a:effectLst/>
                <a:latin typeface="NPRSans"/>
              </a:rPr>
              <a:t>Via www.rte.ie</a:t>
            </a:r>
            <a:endParaRPr lang="en-IE" sz="1050" dirty="0">
              <a:solidFill>
                <a:schemeClr val="bg1"/>
              </a:solidFill>
            </a:endParaRP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F54C1EB7-5237-BE55-ECB6-799003325DF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417639"/>
            <a:ext cx="6296025" cy="4882677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89ACA340-D53D-E367-2A4F-8497B9056DC3}"/>
              </a:ext>
            </a:extLst>
          </p:cNvPr>
          <p:cNvSpPr txBox="1"/>
          <p:nvPr/>
        </p:nvSpPr>
        <p:spPr>
          <a:xfrm>
            <a:off x="6652009" y="1567543"/>
            <a:ext cx="5189144" cy="37888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IE" dirty="0"/>
              <a:t>Annual average temperature increased 1</a:t>
            </a:r>
            <a:r>
              <a:rPr lang="en-IE" baseline="30000" dirty="0"/>
              <a:t>o</a:t>
            </a:r>
            <a:r>
              <a:rPr lang="en-IE" dirty="0"/>
              <a:t>C over last 100 years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IE" dirty="0"/>
              <a:t>Heavy rainfall events 7% more intense over last 30 years than previous 30 years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IE" dirty="0"/>
              <a:t>River flows increased between 1972 and 2017 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IE" dirty="0"/>
              <a:t>Recent years evidence of increase in frequency and intensity of drought conditions (East)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IE" dirty="0"/>
              <a:t>Sea level increase 2-3mm per year since the early 1990s.</a:t>
            </a:r>
          </a:p>
        </p:txBody>
      </p:sp>
    </p:spTree>
    <p:extLst>
      <p:ext uri="{BB962C8B-B14F-4D97-AF65-F5344CB8AC3E}">
        <p14:creationId xmlns:p14="http://schemas.microsoft.com/office/powerpoint/2010/main" val="174635025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BA2FBA77-6364-A054-E1FF-90B2B5548910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3694"/>
          <a:stretch/>
        </p:blipFill>
        <p:spPr>
          <a:xfrm>
            <a:off x="-1" y="1417640"/>
            <a:ext cx="6360607" cy="4892726"/>
          </a:xfrm>
          <a:prstGeom prst="rect">
            <a:avLst/>
          </a:prstGeom>
        </p:spPr>
      </p:pic>
      <p:sp>
        <p:nvSpPr>
          <p:cNvPr id="7" name="Title 1">
            <a:extLst>
              <a:ext uri="{FF2B5EF4-FFF2-40B4-BE49-F238E27FC236}">
                <a16:creationId xmlns:a16="http://schemas.microsoft.com/office/drawing/2014/main" id="{A71D1396-6544-FBEA-6F7D-FD877A25AA4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274640"/>
            <a:ext cx="10972800" cy="1143000"/>
          </a:xfrm>
        </p:spPr>
        <p:txBody>
          <a:bodyPr/>
          <a:lstStyle/>
          <a:p>
            <a:r>
              <a:rPr lang="en-IE" dirty="0"/>
              <a:t>Climate Change Future Impacts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BD406C6-EE7F-BAC3-2E01-49E79C997230}"/>
              </a:ext>
            </a:extLst>
          </p:cNvPr>
          <p:cNvSpPr txBox="1"/>
          <p:nvPr/>
        </p:nvSpPr>
        <p:spPr>
          <a:xfrm>
            <a:off x="6816134" y="2527941"/>
            <a:ext cx="5189144" cy="21268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IE" dirty="0"/>
              <a:t>Critical Infrastructure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IE" dirty="0"/>
              <a:t>Health &amp; Wellbeing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IE" dirty="0"/>
              <a:t>Environmental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IE" dirty="0"/>
              <a:t>Nature &amp; Biodiversity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IE" dirty="0"/>
              <a:t>Food Systems</a:t>
            </a:r>
          </a:p>
        </p:txBody>
      </p:sp>
    </p:spTree>
    <p:extLst>
      <p:ext uri="{BB962C8B-B14F-4D97-AF65-F5344CB8AC3E}">
        <p14:creationId xmlns:p14="http://schemas.microsoft.com/office/powerpoint/2010/main" val="428327822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4C9F01-DB1F-D787-5797-033ED2932E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7183" y="274639"/>
            <a:ext cx="10972800" cy="1143000"/>
          </a:xfrm>
        </p:spPr>
        <p:txBody>
          <a:bodyPr/>
          <a:lstStyle/>
          <a:p>
            <a:r>
              <a:rPr lang="en-IE" dirty="0"/>
              <a:t>Climate Resilience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2E7017B-9F6F-E180-4EC1-B70EA2C512F8}"/>
              </a:ext>
            </a:extLst>
          </p:cNvPr>
          <p:cNvSpPr txBox="1"/>
          <p:nvPr/>
        </p:nvSpPr>
        <p:spPr>
          <a:xfrm>
            <a:off x="5408618" y="5700387"/>
            <a:ext cx="1023917" cy="25391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050" b="0" i="1" dirty="0">
                <a:solidFill>
                  <a:schemeClr val="bg1"/>
                </a:solidFill>
                <a:effectLst/>
                <a:latin typeface="NPRSans"/>
              </a:rPr>
              <a:t>Via www.rte.ie</a:t>
            </a:r>
            <a:endParaRPr lang="en-IE" sz="1050" dirty="0">
              <a:solidFill>
                <a:schemeClr val="bg1"/>
              </a:solidFill>
            </a:endParaRP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E2F29AA8-1E2B-93C9-1E17-C2CD6719C4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59814" y="2946649"/>
            <a:ext cx="2356918" cy="3280247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24972ECE-12FF-E5FE-4642-9165BD86ED5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07667" y="1417639"/>
            <a:ext cx="2254180" cy="3169134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D4A1E888-3A64-6BA4-2B2D-72BC135038A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14699" y="2233441"/>
            <a:ext cx="6775711" cy="30563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816788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>
            <a:extLst>
              <a:ext uri="{FF2B5EF4-FFF2-40B4-BE49-F238E27FC236}">
                <a16:creationId xmlns:a16="http://schemas.microsoft.com/office/drawing/2014/main" id="{E7CC5E7B-F08F-46C6-8ED6-076FCC1296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254542"/>
            <a:ext cx="10972800" cy="1143000"/>
          </a:xfrm>
        </p:spPr>
        <p:txBody>
          <a:bodyPr/>
          <a:lstStyle/>
          <a:p>
            <a:r>
              <a:rPr lang="en-US" dirty="0">
                <a:solidFill>
                  <a:schemeClr val="bg1"/>
                </a:solidFill>
              </a:rPr>
              <a:t>Greenhouse Gas Emissions Reduction</a:t>
            </a:r>
            <a:br>
              <a:rPr lang="en-US" dirty="0">
                <a:solidFill>
                  <a:schemeClr val="bg1"/>
                </a:solidFill>
              </a:rPr>
            </a:br>
            <a:r>
              <a:rPr lang="en-US" dirty="0">
                <a:solidFill>
                  <a:schemeClr val="bg1"/>
                </a:solidFill>
              </a:rPr>
              <a:t> -Emissions 1990-2023</a:t>
            </a:r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253A5C5A-5AA5-4E95-B0FD-0994E8CF377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64527" y="1518459"/>
            <a:ext cx="9262947" cy="47288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978744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4C9F01-DB1F-D787-5797-033ED2932E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7086" y="332197"/>
            <a:ext cx="10972800" cy="1143000"/>
          </a:xfrm>
        </p:spPr>
        <p:txBody>
          <a:bodyPr>
            <a:normAutofit fontScale="90000"/>
          </a:bodyPr>
          <a:lstStyle/>
          <a:p>
            <a:r>
              <a:rPr lang="en-IE" dirty="0"/>
              <a:t>Emissions Reduction-</a:t>
            </a:r>
            <a:br>
              <a:rPr lang="en-IE" dirty="0"/>
            </a:br>
            <a:r>
              <a:rPr lang="en-IE" dirty="0"/>
              <a:t>Projected total greenhouse gas emissions 2023-2030 </a:t>
            </a:r>
            <a:br>
              <a:rPr lang="en-IE" dirty="0"/>
            </a:br>
            <a:endParaRPr lang="en-IE" sz="3200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2E7017B-9F6F-E180-4EC1-B70EA2C512F8}"/>
              </a:ext>
            </a:extLst>
          </p:cNvPr>
          <p:cNvSpPr txBox="1"/>
          <p:nvPr/>
        </p:nvSpPr>
        <p:spPr>
          <a:xfrm>
            <a:off x="5408618" y="5700387"/>
            <a:ext cx="1023917" cy="25391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050" b="0" i="1" dirty="0">
                <a:solidFill>
                  <a:schemeClr val="bg1"/>
                </a:solidFill>
                <a:effectLst/>
                <a:latin typeface="NPRSans"/>
              </a:rPr>
              <a:t>Via www.rte.ie</a:t>
            </a:r>
            <a:endParaRPr lang="en-IE" sz="1050" dirty="0">
              <a:solidFill>
                <a:schemeClr val="bg1"/>
              </a:solidFill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78ADF98-1C9A-0780-6968-CE640B4D859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8413"/>
          <a:stretch/>
        </p:blipFill>
        <p:spPr>
          <a:xfrm>
            <a:off x="307312" y="1688097"/>
            <a:ext cx="6553200" cy="4266206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371ADB75-17EA-E12F-B837-E491990F9E6D}"/>
              </a:ext>
            </a:extLst>
          </p:cNvPr>
          <p:cNvSpPr txBox="1"/>
          <p:nvPr/>
        </p:nvSpPr>
        <p:spPr>
          <a:xfrm>
            <a:off x="7043895" y="2857138"/>
            <a:ext cx="4978958" cy="203132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IE" dirty="0"/>
              <a:t>With Existing Measures (WAM)</a:t>
            </a:r>
          </a:p>
          <a:p>
            <a:r>
              <a:rPr lang="en-IE" dirty="0"/>
              <a:t>11% Reduction in greenhouse gas emissions by 2030 compared to the 2018 level</a:t>
            </a:r>
          </a:p>
          <a:p>
            <a:endParaRPr lang="en-IE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IE" dirty="0"/>
              <a:t>With Additional Measures (WAM)</a:t>
            </a:r>
          </a:p>
          <a:p>
            <a:r>
              <a:rPr lang="en-IE" dirty="0"/>
              <a:t>29% Reduction in greenhouse gas emissions by 2030 compared to the 2018 level</a:t>
            </a:r>
          </a:p>
        </p:txBody>
      </p:sp>
    </p:spTree>
    <p:extLst>
      <p:ext uri="{BB962C8B-B14F-4D97-AF65-F5344CB8AC3E}">
        <p14:creationId xmlns:p14="http://schemas.microsoft.com/office/powerpoint/2010/main" val="273284478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4C9F01-DB1F-D787-5797-033ED2932E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7183" y="274638"/>
            <a:ext cx="10972800" cy="1732361"/>
          </a:xfrm>
        </p:spPr>
        <p:txBody>
          <a:bodyPr/>
          <a:lstStyle/>
          <a:p>
            <a:r>
              <a:rPr lang="en-IE" dirty="0"/>
              <a:t>People and Communities</a:t>
            </a:r>
            <a:b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 Light" panose="020F0302020204030204"/>
                <a:ea typeface="+mj-ea"/>
                <a:cs typeface="Calibri"/>
                <a:sym typeface="Calibri"/>
              </a:rPr>
            </a:br>
            <a:endParaRPr lang="en-IE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2E7017B-9F6F-E180-4EC1-B70EA2C512F8}"/>
              </a:ext>
            </a:extLst>
          </p:cNvPr>
          <p:cNvSpPr txBox="1"/>
          <p:nvPr/>
        </p:nvSpPr>
        <p:spPr>
          <a:xfrm>
            <a:off x="5408618" y="5700387"/>
            <a:ext cx="1023917" cy="25391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050" b="0" i="1" dirty="0">
                <a:solidFill>
                  <a:schemeClr val="bg1"/>
                </a:solidFill>
                <a:effectLst/>
                <a:latin typeface="NPRSans"/>
              </a:rPr>
              <a:t>Via www.rte.ie</a:t>
            </a:r>
            <a:endParaRPr lang="en-IE" sz="1050" dirty="0">
              <a:solidFill>
                <a:schemeClr val="bg1"/>
              </a:solidFill>
            </a:endParaRP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7FD60F8E-0B1F-592A-C637-C5ECC371C75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4438"/>
          <a:stretch/>
        </p:blipFill>
        <p:spPr>
          <a:xfrm>
            <a:off x="1522743" y="2898926"/>
            <a:ext cx="8612695" cy="2990645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8922DF8D-CBE4-88C8-0871-FD772787990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-96732" y="1390906"/>
            <a:ext cx="2153294" cy="2826951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D82F107B-4D19-E085-D388-C2D55F38EA54}"/>
              </a:ext>
            </a:extLst>
          </p:cNvPr>
          <p:cNvSpPr txBox="1"/>
          <p:nvPr/>
        </p:nvSpPr>
        <p:spPr>
          <a:xfrm>
            <a:off x="4504842" y="2294411"/>
            <a:ext cx="751616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E" dirty="0"/>
              <a:t>Climate Change’s Four Irelands</a:t>
            </a:r>
          </a:p>
        </p:txBody>
      </p:sp>
      <p:pic>
        <p:nvPicPr>
          <p:cNvPr id="24" name="Picture 23">
            <a:extLst>
              <a:ext uri="{FF2B5EF4-FFF2-40B4-BE49-F238E27FC236}">
                <a16:creationId xmlns:a16="http://schemas.microsoft.com/office/drawing/2014/main" id="{53686BFD-F208-C94B-9B03-1B111440206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154582" y="1499178"/>
            <a:ext cx="1994428" cy="261040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68154228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4C9F01-DB1F-D787-5797-033ED2932E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7183" y="274638"/>
            <a:ext cx="10972800" cy="1732361"/>
          </a:xfrm>
        </p:spPr>
        <p:txBody>
          <a:bodyPr/>
          <a:lstStyle/>
          <a:p>
            <a:r>
              <a:rPr lang="en-IE" dirty="0"/>
              <a:t>People and Communities: </a:t>
            </a:r>
            <a:r>
              <a:rPr lang="en-US" dirty="0">
                <a:sym typeface="Calibri"/>
              </a:rPr>
              <a:t>Realising the benefits</a:t>
            </a:r>
            <a:b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 Light" panose="020F0302020204030204"/>
                <a:ea typeface="+mj-ea"/>
                <a:cs typeface="Calibri"/>
                <a:sym typeface="Calibri"/>
              </a:rPr>
            </a:br>
            <a:endParaRPr lang="en-IE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2E7017B-9F6F-E180-4EC1-B70EA2C512F8}"/>
              </a:ext>
            </a:extLst>
          </p:cNvPr>
          <p:cNvSpPr txBox="1"/>
          <p:nvPr/>
        </p:nvSpPr>
        <p:spPr>
          <a:xfrm>
            <a:off x="5408618" y="5700387"/>
            <a:ext cx="1023917" cy="25391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050" b="0" i="1" dirty="0">
                <a:solidFill>
                  <a:schemeClr val="bg1"/>
                </a:solidFill>
                <a:effectLst/>
                <a:latin typeface="NPRSans"/>
              </a:rPr>
              <a:t>Via www.rte.ie</a:t>
            </a:r>
            <a:endParaRPr lang="en-IE" sz="1050" dirty="0">
              <a:solidFill>
                <a:schemeClr val="bg1"/>
              </a:solidFill>
            </a:endParaRP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945E0854-3BCD-F9D9-93D7-3FAC908DCCC3}"/>
              </a:ext>
            </a:extLst>
          </p:cNvPr>
          <p:cNvGrpSpPr/>
          <p:nvPr/>
        </p:nvGrpSpPr>
        <p:grpSpPr>
          <a:xfrm>
            <a:off x="966000" y="2349000"/>
            <a:ext cx="10260000" cy="2160000"/>
            <a:chOff x="977970" y="3128981"/>
            <a:chExt cx="10260000" cy="2160000"/>
          </a:xfrm>
        </p:grpSpPr>
        <p:sp>
          <p:nvSpPr>
            <p:cNvPr id="4" name="Oval 3">
              <a:extLst>
                <a:ext uri="{FF2B5EF4-FFF2-40B4-BE49-F238E27FC236}">
                  <a16:creationId xmlns:a16="http://schemas.microsoft.com/office/drawing/2014/main" id="{9356CBAE-D6EB-A111-6038-B5F1B0B26E57}"/>
                </a:ext>
              </a:extLst>
            </p:cNvPr>
            <p:cNvSpPr/>
            <p:nvPr/>
          </p:nvSpPr>
          <p:spPr>
            <a:xfrm>
              <a:off x="1328970" y="3128981"/>
              <a:ext cx="1098000" cy="1098000"/>
            </a:xfrm>
            <a:prstGeom prst="ellipse">
              <a:avLst/>
            </a:prstGeom>
          </p:spPr>
          <p:style>
            <a:lnRef idx="0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tint val="40000"/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tint val="4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hueOff val="0"/>
                    <a:satOff val="0"/>
                    <a:lumOff val="0"/>
                    <a:alphaOff val="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" name="Rectangle 4" descr="Family with two children with solid fill">
              <a:extLst>
                <a:ext uri="{FF2B5EF4-FFF2-40B4-BE49-F238E27FC236}">
                  <a16:creationId xmlns:a16="http://schemas.microsoft.com/office/drawing/2014/main" id="{E9538A4E-16CF-F35E-8847-FFF34A713E4B}"/>
                </a:ext>
              </a:extLst>
            </p:cNvPr>
            <p:cNvSpPr/>
            <p:nvPr/>
          </p:nvSpPr>
          <p:spPr>
            <a:xfrm>
              <a:off x="1562970" y="3362981"/>
              <a:ext cx="630000" cy="630000"/>
            </a:xfrm>
            <a:prstGeom prst="rect">
              <a:avLst/>
            </a:prstGeom>
            <a:blipFill>
              <a:blip r:embed="rId3">
                <a:extLst>
                  <a:ext uri="{96DAC541-7B7A-43D3-8B79-37D633B846F1}">
                    <asvg:svgBlip xmlns:asvg="http://schemas.microsoft.com/office/drawing/2016/SVG/main" r:embed="rId4"/>
                  </a:ext>
                </a:extLst>
              </a:blip>
              <a:stretch>
                <a:fillRect/>
              </a:stretch>
            </a:blipFill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" name="Freeform: Shape 5">
              <a:extLst>
                <a:ext uri="{FF2B5EF4-FFF2-40B4-BE49-F238E27FC236}">
                  <a16:creationId xmlns:a16="http://schemas.microsoft.com/office/drawing/2014/main" id="{BD811953-8D10-C85C-9262-736E59EF49B9}"/>
                </a:ext>
              </a:extLst>
            </p:cNvPr>
            <p:cNvSpPr/>
            <p:nvPr/>
          </p:nvSpPr>
          <p:spPr>
            <a:xfrm>
              <a:off x="977970" y="4568981"/>
              <a:ext cx="1800000" cy="720000"/>
            </a:xfrm>
            <a:custGeom>
              <a:avLst/>
              <a:gdLst>
                <a:gd name="connsiteX0" fmla="*/ 0 w 1800000"/>
                <a:gd name="connsiteY0" fmla="*/ 0 h 720000"/>
                <a:gd name="connsiteX1" fmla="*/ 1800000 w 1800000"/>
                <a:gd name="connsiteY1" fmla="*/ 0 h 720000"/>
                <a:gd name="connsiteX2" fmla="*/ 1800000 w 1800000"/>
                <a:gd name="connsiteY2" fmla="*/ 720000 h 720000"/>
                <a:gd name="connsiteX3" fmla="*/ 0 w 1800000"/>
                <a:gd name="connsiteY3" fmla="*/ 720000 h 720000"/>
                <a:gd name="connsiteX4" fmla="*/ 0 w 1800000"/>
                <a:gd name="connsiteY4" fmla="*/ 0 h 720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800000" h="720000">
                  <a:moveTo>
                    <a:pt x="0" y="0"/>
                  </a:moveTo>
                  <a:lnTo>
                    <a:pt x="1800000" y="0"/>
                  </a:lnTo>
                  <a:lnTo>
                    <a:pt x="1800000" y="720000"/>
                  </a:lnTo>
                  <a:lnTo>
                    <a:pt x="0" y="720000"/>
                  </a:lnTo>
                  <a:lnTo>
                    <a:pt x="0" y="0"/>
                  </a:lnTo>
                  <a:close/>
                </a:path>
              </a:pathLst>
            </a:custGeom>
          </p:spPr>
          <p:style>
            <a:lnRef idx="0">
              <a:schemeClr val="dk1">
                <a:alpha val="0"/>
                <a:hueOff val="0"/>
                <a:satOff val="0"/>
                <a:lumOff val="0"/>
                <a:alphaOff val="0"/>
              </a:schemeClr>
            </a:lnRef>
            <a:fillRef idx="0">
              <a:schemeClr val="lt1">
                <a:alpha val="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0"/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0" tIns="0" rIns="0" bIns="0" numCol="1" spcCol="1270" anchor="t" anchorCtr="0">
              <a:noAutofit/>
            </a:bodyPr>
            <a:lstStyle/>
            <a:p>
              <a:pPr marL="0" marR="0" lvl="0" indent="0" algn="ctr" defTabSz="844550" rtl="0" eaLnBrk="1" fontAlgn="auto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 cap="all"/>
              </a:pPr>
              <a:r>
                <a:rPr kumimoji="0" lang="en-IE" sz="1900" b="0" i="0" u="none" strike="noStrike" kern="1200" cap="all" spc="0" normalizeH="0" baseline="0" noProof="0">
                  <a:ln>
                    <a:noFill/>
                  </a:ln>
                  <a:solidFill>
                    <a:prstClr val="black">
                      <a:hueOff val="0"/>
                      <a:satOff val="0"/>
                      <a:lumOff val="0"/>
                      <a:alphaOff val="0"/>
                    </a:prstClr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Society</a:t>
              </a:r>
            </a:p>
            <a:p>
              <a:pPr marL="0" marR="0" lvl="0" indent="0" algn="ctr" defTabSz="844550" rtl="0" eaLnBrk="1" fontAlgn="auto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9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hueOff val="0"/>
                    <a:satOff val="0"/>
                    <a:lumOff val="0"/>
                    <a:alphaOff val="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7" name="Oval 6">
              <a:extLst>
                <a:ext uri="{FF2B5EF4-FFF2-40B4-BE49-F238E27FC236}">
                  <a16:creationId xmlns:a16="http://schemas.microsoft.com/office/drawing/2014/main" id="{DE6F21A2-71F2-ACAF-F029-C31B608036B5}"/>
                </a:ext>
              </a:extLst>
            </p:cNvPr>
            <p:cNvSpPr/>
            <p:nvPr/>
          </p:nvSpPr>
          <p:spPr>
            <a:xfrm>
              <a:off x="3443970" y="3128981"/>
              <a:ext cx="1098000" cy="1098000"/>
            </a:xfrm>
            <a:prstGeom prst="ellipse">
              <a:avLst/>
            </a:prstGeom>
          </p:spPr>
          <p:style>
            <a:lnRef idx="0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tint val="40000"/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tint val="4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hueOff val="0"/>
                    <a:satOff val="0"/>
                    <a:lumOff val="0"/>
                    <a:alphaOff val="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" name="Rectangle 7" descr="Bus">
              <a:extLst>
                <a:ext uri="{FF2B5EF4-FFF2-40B4-BE49-F238E27FC236}">
                  <a16:creationId xmlns:a16="http://schemas.microsoft.com/office/drawing/2014/main" id="{816A7525-3007-6B78-2CAB-330845977476}"/>
                </a:ext>
              </a:extLst>
            </p:cNvPr>
            <p:cNvSpPr/>
            <p:nvPr/>
          </p:nvSpPr>
          <p:spPr>
            <a:xfrm>
              <a:off x="3677970" y="3362981"/>
              <a:ext cx="630000" cy="630000"/>
            </a:xfrm>
            <a:prstGeom prst="rect">
              <a:avLst/>
            </a:prstGeom>
            <a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  <a:ext uri="{96DAC541-7B7A-43D3-8B79-37D633B846F1}">
                    <asvg:svgBlip xmlns:asvg="http://schemas.microsoft.com/office/drawing/2016/SVG/main" r:embed="rId6"/>
                  </a:ext>
                </a:extLst>
              </a:blip>
              <a:stretch>
                <a:fillRect/>
              </a:stretch>
            </a:blipFill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8A857B8F-63B5-FCDF-2759-BE66E7C135FD}"/>
                </a:ext>
              </a:extLst>
            </p:cNvPr>
            <p:cNvSpPr/>
            <p:nvPr/>
          </p:nvSpPr>
          <p:spPr>
            <a:xfrm>
              <a:off x="3092970" y="4568981"/>
              <a:ext cx="1800000" cy="720000"/>
            </a:xfrm>
            <a:custGeom>
              <a:avLst/>
              <a:gdLst>
                <a:gd name="connsiteX0" fmla="*/ 0 w 1800000"/>
                <a:gd name="connsiteY0" fmla="*/ 0 h 720000"/>
                <a:gd name="connsiteX1" fmla="*/ 1800000 w 1800000"/>
                <a:gd name="connsiteY1" fmla="*/ 0 h 720000"/>
                <a:gd name="connsiteX2" fmla="*/ 1800000 w 1800000"/>
                <a:gd name="connsiteY2" fmla="*/ 720000 h 720000"/>
                <a:gd name="connsiteX3" fmla="*/ 0 w 1800000"/>
                <a:gd name="connsiteY3" fmla="*/ 720000 h 720000"/>
                <a:gd name="connsiteX4" fmla="*/ 0 w 1800000"/>
                <a:gd name="connsiteY4" fmla="*/ 0 h 720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800000" h="720000">
                  <a:moveTo>
                    <a:pt x="0" y="0"/>
                  </a:moveTo>
                  <a:lnTo>
                    <a:pt x="1800000" y="0"/>
                  </a:lnTo>
                  <a:lnTo>
                    <a:pt x="1800000" y="720000"/>
                  </a:lnTo>
                  <a:lnTo>
                    <a:pt x="0" y="720000"/>
                  </a:lnTo>
                  <a:lnTo>
                    <a:pt x="0" y="0"/>
                  </a:lnTo>
                  <a:close/>
                </a:path>
              </a:pathLst>
            </a:custGeom>
          </p:spPr>
          <p:style>
            <a:lnRef idx="0">
              <a:schemeClr val="dk1">
                <a:alpha val="0"/>
                <a:hueOff val="0"/>
                <a:satOff val="0"/>
                <a:lumOff val="0"/>
                <a:alphaOff val="0"/>
              </a:schemeClr>
            </a:lnRef>
            <a:fillRef idx="0">
              <a:schemeClr val="lt1">
                <a:alpha val="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0"/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0" tIns="0" rIns="0" bIns="0" numCol="1" spcCol="1270" anchor="t" anchorCtr="0">
              <a:noAutofit/>
            </a:bodyPr>
            <a:lstStyle/>
            <a:p>
              <a:pPr marL="0" marR="0" lvl="0" indent="0" algn="ctr" defTabSz="844550" rtl="0" eaLnBrk="1" fontAlgn="auto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 cap="all"/>
              </a:pPr>
              <a:r>
                <a:rPr kumimoji="0" lang="en-IE" sz="1900" b="0" i="0" u="none" strike="noStrike" kern="1200" cap="all" spc="0" normalizeH="0" baseline="0" noProof="0">
                  <a:ln>
                    <a:noFill/>
                  </a:ln>
                  <a:solidFill>
                    <a:prstClr val="black">
                      <a:hueOff val="0"/>
                      <a:satOff val="0"/>
                      <a:lumOff val="0"/>
                      <a:alphaOff val="0"/>
                    </a:prstClr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Energy</a:t>
              </a:r>
            </a:p>
          </p:txBody>
        </p:sp>
        <p:sp>
          <p:nvSpPr>
            <p:cNvPr id="10" name="Oval 9">
              <a:extLst>
                <a:ext uri="{FF2B5EF4-FFF2-40B4-BE49-F238E27FC236}">
                  <a16:creationId xmlns:a16="http://schemas.microsoft.com/office/drawing/2014/main" id="{FD4474DF-5661-CC15-30EE-862D1DFA6B0F}"/>
                </a:ext>
              </a:extLst>
            </p:cNvPr>
            <p:cNvSpPr/>
            <p:nvPr/>
          </p:nvSpPr>
          <p:spPr>
            <a:xfrm>
              <a:off x="5558970" y="3128981"/>
              <a:ext cx="1098000" cy="1098000"/>
            </a:xfrm>
            <a:prstGeom prst="ellipse">
              <a:avLst/>
            </a:prstGeom>
          </p:spPr>
          <p:style>
            <a:lnRef idx="0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tint val="40000"/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tint val="4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hueOff val="0"/>
                    <a:satOff val="0"/>
                    <a:lumOff val="0"/>
                    <a:alphaOff val="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12" name="Rectangle 11" descr="City">
              <a:extLst>
                <a:ext uri="{FF2B5EF4-FFF2-40B4-BE49-F238E27FC236}">
                  <a16:creationId xmlns:a16="http://schemas.microsoft.com/office/drawing/2014/main" id="{63D3B5F0-616F-70E0-8D1B-7323A6567947}"/>
                </a:ext>
              </a:extLst>
            </p:cNvPr>
            <p:cNvSpPr/>
            <p:nvPr/>
          </p:nvSpPr>
          <p:spPr>
            <a:xfrm>
              <a:off x="5792970" y="3362981"/>
              <a:ext cx="630000" cy="630000"/>
            </a:xfrm>
            <a:prstGeom prst="rect">
              <a:avLst/>
            </a:prstGeom>
            <a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  <a:ext uri="{96DAC541-7B7A-43D3-8B79-37D633B846F1}">
                    <asvg:svgBlip xmlns:asvg="http://schemas.microsoft.com/office/drawing/2016/SVG/main" r:embed="rId8"/>
                  </a:ext>
                </a:extLst>
              </a:blip>
              <a:stretch>
                <a:fillRect/>
              </a:stretch>
            </a:blipFill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EEC7AF75-0109-AE9A-9E62-3BCCF048028F}"/>
                </a:ext>
              </a:extLst>
            </p:cNvPr>
            <p:cNvSpPr/>
            <p:nvPr/>
          </p:nvSpPr>
          <p:spPr>
            <a:xfrm>
              <a:off x="5207970" y="4568981"/>
              <a:ext cx="1800000" cy="720000"/>
            </a:xfrm>
            <a:custGeom>
              <a:avLst/>
              <a:gdLst>
                <a:gd name="connsiteX0" fmla="*/ 0 w 1800000"/>
                <a:gd name="connsiteY0" fmla="*/ 0 h 720000"/>
                <a:gd name="connsiteX1" fmla="*/ 1800000 w 1800000"/>
                <a:gd name="connsiteY1" fmla="*/ 0 h 720000"/>
                <a:gd name="connsiteX2" fmla="*/ 1800000 w 1800000"/>
                <a:gd name="connsiteY2" fmla="*/ 720000 h 720000"/>
                <a:gd name="connsiteX3" fmla="*/ 0 w 1800000"/>
                <a:gd name="connsiteY3" fmla="*/ 720000 h 720000"/>
                <a:gd name="connsiteX4" fmla="*/ 0 w 1800000"/>
                <a:gd name="connsiteY4" fmla="*/ 0 h 720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800000" h="720000">
                  <a:moveTo>
                    <a:pt x="0" y="0"/>
                  </a:moveTo>
                  <a:lnTo>
                    <a:pt x="1800000" y="0"/>
                  </a:lnTo>
                  <a:lnTo>
                    <a:pt x="1800000" y="720000"/>
                  </a:lnTo>
                  <a:lnTo>
                    <a:pt x="0" y="720000"/>
                  </a:lnTo>
                  <a:lnTo>
                    <a:pt x="0" y="0"/>
                  </a:lnTo>
                  <a:close/>
                </a:path>
              </a:pathLst>
            </a:custGeom>
          </p:spPr>
          <p:style>
            <a:lnRef idx="0">
              <a:schemeClr val="dk1">
                <a:alpha val="0"/>
                <a:hueOff val="0"/>
                <a:satOff val="0"/>
                <a:lumOff val="0"/>
                <a:alphaOff val="0"/>
              </a:schemeClr>
            </a:lnRef>
            <a:fillRef idx="0">
              <a:schemeClr val="lt1">
                <a:alpha val="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0"/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0" tIns="0" rIns="0" bIns="0" numCol="1" spcCol="1270" anchor="t" anchorCtr="0">
              <a:noAutofit/>
            </a:bodyPr>
            <a:lstStyle/>
            <a:p>
              <a:pPr marL="0" marR="0" lvl="0" indent="0" algn="ctr" defTabSz="844550" rtl="0" eaLnBrk="1" fontAlgn="auto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 cap="all"/>
              </a:pPr>
              <a:r>
                <a:rPr kumimoji="0" lang="en-IE" sz="1900" b="0" i="0" u="none" strike="noStrike" kern="1200" cap="all" spc="0" normalizeH="0" baseline="0" noProof="0">
                  <a:ln>
                    <a:noFill/>
                  </a:ln>
                  <a:solidFill>
                    <a:prstClr val="black">
                      <a:hueOff val="0"/>
                      <a:satOff val="0"/>
                      <a:lumOff val="0"/>
                      <a:alphaOff val="0"/>
                    </a:prstClr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Urban settlements &amp; Built Environment</a:t>
              </a:r>
            </a:p>
          </p:txBody>
        </p:sp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2894A305-C040-718B-1215-A5BCB747DA24}"/>
                </a:ext>
              </a:extLst>
            </p:cNvPr>
            <p:cNvSpPr/>
            <p:nvPr/>
          </p:nvSpPr>
          <p:spPr>
            <a:xfrm>
              <a:off x="7673970" y="3128981"/>
              <a:ext cx="1098000" cy="1098000"/>
            </a:xfrm>
            <a:prstGeom prst="ellipse">
              <a:avLst/>
            </a:prstGeom>
          </p:spPr>
          <p:style>
            <a:lnRef idx="0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tint val="40000"/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tint val="4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hueOff val="0"/>
                    <a:satOff val="0"/>
                    <a:lumOff val="0"/>
                    <a:alphaOff val="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16" name="Rectangle 15" descr="Deciduous tree">
              <a:extLst>
                <a:ext uri="{FF2B5EF4-FFF2-40B4-BE49-F238E27FC236}">
                  <a16:creationId xmlns:a16="http://schemas.microsoft.com/office/drawing/2014/main" id="{49B96913-46A2-5757-6C60-266AA6DDA40B}"/>
                </a:ext>
              </a:extLst>
            </p:cNvPr>
            <p:cNvSpPr/>
            <p:nvPr/>
          </p:nvSpPr>
          <p:spPr>
            <a:xfrm>
              <a:off x="7907970" y="3362981"/>
              <a:ext cx="630000" cy="630000"/>
            </a:xfrm>
            <a:prstGeom prst="rect">
              <a:avLst/>
            </a:prstGeom>
            <a:blipFill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  <a:ext uri="{96DAC541-7B7A-43D3-8B79-37D633B846F1}">
                    <asvg:svgBlip xmlns:asvg="http://schemas.microsoft.com/office/drawing/2016/SVG/main" r:embed="rId10"/>
                  </a:ext>
                </a:extLst>
              </a:blip>
              <a:stretch>
                <a:fillRect/>
              </a:stretch>
            </a:blipFill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18" name="Freeform: Shape 17">
              <a:extLst>
                <a:ext uri="{FF2B5EF4-FFF2-40B4-BE49-F238E27FC236}">
                  <a16:creationId xmlns:a16="http://schemas.microsoft.com/office/drawing/2014/main" id="{523AF557-28DE-AC7B-0A3B-3E75500512DB}"/>
                </a:ext>
              </a:extLst>
            </p:cNvPr>
            <p:cNvSpPr/>
            <p:nvPr/>
          </p:nvSpPr>
          <p:spPr>
            <a:xfrm>
              <a:off x="7322970" y="4568981"/>
              <a:ext cx="1800000" cy="720000"/>
            </a:xfrm>
            <a:custGeom>
              <a:avLst/>
              <a:gdLst>
                <a:gd name="connsiteX0" fmla="*/ 0 w 1800000"/>
                <a:gd name="connsiteY0" fmla="*/ 0 h 720000"/>
                <a:gd name="connsiteX1" fmla="*/ 1800000 w 1800000"/>
                <a:gd name="connsiteY1" fmla="*/ 0 h 720000"/>
                <a:gd name="connsiteX2" fmla="*/ 1800000 w 1800000"/>
                <a:gd name="connsiteY2" fmla="*/ 720000 h 720000"/>
                <a:gd name="connsiteX3" fmla="*/ 0 w 1800000"/>
                <a:gd name="connsiteY3" fmla="*/ 720000 h 720000"/>
                <a:gd name="connsiteX4" fmla="*/ 0 w 1800000"/>
                <a:gd name="connsiteY4" fmla="*/ 0 h 720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800000" h="720000">
                  <a:moveTo>
                    <a:pt x="0" y="0"/>
                  </a:moveTo>
                  <a:lnTo>
                    <a:pt x="1800000" y="0"/>
                  </a:lnTo>
                  <a:lnTo>
                    <a:pt x="1800000" y="720000"/>
                  </a:lnTo>
                  <a:lnTo>
                    <a:pt x="0" y="720000"/>
                  </a:lnTo>
                  <a:lnTo>
                    <a:pt x="0" y="0"/>
                  </a:lnTo>
                  <a:close/>
                </a:path>
              </a:pathLst>
            </a:custGeom>
          </p:spPr>
          <p:style>
            <a:lnRef idx="0">
              <a:schemeClr val="dk1">
                <a:alpha val="0"/>
                <a:hueOff val="0"/>
                <a:satOff val="0"/>
                <a:lumOff val="0"/>
                <a:alphaOff val="0"/>
              </a:schemeClr>
            </a:lnRef>
            <a:fillRef idx="0">
              <a:schemeClr val="lt1">
                <a:alpha val="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0"/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0" tIns="0" rIns="0" bIns="0" numCol="1" spcCol="1270" anchor="t" anchorCtr="0">
              <a:noAutofit/>
            </a:bodyPr>
            <a:lstStyle/>
            <a:p>
              <a:pPr marL="0" marR="0" lvl="0" indent="0" algn="ctr" defTabSz="844550" rtl="0" eaLnBrk="1" fontAlgn="auto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 cap="all"/>
              </a:pPr>
              <a:r>
                <a:rPr kumimoji="0" lang="en-IE" sz="1900" b="0" i="0" u="none" strike="noStrike" kern="1200" cap="all" spc="0" normalizeH="0" baseline="0" noProof="0">
                  <a:ln>
                    <a:noFill/>
                  </a:ln>
                  <a:solidFill>
                    <a:prstClr val="black">
                      <a:hueOff val="0"/>
                      <a:satOff val="0"/>
                      <a:lumOff val="0"/>
                      <a:alphaOff val="0"/>
                    </a:prstClr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Food, land and nature</a:t>
              </a:r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AED2D190-5260-5D38-CB6B-DA8EE8EFA020}"/>
                </a:ext>
              </a:extLst>
            </p:cNvPr>
            <p:cNvSpPr/>
            <p:nvPr/>
          </p:nvSpPr>
          <p:spPr>
            <a:xfrm>
              <a:off x="9788970" y="3128981"/>
              <a:ext cx="1098000" cy="1098000"/>
            </a:xfrm>
            <a:prstGeom prst="ellipse">
              <a:avLst/>
            </a:prstGeom>
          </p:spPr>
          <p:style>
            <a:lnRef idx="0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tint val="40000"/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tint val="4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hueOff val="0"/>
                    <a:satOff val="0"/>
                    <a:lumOff val="0"/>
                    <a:alphaOff val="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1" name="Rectangle 20" descr="Upward trend">
              <a:extLst>
                <a:ext uri="{FF2B5EF4-FFF2-40B4-BE49-F238E27FC236}">
                  <a16:creationId xmlns:a16="http://schemas.microsoft.com/office/drawing/2014/main" id="{90225372-BAE9-242E-D6BE-34F599349108}"/>
                </a:ext>
              </a:extLst>
            </p:cNvPr>
            <p:cNvSpPr/>
            <p:nvPr/>
          </p:nvSpPr>
          <p:spPr>
            <a:xfrm>
              <a:off x="10022970" y="3362981"/>
              <a:ext cx="630000" cy="630000"/>
            </a:xfrm>
            <a:prstGeom prst="rect">
              <a:avLst/>
            </a:prstGeom>
            <a:blipFill>
              <a:blip r:embed="rId11">
                <a:extLst>
                  <a:ext uri="{28A0092B-C50C-407E-A947-70E740481C1C}">
                    <a14:useLocalDpi xmlns:a14="http://schemas.microsoft.com/office/drawing/2010/main" val="0"/>
                  </a:ext>
                  <a:ext uri="{96DAC541-7B7A-43D3-8B79-37D633B846F1}">
                    <asvg:svgBlip xmlns:asvg="http://schemas.microsoft.com/office/drawing/2016/SVG/main" r:embed="rId12"/>
                  </a:ext>
                </a:extLst>
              </a:blip>
              <a:stretch>
                <a:fillRect/>
              </a:stretch>
            </a:blipFill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CE84802C-3D4E-121C-34D6-2F11044802C0}"/>
                </a:ext>
              </a:extLst>
            </p:cNvPr>
            <p:cNvSpPr/>
            <p:nvPr/>
          </p:nvSpPr>
          <p:spPr>
            <a:xfrm>
              <a:off x="9437970" y="4568981"/>
              <a:ext cx="1800000" cy="720000"/>
            </a:xfrm>
            <a:custGeom>
              <a:avLst/>
              <a:gdLst>
                <a:gd name="connsiteX0" fmla="*/ 0 w 1800000"/>
                <a:gd name="connsiteY0" fmla="*/ 0 h 720000"/>
                <a:gd name="connsiteX1" fmla="*/ 1800000 w 1800000"/>
                <a:gd name="connsiteY1" fmla="*/ 0 h 720000"/>
                <a:gd name="connsiteX2" fmla="*/ 1800000 w 1800000"/>
                <a:gd name="connsiteY2" fmla="*/ 720000 h 720000"/>
                <a:gd name="connsiteX3" fmla="*/ 0 w 1800000"/>
                <a:gd name="connsiteY3" fmla="*/ 720000 h 720000"/>
                <a:gd name="connsiteX4" fmla="*/ 0 w 1800000"/>
                <a:gd name="connsiteY4" fmla="*/ 0 h 720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800000" h="720000">
                  <a:moveTo>
                    <a:pt x="0" y="0"/>
                  </a:moveTo>
                  <a:lnTo>
                    <a:pt x="1800000" y="0"/>
                  </a:lnTo>
                  <a:lnTo>
                    <a:pt x="1800000" y="720000"/>
                  </a:lnTo>
                  <a:lnTo>
                    <a:pt x="0" y="720000"/>
                  </a:lnTo>
                  <a:lnTo>
                    <a:pt x="0" y="0"/>
                  </a:lnTo>
                  <a:close/>
                </a:path>
              </a:pathLst>
            </a:custGeom>
          </p:spPr>
          <p:style>
            <a:lnRef idx="0">
              <a:schemeClr val="dk1">
                <a:alpha val="0"/>
                <a:hueOff val="0"/>
                <a:satOff val="0"/>
                <a:lumOff val="0"/>
                <a:alphaOff val="0"/>
              </a:schemeClr>
            </a:lnRef>
            <a:fillRef idx="0">
              <a:schemeClr val="lt1">
                <a:alpha val="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0"/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0" tIns="0" rIns="0" bIns="0" numCol="1" spcCol="1270" anchor="t" anchorCtr="0">
              <a:noAutofit/>
            </a:bodyPr>
            <a:lstStyle/>
            <a:p>
              <a:pPr marL="0" marR="0" lvl="0" indent="0" algn="ctr" defTabSz="844550" rtl="0" eaLnBrk="1" fontAlgn="auto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 cap="all"/>
              </a:pPr>
              <a:r>
                <a:rPr kumimoji="0" lang="en-IE" sz="1900" b="0" i="0" u="none" strike="noStrike" kern="1200" cap="all" spc="0" normalizeH="0" baseline="0" noProof="0">
                  <a:ln>
                    <a:noFill/>
                  </a:ln>
                  <a:solidFill>
                    <a:prstClr val="black">
                      <a:hueOff val="0"/>
                      <a:satOff val="0"/>
                      <a:lumOff val="0"/>
                      <a:alphaOff val="0"/>
                    </a:prstClr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Economic Development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21024523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4109776" y="5124658"/>
            <a:ext cx="7968343" cy="401934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n-US" sz="2000" dirty="0"/>
              <a:t>Thank you</a:t>
            </a:r>
          </a:p>
        </p:txBody>
      </p:sp>
      <p:pic>
        <p:nvPicPr>
          <p:cNvPr id="4" name="Picture 3" descr="A person in a hoodie and a river&#10;&#10;Description automatically generated">
            <a:extLst>
              <a:ext uri="{FF2B5EF4-FFF2-40B4-BE49-F238E27FC236}">
                <a16:creationId xmlns:a16="http://schemas.microsoft.com/office/drawing/2014/main" id="{767CCB62-7775-C003-7F21-3EF55025F84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41849" y="203517"/>
            <a:ext cx="3018220" cy="43881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010470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C0A679006673F49A2D90F3C27389377" ma:contentTypeVersion="15" ma:contentTypeDescription="Create a new document." ma:contentTypeScope="" ma:versionID="2eadde888394750f6cec6a27c674e0c8">
  <xsd:schema xmlns:xsd="http://www.w3.org/2001/XMLSchema" xmlns:xs="http://www.w3.org/2001/XMLSchema" xmlns:p="http://schemas.microsoft.com/office/2006/metadata/properties" xmlns:ns2="ecab1ca4-5f57-43ce-affe-53337e58ff1e" xmlns:ns3="e581f1f4-2154-4050-a7a4-8bac27f5bd7d" targetNamespace="http://schemas.microsoft.com/office/2006/metadata/properties" ma:root="true" ma:fieldsID="c7d75bbb79561a22f2578dd6c7dd74b9" ns2:_="" ns3:_="">
    <xsd:import namespace="ecab1ca4-5f57-43ce-affe-53337e58ff1e"/>
    <xsd:import namespace="e581f1f4-2154-4050-a7a4-8bac27f5bd7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ServiceObjectDetectorVersions" minOccurs="0"/>
                <xsd:element ref="ns2:MediaServiceGenerationTime" minOccurs="0"/>
                <xsd:element ref="ns2:MediaServiceEventHashCode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Location" minOccurs="0"/>
                <xsd:element ref="ns2:MediaServiceSearchProperties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cab1ca4-5f57-43ce-affe-53337e58ff1e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4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16" nillable="true" ma:taxonomy="true" ma:internalName="lcf76f155ced4ddcb4097134ff3c332f" ma:taxonomyFieldName="MediaServiceImageTags" ma:displayName="Image Tags" ma:readOnly="false" ma:fieldId="{5cf76f15-5ced-4ddc-b409-7134ff3c332f}" ma:taxonomyMulti="true" ma:sspId="8183a4eb-8b56-42a9-9edf-67dd87578a05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9" nillable="true" ma:displayName="Location" ma:description="" ma:indexed="true" ma:internalName="MediaServiceLocation" ma:readOnly="true">
      <xsd:simpleType>
        <xsd:restriction base="dms:Text"/>
      </xsd:simpleType>
    </xsd:element>
    <xsd:element name="MediaServiceSearchProperties" ma:index="20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581f1f4-2154-4050-a7a4-8bac27f5bd7d" elementFormDefault="qualified">
    <xsd:import namespace="http://schemas.microsoft.com/office/2006/documentManagement/types"/>
    <xsd:import namespace="http://schemas.microsoft.com/office/infopath/2007/PartnerControls"/>
    <xsd:element name="TaxCatchAll" ma:index="17" nillable="true" ma:displayName="Taxonomy Catch All Column" ma:hidden="true" ma:list="{475f2e0a-fe27-4398-8b54-573592ad57c8}" ma:internalName="TaxCatchAll" ma:showField="CatchAllData" ma:web="e581f1f4-2154-4050-a7a4-8bac27f5bd7d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90AE0539-C6FF-4C2C-9FD6-07EF73B40927}"/>
</file>

<file path=customXml/itemProps2.xml><?xml version="1.0" encoding="utf-8"?>
<ds:datastoreItem xmlns:ds="http://schemas.openxmlformats.org/officeDocument/2006/customXml" ds:itemID="{8E9B7C86-5463-494D-AA8C-C8C0D534DB35}"/>
</file>

<file path=docProps/app.xml><?xml version="1.0" encoding="utf-8"?>
<Properties xmlns="http://schemas.openxmlformats.org/officeDocument/2006/extended-properties" xmlns:vt="http://schemas.openxmlformats.org/officeDocument/2006/docPropsVTypes">
  <TotalTime>1529</TotalTime>
  <Words>443</Words>
  <Application>Microsoft Office PowerPoint</Application>
  <PresentationFormat>Widescreen</PresentationFormat>
  <Paragraphs>68</Paragraphs>
  <Slides>11</Slides>
  <Notes>10</Notes>
  <HiddenSlides>1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7" baseType="lpstr">
      <vt:lpstr>Arial</vt:lpstr>
      <vt:lpstr>Calibri</vt:lpstr>
      <vt:lpstr>Calibri Light</vt:lpstr>
      <vt:lpstr>NPRSans</vt:lpstr>
      <vt:lpstr>Wingdings</vt:lpstr>
      <vt:lpstr>Office Theme</vt:lpstr>
      <vt:lpstr>PowerPoint Presentation</vt:lpstr>
      <vt:lpstr>A changing country</vt:lpstr>
      <vt:lpstr>Climate Change Impacts</vt:lpstr>
      <vt:lpstr>Climate Change Impacts-Ireland</vt:lpstr>
      <vt:lpstr>Climate Change Future Impacts</vt:lpstr>
      <vt:lpstr>Climate Resilience</vt:lpstr>
      <vt:lpstr>Greenhouse Gas Emissions Reduction  -Emissions 1990-2023</vt:lpstr>
      <vt:lpstr>Emissions Reduction- Projected total greenhouse gas emissions 2023-2030  </vt:lpstr>
      <vt:lpstr>People and Communities </vt:lpstr>
      <vt:lpstr>People and Communities: Realising the benefits </vt:lpstr>
      <vt:lpstr>PowerPoint Presentation</vt:lpstr>
    </vt:vector>
  </TitlesOfParts>
  <Company>EPA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EPA</dc:creator>
  <cp:lastModifiedBy>EPA</cp:lastModifiedBy>
  <cp:revision>2</cp:revision>
  <dcterms:created xsi:type="dcterms:W3CDTF">2024-10-13T19:55:18Z</dcterms:created>
  <dcterms:modified xsi:type="dcterms:W3CDTF">2024-10-15T15:16:22Z</dcterms:modified>
</cp:coreProperties>
</file>