
<file path=[Content_Types].xml><?xml version="1.0" encoding="utf-8"?>
<Types xmlns="http://schemas.openxmlformats.org/package/2006/content-types">
  <Default Extension="emf" ContentType="image/x-emf"/>
  <Default Extension="fntdata" ContentType="application/x-fontdata"/>
  <Default Extension="jpeg" ContentType="image/jpeg"/>
  <Default Extension="jpg" ContentType="image/jpeg"/>
  <Default Extension="mp4" ContentType="video/mp4"/>
  <Default Extension="png" ContentType="image/png"/>
  <Default Extension="rels" ContentType="application/vnd.openxmlformats-package.relationships+xml"/>
  <Default Extension="tmp" ContentType="image/png"/>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theme/theme2.xml" ContentType="application/vnd.openxmlformats-officedocument.theme+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3.xml" ContentType="application/vnd.openxmlformats-officedocument.theme+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drawings/drawing1.xml" ContentType="application/vnd.openxmlformats-officedocument.drawingml.chartshapes+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drawings/drawing2.xml" ContentType="application/vnd.openxmlformats-officedocument.drawingml.chartshapes+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p:sldMasterIdLst>
    <p:sldMasterId id="2147483706" r:id="rId4"/>
    <p:sldMasterId id="2147483723" r:id="rId5"/>
    <p:sldMasterId id="2147483672" r:id="rId6"/>
    <p:sldMasterId id="2147483730" r:id="rId7"/>
  </p:sldMasterIdLst>
  <p:notesMasterIdLst>
    <p:notesMasterId r:id="rId38"/>
  </p:notesMasterIdLst>
  <p:handoutMasterIdLst>
    <p:handoutMasterId r:id="rId39"/>
  </p:handoutMasterIdLst>
  <p:sldIdLst>
    <p:sldId id="1448943968" r:id="rId8"/>
    <p:sldId id="1448943975" r:id="rId9"/>
    <p:sldId id="2146847066" r:id="rId10"/>
    <p:sldId id="2146847039" r:id="rId11"/>
    <p:sldId id="2146847046" r:id="rId12"/>
    <p:sldId id="2146847048" r:id="rId13"/>
    <p:sldId id="2146847043" r:id="rId14"/>
    <p:sldId id="2146847049" r:id="rId15"/>
    <p:sldId id="2146847051" r:id="rId16"/>
    <p:sldId id="2146847041" r:id="rId17"/>
    <p:sldId id="2146847061" r:id="rId18"/>
    <p:sldId id="2146847077" r:id="rId19"/>
    <p:sldId id="2146847074" r:id="rId20"/>
    <p:sldId id="2146847063" r:id="rId21"/>
    <p:sldId id="2146847052" r:id="rId22"/>
    <p:sldId id="2146847047" r:id="rId23"/>
    <p:sldId id="2146847058" r:id="rId24"/>
    <p:sldId id="2146847076" r:id="rId25"/>
    <p:sldId id="2146847065" r:id="rId26"/>
    <p:sldId id="1448943961" r:id="rId27"/>
    <p:sldId id="2146847067" r:id="rId28"/>
    <p:sldId id="2146847040" r:id="rId29"/>
    <p:sldId id="2146847069" r:id="rId30"/>
    <p:sldId id="2146847072" r:id="rId31"/>
    <p:sldId id="1448943949" r:id="rId32"/>
    <p:sldId id="2146847078" r:id="rId33"/>
    <p:sldId id="2146847073" r:id="rId34"/>
    <p:sldId id="2146847042" r:id="rId35"/>
    <p:sldId id="1448943977" r:id="rId36"/>
    <p:sldId id="2146847050" r:id="rId37"/>
  </p:sldIdLst>
  <p:sldSz cx="12192000" cy="6858000"/>
  <p:notesSz cx="6797675" cy="9926638"/>
  <p:embeddedFontLst>
    <p:embeddedFont>
      <p:font typeface="Century Gothic" panose="020B0502020202020204" pitchFamily="34" charset="0"/>
      <p:regular r:id="rId40"/>
      <p:bold r:id="rId41"/>
      <p:italic r:id="rId42"/>
      <p:boldItalic r:id="rId43"/>
    </p:embeddedFont>
    <p:embeddedFont>
      <p:font typeface="Interstate" panose="020B0604020202020204" charset="0"/>
      <p:regular r:id="rId44"/>
      <p:bold r:id="rId45"/>
      <p:italic r:id="rId46"/>
      <p:boldItalic r:id="rId47"/>
    </p:embeddedFont>
    <p:embeddedFont>
      <p:font typeface="Interstate Black" panose="020B0604020202020204" charset="0"/>
      <p:bold r:id="rId48"/>
    </p:embeddedFont>
    <p:embeddedFont>
      <p:font typeface="Interstate Light" panose="020B0604020202020204" charset="0"/>
      <p:regular r:id="rId49"/>
      <p:italic r:id="rId50"/>
    </p:embeddedFont>
    <p:embeddedFont>
      <p:font typeface="Tahoma" panose="020B0604030504040204" pitchFamily="34" charset="0"/>
      <p:regular r:id="rId51"/>
      <p:bold r:id="rId52"/>
    </p:embeddedFont>
    <p:embeddedFont>
      <p:font typeface="Wingdings 3" panose="05040102010807070707" pitchFamily="18" charset="2"/>
      <p:regular r:id="rId53"/>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F53AD54B-D7A0-44CB-9A17-DBFE584FE8AF}">
          <p14:sldIdLst>
            <p14:sldId id="1448943968"/>
            <p14:sldId id="1448943975"/>
            <p14:sldId id="2146847066"/>
            <p14:sldId id="2146847039"/>
            <p14:sldId id="2146847046"/>
            <p14:sldId id="2146847048"/>
            <p14:sldId id="2146847043"/>
            <p14:sldId id="2146847049"/>
            <p14:sldId id="2146847051"/>
            <p14:sldId id="2146847041"/>
            <p14:sldId id="2146847061"/>
            <p14:sldId id="2146847077"/>
            <p14:sldId id="2146847074"/>
            <p14:sldId id="2146847063"/>
            <p14:sldId id="2146847052"/>
            <p14:sldId id="2146847047"/>
            <p14:sldId id="2146847058"/>
            <p14:sldId id="2146847076"/>
            <p14:sldId id="2146847065"/>
            <p14:sldId id="1448943961"/>
            <p14:sldId id="2146847067"/>
            <p14:sldId id="2146847040"/>
            <p14:sldId id="2146847069"/>
            <p14:sldId id="2146847072"/>
            <p14:sldId id="1448943949"/>
            <p14:sldId id="2146847078"/>
            <p14:sldId id="2146847073"/>
            <p14:sldId id="2146847042"/>
            <p14:sldId id="1448943977"/>
            <p14:sldId id="2146847050"/>
          </p14:sldIdLst>
        </p14:section>
      </p14:sectionLst>
    </p:ext>
    <p:ext uri="{EFAFB233-063F-42B5-8137-9DF3F51BA10A}">
      <p15:sldGuideLst xmlns:p15="http://schemas.microsoft.com/office/powerpoint/2012/main">
        <p15:guide id="3" pos="3863" userDrawn="1">
          <p15:clr>
            <a:srgbClr val="A4A3A4"/>
          </p15:clr>
        </p15:guide>
        <p15:guide id="4" orient="horz" pos="1457" userDrawn="1">
          <p15:clr>
            <a:srgbClr val="A4A3A4"/>
          </p15:clr>
        </p15:guide>
        <p15:guide id="5" orient="horz" pos="1774" userDrawn="1">
          <p15:clr>
            <a:srgbClr val="A4A3A4"/>
          </p15:clr>
        </p15:guide>
        <p15:guide id="6" pos="5065" userDrawn="1">
          <p15:clr>
            <a:srgbClr val="A4A3A4"/>
          </p15:clr>
        </p15:guide>
      </p15:sldGuideLst>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B492AB2F-F53B-4F56-EE2F-25F0212E1289}" name="Carole Carmody" initials="CC" userId="S::carole@banda.ie::9c4b25fc-ff0e-4ae5-b403-91809dc9cbdb" providerId="AD"/>
  <p188:author id="{6EFD333B-6EE7-364D-DFF0-F97063211D39}" name="Laura Barbonetti" initials="LB" userId="S::laura@banda.ie::72dd6569-ccbc-4e50-bf45-9287c0f304cb" providerId="AD"/>
  <p188:author id="{D98BC940-5A8F-81BC-A67F-27E9CDC55B36}" name="Warren Phelan" initials="WP" userId="S::W.Phelan@epa.ie::3b92442f-515d-4264-a469-07880065c462" providerId="AD"/>
  <p188:author id="{88705B57-EB31-8DF2-21B3-946B1F4EE7E4}" name="Odile Le Bolloch" initials="OLB" userId="S::o.lebolloch@epa.ie::1d3642aa-8c97-43b1-a887-a0acaa375803" providerId="AD"/>
  <p188:author id="{3EB8F257-0CC8-EE16-C5D6-B3715505D44C}" name="Warren Phelan" initials="WP" userId="S::w.phelan@epa.ie::3b92442f-515d-4264-a469-07880065c462" providerId="AD"/>
  <p188:author id="{8FC4786A-C36A-E5EF-4668-8D1C8E289A41}" name="Annmarie Tuohy" initials="AT" userId="S::A.Tuohy@epa.ie::66d914a4-52f6-4d05-b54b-9949bc69a613" providerId="AD"/>
  <p188:author id="{15CBA5DE-EC16-B680-E72C-E0E93834E5A4}" name="Fiona McCoole" initials="FM" userId="S::F.McCoole@epa.ie::b88fa8a6-1a8e-4449-9acc-3ecd9b9cc192"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1" name="Odile Le Bolloch" initials="OLB" lastIdx="1" clrIdx="0">
    <p:extLst>
      <p:ext uri="{19B8F6BF-5375-455C-9EA6-DF929625EA0E}">
        <p15:presenceInfo xmlns:p15="http://schemas.microsoft.com/office/powerpoint/2012/main" userId="S-1-5-21-2025429265-362288127-682003330-1900"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3F3F5"/>
    <a:srgbClr val="3D5873"/>
    <a:srgbClr val="445173"/>
    <a:srgbClr val="F58344"/>
    <a:srgbClr val="4353FF"/>
    <a:srgbClr val="3B5973"/>
    <a:srgbClr val="69CAF6"/>
    <a:srgbClr val="AAC240"/>
    <a:srgbClr val="D6E0A7"/>
    <a:srgbClr val="D5E0A8"/>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5266" autoAdjust="0"/>
    <p:restoredTop sz="69860" autoAdjust="0"/>
  </p:normalViewPr>
  <p:slideViewPr>
    <p:cSldViewPr snapToGrid="0">
      <p:cViewPr varScale="1">
        <p:scale>
          <a:sx n="83" d="100"/>
          <a:sy n="83" d="100"/>
        </p:scale>
        <p:origin x="1332" y="288"/>
      </p:cViewPr>
      <p:guideLst>
        <p:guide pos="3863"/>
        <p:guide orient="horz" pos="1457"/>
        <p:guide orient="horz" pos="1774"/>
        <p:guide pos="5065"/>
      </p:guideLst>
    </p:cSldViewPr>
  </p:slideViewPr>
  <p:notesTextViewPr>
    <p:cViewPr>
      <p:scale>
        <a:sx n="1" d="1"/>
        <a:sy n="1" d="1"/>
      </p:scale>
      <p:origin x="0" y="0"/>
    </p:cViewPr>
  </p:notesTextViewPr>
  <p:sorterViewPr>
    <p:cViewPr>
      <p:scale>
        <a:sx n="100" d="100"/>
        <a:sy n="100" d="100"/>
      </p:scale>
      <p:origin x="0" y="-5226"/>
    </p:cViewPr>
  </p:sorterViewPr>
  <p:notesViewPr>
    <p:cSldViewPr snapToGrid="0">
      <p:cViewPr>
        <p:scale>
          <a:sx n="1" d="2"/>
          <a:sy n="1" d="2"/>
        </p:scale>
        <p:origin x="4560" y="116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6.xml"/><Relationship Id="rId18" Type="http://schemas.openxmlformats.org/officeDocument/2006/relationships/slide" Target="slides/slide11.xml"/><Relationship Id="rId26" Type="http://schemas.openxmlformats.org/officeDocument/2006/relationships/slide" Target="slides/slide19.xml"/><Relationship Id="rId39" Type="http://schemas.openxmlformats.org/officeDocument/2006/relationships/handoutMaster" Target="handoutMasters/handoutMaster1.xml"/><Relationship Id="rId21" Type="http://schemas.openxmlformats.org/officeDocument/2006/relationships/slide" Target="slides/slide14.xml"/><Relationship Id="rId34" Type="http://schemas.openxmlformats.org/officeDocument/2006/relationships/slide" Target="slides/slide27.xml"/><Relationship Id="rId42" Type="http://schemas.openxmlformats.org/officeDocument/2006/relationships/font" Target="fonts/font3.fntdata"/><Relationship Id="rId47" Type="http://schemas.openxmlformats.org/officeDocument/2006/relationships/font" Target="fonts/font8.fntdata"/><Relationship Id="rId50" Type="http://schemas.openxmlformats.org/officeDocument/2006/relationships/font" Target="fonts/font11.fntdata"/><Relationship Id="rId55" Type="http://schemas.openxmlformats.org/officeDocument/2006/relationships/presProps" Target="presProps.xml"/><Relationship Id="rId7" Type="http://schemas.openxmlformats.org/officeDocument/2006/relationships/slideMaster" Target="slideMasters/slideMaster4.xml"/><Relationship Id="rId2" Type="http://schemas.openxmlformats.org/officeDocument/2006/relationships/customXml" Target="../customXml/item2.xml"/><Relationship Id="rId16" Type="http://schemas.openxmlformats.org/officeDocument/2006/relationships/slide" Target="slides/slide9.xml"/><Relationship Id="rId29" Type="http://schemas.openxmlformats.org/officeDocument/2006/relationships/slide" Target="slides/slide22.xml"/><Relationship Id="rId11" Type="http://schemas.openxmlformats.org/officeDocument/2006/relationships/slide" Target="slides/slide4.xml"/><Relationship Id="rId24" Type="http://schemas.openxmlformats.org/officeDocument/2006/relationships/slide" Target="slides/slide17.xml"/><Relationship Id="rId32" Type="http://schemas.openxmlformats.org/officeDocument/2006/relationships/slide" Target="slides/slide25.xml"/><Relationship Id="rId37" Type="http://schemas.openxmlformats.org/officeDocument/2006/relationships/slide" Target="slides/slide30.xml"/><Relationship Id="rId40" Type="http://schemas.openxmlformats.org/officeDocument/2006/relationships/font" Target="fonts/font1.fntdata"/><Relationship Id="rId45" Type="http://schemas.openxmlformats.org/officeDocument/2006/relationships/font" Target="fonts/font6.fntdata"/><Relationship Id="rId53" Type="http://schemas.openxmlformats.org/officeDocument/2006/relationships/font" Target="fonts/font14.fntdata"/><Relationship Id="rId58" Type="http://schemas.openxmlformats.org/officeDocument/2006/relationships/tableStyles" Target="tableStyles.xml"/><Relationship Id="rId5" Type="http://schemas.openxmlformats.org/officeDocument/2006/relationships/slideMaster" Target="slideMasters/slideMaster2.xml"/><Relationship Id="rId19" Type="http://schemas.openxmlformats.org/officeDocument/2006/relationships/slide" Target="slides/slide12.xml"/><Relationship Id="rId4" Type="http://schemas.openxmlformats.org/officeDocument/2006/relationships/slideMaster" Target="slideMasters/slideMaster1.xml"/><Relationship Id="rId9" Type="http://schemas.openxmlformats.org/officeDocument/2006/relationships/slide" Target="slides/slide2.xml"/><Relationship Id="rId14" Type="http://schemas.openxmlformats.org/officeDocument/2006/relationships/slide" Target="slides/slide7.xml"/><Relationship Id="rId22" Type="http://schemas.openxmlformats.org/officeDocument/2006/relationships/slide" Target="slides/slide15.xml"/><Relationship Id="rId27" Type="http://schemas.openxmlformats.org/officeDocument/2006/relationships/slide" Target="slides/slide20.xml"/><Relationship Id="rId30" Type="http://schemas.openxmlformats.org/officeDocument/2006/relationships/slide" Target="slides/slide23.xml"/><Relationship Id="rId35" Type="http://schemas.openxmlformats.org/officeDocument/2006/relationships/slide" Target="slides/slide28.xml"/><Relationship Id="rId43" Type="http://schemas.openxmlformats.org/officeDocument/2006/relationships/font" Target="fonts/font4.fntdata"/><Relationship Id="rId48" Type="http://schemas.openxmlformats.org/officeDocument/2006/relationships/font" Target="fonts/font9.fntdata"/><Relationship Id="rId56" Type="http://schemas.openxmlformats.org/officeDocument/2006/relationships/viewProps" Target="viewProps.xml"/><Relationship Id="rId8" Type="http://schemas.openxmlformats.org/officeDocument/2006/relationships/slide" Target="slides/slide1.xml"/><Relationship Id="rId51" Type="http://schemas.openxmlformats.org/officeDocument/2006/relationships/font" Target="fonts/font12.fntdata"/><Relationship Id="rId3" Type="http://schemas.openxmlformats.org/officeDocument/2006/relationships/customXml" Target="../customXml/item3.xml"/><Relationship Id="rId12" Type="http://schemas.openxmlformats.org/officeDocument/2006/relationships/slide" Target="slides/slide5.xml"/><Relationship Id="rId17" Type="http://schemas.openxmlformats.org/officeDocument/2006/relationships/slide" Target="slides/slide10.xml"/><Relationship Id="rId25" Type="http://schemas.openxmlformats.org/officeDocument/2006/relationships/slide" Target="slides/slide18.xml"/><Relationship Id="rId33" Type="http://schemas.openxmlformats.org/officeDocument/2006/relationships/slide" Target="slides/slide26.xml"/><Relationship Id="rId38" Type="http://schemas.openxmlformats.org/officeDocument/2006/relationships/notesMaster" Target="notesMasters/notesMaster1.xml"/><Relationship Id="rId46" Type="http://schemas.openxmlformats.org/officeDocument/2006/relationships/font" Target="fonts/font7.fntdata"/><Relationship Id="rId59" Type="http://schemas.microsoft.com/office/2018/10/relationships/authors" Target="authors.xml"/><Relationship Id="rId20" Type="http://schemas.openxmlformats.org/officeDocument/2006/relationships/slide" Target="slides/slide13.xml"/><Relationship Id="rId41" Type="http://schemas.openxmlformats.org/officeDocument/2006/relationships/font" Target="fonts/font2.fntdata"/><Relationship Id="rId54" Type="http://schemas.openxmlformats.org/officeDocument/2006/relationships/commentAuthors" Target="commentAuthors.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 Target="slides/slide8.xml"/><Relationship Id="rId23" Type="http://schemas.openxmlformats.org/officeDocument/2006/relationships/slide" Target="slides/slide16.xml"/><Relationship Id="rId28" Type="http://schemas.openxmlformats.org/officeDocument/2006/relationships/slide" Target="slides/slide21.xml"/><Relationship Id="rId36" Type="http://schemas.openxmlformats.org/officeDocument/2006/relationships/slide" Target="slides/slide29.xml"/><Relationship Id="rId49" Type="http://schemas.openxmlformats.org/officeDocument/2006/relationships/font" Target="fonts/font10.fntdata"/><Relationship Id="rId57" Type="http://schemas.openxmlformats.org/officeDocument/2006/relationships/theme" Target="theme/theme1.xml"/><Relationship Id="rId10" Type="http://schemas.openxmlformats.org/officeDocument/2006/relationships/slide" Target="slides/slide3.xml"/><Relationship Id="rId31" Type="http://schemas.openxmlformats.org/officeDocument/2006/relationships/slide" Target="slides/slide24.xml"/><Relationship Id="rId44" Type="http://schemas.openxmlformats.org/officeDocument/2006/relationships/font" Target="fonts/font5.fntdata"/><Relationship Id="rId52" Type="http://schemas.openxmlformats.org/officeDocument/2006/relationships/font" Target="fonts/font13.fntdata"/></Relationships>
</file>

<file path=ppt/charts/_rels/chart1.xml.rels><?xml version="1.0" encoding="UTF-8" standalone="yes"?>
<Relationships xmlns="http://schemas.openxmlformats.org/package/2006/relationships"><Relationship Id="rId3" Type="http://schemas.openxmlformats.org/officeDocument/2006/relationships/oleObject" Target="file:///\\Users\adrian\FUSE%20Dropbox\Adrian%20Pietrzak\Adrian%20all%20files\Adrian%202020\EPA\EPA%20CEP%20ppt%202023\Slide%2011%20data.xlsx" TargetMode="External"/><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oleObject" Target="file:///\\Users\leoduffy\DataVolume\clients\WIP\2024\EPA%20-%20New%20Project\Resources\Composting%20-%20done%20for%202021.xlsx" TargetMode="External"/><Relationship Id="rId2" Type="http://schemas.microsoft.com/office/2011/relationships/chartColorStyle" Target="colors2.xml"/><Relationship Id="rId1" Type="http://schemas.microsoft.com/office/2011/relationships/chartStyle" Target="style2.xml"/><Relationship Id="rId4" Type="http://schemas.openxmlformats.org/officeDocument/2006/relationships/chartUserShapes" Target="../drawings/drawing1.xml"/></Relationships>
</file>

<file path=ppt/charts/_rels/chart3.xml.rels><?xml version="1.0" encoding="UTF-8" standalone="yes"?>
<Relationships xmlns="http://schemas.openxmlformats.org/package/2006/relationships"><Relationship Id="rId3" Type="http://schemas.openxmlformats.org/officeDocument/2006/relationships/oleObject" Target="file:///C:\Users\phelanw\AppData\Local\Microsoft\Windows\INetCache\Content.Outlook\ZRYNNZFL\2000%20-%202020%20Waste%20Data_.xlsx" TargetMode="External"/><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oleObject" Target="file:///\\Users\leoduffy\DataVolume\clients\WIP\2024\EPA%20-%20New%20Project\Resources\Composting%20-%20done%20for%202021.xlsx" TargetMode="External"/><Relationship Id="rId2" Type="http://schemas.microsoft.com/office/2011/relationships/chartColorStyle" Target="colors4.xml"/><Relationship Id="rId1" Type="http://schemas.microsoft.com/office/2011/relationships/chartStyle" Target="style4.xml"/><Relationship Id="rId4" Type="http://schemas.openxmlformats.org/officeDocument/2006/relationships/chartUserShapes" Target="../drawings/drawing2.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5.4170657414497711E-2"/>
          <c:y val="2.3210421662085503E-2"/>
          <c:w val="0.91737758879735498"/>
          <c:h val="0.86649604708409322"/>
        </c:manualLayout>
      </c:layout>
      <c:barChart>
        <c:barDir val="col"/>
        <c:grouping val="clustered"/>
        <c:varyColors val="0"/>
        <c:ser>
          <c:idx val="0"/>
          <c:order val="0"/>
          <c:tx>
            <c:strRef>
              <c:f>'Original Data'!$B$2</c:f>
              <c:strCache>
                <c:ptCount val="1"/>
                <c:pt idx="0">
                  <c:v>2010</c:v>
                </c:pt>
              </c:strCache>
            </c:strRef>
          </c:tx>
          <c:spPr>
            <a:solidFill>
              <a:srgbClr val="69CAF6"/>
            </a:solidFill>
            <a:ln>
              <a:noFill/>
            </a:ln>
            <a:effectLst/>
          </c:spPr>
          <c:invertIfNegative val="0"/>
          <c:dPt>
            <c:idx val="24"/>
            <c:invertIfNegative val="0"/>
            <c:bubble3D val="0"/>
            <c:spPr>
              <a:solidFill>
                <a:srgbClr val="D6E0A7"/>
              </a:solidFill>
              <a:ln>
                <a:noFill/>
              </a:ln>
              <a:effectLst/>
            </c:spPr>
            <c:extLst>
              <c:ext xmlns:c16="http://schemas.microsoft.com/office/drawing/2014/chart" uri="{C3380CC4-5D6E-409C-BE32-E72D297353CC}">
                <c16:uniqueId val="{00000002-B5AE-9142-B1DD-07CBF68CF971}"/>
              </c:ext>
            </c:extLst>
          </c:dPt>
          <c:cat>
            <c:strRef>
              <c:f>'Original Data'!$A$3:$A$30</c:f>
              <c:strCache>
                <c:ptCount val="28"/>
                <c:pt idx="0">
                  <c:v>Netherlands</c:v>
                </c:pt>
                <c:pt idx="1">
                  <c:v>Belgium</c:v>
                </c:pt>
                <c:pt idx="2">
                  <c:v>France</c:v>
                </c:pt>
                <c:pt idx="3">
                  <c:v>Italy</c:v>
                </c:pt>
                <c:pt idx="4">
                  <c:v>Estonia</c:v>
                </c:pt>
                <c:pt idx="5">
                  <c:v>Malta</c:v>
                </c:pt>
                <c:pt idx="6">
                  <c:v>Austria</c:v>
                </c:pt>
                <c:pt idx="7">
                  <c:v>Germany</c:v>
                </c:pt>
                <c:pt idx="8">
                  <c:v>Czechia</c:v>
                </c:pt>
                <c:pt idx="9">
                  <c:v>Slovenia</c:v>
                </c:pt>
                <c:pt idx="10">
                  <c:v>Slovakia</c:v>
                </c:pt>
                <c:pt idx="11">
                  <c:v>Poland</c:v>
                </c:pt>
                <c:pt idx="12">
                  <c:v>Hungary</c:v>
                </c:pt>
                <c:pt idx="13">
                  <c:v>Denmark</c:v>
                </c:pt>
                <c:pt idx="14">
                  <c:v>Spain</c:v>
                </c:pt>
                <c:pt idx="15">
                  <c:v>Sweden</c:v>
                </c:pt>
                <c:pt idx="16">
                  <c:v>Croatia</c:v>
                </c:pt>
                <c:pt idx="17">
                  <c:v>Latvia</c:v>
                </c:pt>
                <c:pt idx="18">
                  <c:v>Luxembourg</c:v>
                </c:pt>
                <c:pt idx="19">
                  <c:v>Bulgaria</c:v>
                </c:pt>
                <c:pt idx="20">
                  <c:v>Lithuania</c:v>
                </c:pt>
                <c:pt idx="21">
                  <c:v>Cyprus</c:v>
                </c:pt>
                <c:pt idx="22">
                  <c:v>Greece</c:v>
                </c:pt>
                <c:pt idx="23">
                  <c:v>Portugal</c:v>
                </c:pt>
                <c:pt idx="24">
                  <c:v>Ireland</c:v>
                </c:pt>
                <c:pt idx="25">
                  <c:v>Romania</c:v>
                </c:pt>
                <c:pt idx="26">
                  <c:v>Finland</c:v>
                </c:pt>
                <c:pt idx="27">
                  <c:v>2021 EU-27 average</c:v>
                </c:pt>
              </c:strCache>
            </c:strRef>
          </c:cat>
          <c:val>
            <c:numRef>
              <c:f>'Original Data'!$B$3:$B$30</c:f>
              <c:numCache>
                <c:formatCode>General</c:formatCode>
                <c:ptCount val="28"/>
                <c:pt idx="0">
                  <c:v>25.5</c:v>
                </c:pt>
                <c:pt idx="1">
                  <c:v>13.6</c:v>
                </c:pt>
                <c:pt idx="2">
                  <c:v>17.5</c:v>
                </c:pt>
                <c:pt idx="3">
                  <c:v>11.5</c:v>
                </c:pt>
                <c:pt idx="4">
                  <c:v>9.1</c:v>
                </c:pt>
                <c:pt idx="5">
                  <c:v>5.3</c:v>
                </c:pt>
                <c:pt idx="6">
                  <c:v>6.8</c:v>
                </c:pt>
                <c:pt idx="7">
                  <c:v>11.2</c:v>
                </c:pt>
                <c:pt idx="8">
                  <c:v>5.3</c:v>
                </c:pt>
                <c:pt idx="9">
                  <c:v>5.9</c:v>
                </c:pt>
                <c:pt idx="10">
                  <c:v>5.0999999999999996</c:v>
                </c:pt>
                <c:pt idx="11">
                  <c:v>11.1</c:v>
                </c:pt>
                <c:pt idx="12">
                  <c:v>5.2</c:v>
                </c:pt>
                <c:pt idx="13">
                  <c:v>8</c:v>
                </c:pt>
                <c:pt idx="14">
                  <c:v>10.4</c:v>
                </c:pt>
                <c:pt idx="15">
                  <c:v>7.2</c:v>
                </c:pt>
                <c:pt idx="16">
                  <c:v>1.6</c:v>
                </c:pt>
                <c:pt idx="17">
                  <c:v>1.2</c:v>
                </c:pt>
                <c:pt idx="18">
                  <c:v>23.4</c:v>
                </c:pt>
                <c:pt idx="19">
                  <c:v>2.1</c:v>
                </c:pt>
                <c:pt idx="20">
                  <c:v>3.9</c:v>
                </c:pt>
                <c:pt idx="21">
                  <c:v>2</c:v>
                </c:pt>
                <c:pt idx="22">
                  <c:v>2.5</c:v>
                </c:pt>
                <c:pt idx="23">
                  <c:v>1.8</c:v>
                </c:pt>
                <c:pt idx="24">
                  <c:v>1.8</c:v>
                </c:pt>
                <c:pt idx="25">
                  <c:v>3.5</c:v>
                </c:pt>
                <c:pt idx="26">
                  <c:v>10.7</c:v>
                </c:pt>
              </c:numCache>
            </c:numRef>
          </c:val>
          <c:extLst>
            <c:ext xmlns:c16="http://schemas.microsoft.com/office/drawing/2014/chart" uri="{C3380CC4-5D6E-409C-BE32-E72D297353CC}">
              <c16:uniqueId val="{00000000-B5AE-9142-B1DD-07CBF68CF971}"/>
            </c:ext>
          </c:extLst>
        </c:ser>
        <c:ser>
          <c:idx val="1"/>
          <c:order val="1"/>
          <c:tx>
            <c:strRef>
              <c:f>'Original Data'!$C$2</c:f>
              <c:strCache>
                <c:ptCount val="1"/>
                <c:pt idx="0">
                  <c:v>2022</c:v>
                </c:pt>
              </c:strCache>
            </c:strRef>
          </c:tx>
          <c:spPr>
            <a:solidFill>
              <a:srgbClr val="3B5973"/>
            </a:solidFill>
            <a:ln>
              <a:noFill/>
            </a:ln>
            <a:effectLst/>
          </c:spPr>
          <c:invertIfNegative val="0"/>
          <c:dPt>
            <c:idx val="24"/>
            <c:invertIfNegative val="0"/>
            <c:bubble3D val="0"/>
            <c:spPr>
              <a:solidFill>
                <a:srgbClr val="AAC240"/>
              </a:solidFill>
              <a:ln>
                <a:noFill/>
              </a:ln>
              <a:effectLst/>
            </c:spPr>
            <c:extLst>
              <c:ext xmlns:c16="http://schemas.microsoft.com/office/drawing/2014/chart" uri="{C3380CC4-5D6E-409C-BE32-E72D297353CC}">
                <c16:uniqueId val="{00000003-B5AE-9142-B1DD-07CBF68CF971}"/>
              </c:ext>
            </c:extLst>
          </c:dPt>
          <c:dPt>
            <c:idx val="27"/>
            <c:invertIfNegative val="0"/>
            <c:bubble3D val="0"/>
            <c:spPr>
              <a:solidFill>
                <a:srgbClr val="F58344"/>
              </a:solidFill>
              <a:ln>
                <a:noFill/>
              </a:ln>
              <a:effectLst/>
            </c:spPr>
            <c:extLst>
              <c:ext xmlns:c16="http://schemas.microsoft.com/office/drawing/2014/chart" uri="{C3380CC4-5D6E-409C-BE32-E72D297353CC}">
                <c16:uniqueId val="{00000004-B5AE-9142-B1DD-07CBF68CF971}"/>
              </c:ext>
            </c:extLst>
          </c:dPt>
          <c:cat>
            <c:strRef>
              <c:f>'Original Data'!$A$3:$A$30</c:f>
              <c:strCache>
                <c:ptCount val="28"/>
                <c:pt idx="0">
                  <c:v>Netherlands</c:v>
                </c:pt>
                <c:pt idx="1">
                  <c:v>Belgium</c:v>
                </c:pt>
                <c:pt idx="2">
                  <c:v>France</c:v>
                </c:pt>
                <c:pt idx="3">
                  <c:v>Italy</c:v>
                </c:pt>
                <c:pt idx="4">
                  <c:v>Estonia</c:v>
                </c:pt>
                <c:pt idx="5">
                  <c:v>Malta</c:v>
                </c:pt>
                <c:pt idx="6">
                  <c:v>Austria</c:v>
                </c:pt>
                <c:pt idx="7">
                  <c:v>Germany</c:v>
                </c:pt>
                <c:pt idx="8">
                  <c:v>Czechia</c:v>
                </c:pt>
                <c:pt idx="9">
                  <c:v>Slovenia</c:v>
                </c:pt>
                <c:pt idx="10">
                  <c:v>Slovakia</c:v>
                </c:pt>
                <c:pt idx="11">
                  <c:v>Poland</c:v>
                </c:pt>
                <c:pt idx="12">
                  <c:v>Hungary</c:v>
                </c:pt>
                <c:pt idx="13">
                  <c:v>Denmark</c:v>
                </c:pt>
                <c:pt idx="14">
                  <c:v>Spain</c:v>
                </c:pt>
                <c:pt idx="15">
                  <c:v>Sweden</c:v>
                </c:pt>
                <c:pt idx="16">
                  <c:v>Croatia</c:v>
                </c:pt>
                <c:pt idx="17">
                  <c:v>Latvia</c:v>
                </c:pt>
                <c:pt idx="18">
                  <c:v>Luxembourg</c:v>
                </c:pt>
                <c:pt idx="19">
                  <c:v>Bulgaria</c:v>
                </c:pt>
                <c:pt idx="20">
                  <c:v>Lithuania</c:v>
                </c:pt>
                <c:pt idx="21">
                  <c:v>Cyprus</c:v>
                </c:pt>
                <c:pt idx="22">
                  <c:v>Greece</c:v>
                </c:pt>
                <c:pt idx="23">
                  <c:v>Portugal</c:v>
                </c:pt>
                <c:pt idx="24">
                  <c:v>Ireland</c:v>
                </c:pt>
                <c:pt idx="25">
                  <c:v>Romania</c:v>
                </c:pt>
                <c:pt idx="26">
                  <c:v>Finland</c:v>
                </c:pt>
                <c:pt idx="27">
                  <c:v>2021 EU-27 average</c:v>
                </c:pt>
              </c:strCache>
            </c:strRef>
          </c:cat>
          <c:val>
            <c:numRef>
              <c:f>'Original Data'!$C$3:$C$30</c:f>
              <c:numCache>
                <c:formatCode>General</c:formatCode>
                <c:ptCount val="28"/>
                <c:pt idx="0">
                  <c:v>27.5</c:v>
                </c:pt>
                <c:pt idx="1">
                  <c:v>22.2</c:v>
                </c:pt>
                <c:pt idx="2">
                  <c:v>19.3</c:v>
                </c:pt>
                <c:pt idx="3">
                  <c:v>18.7</c:v>
                </c:pt>
                <c:pt idx="4">
                  <c:v>16</c:v>
                </c:pt>
                <c:pt idx="5">
                  <c:v>15.1</c:v>
                </c:pt>
                <c:pt idx="6">
                  <c:v>13.8</c:v>
                </c:pt>
                <c:pt idx="7">
                  <c:v>13</c:v>
                </c:pt>
                <c:pt idx="8">
                  <c:v>11.9</c:v>
                </c:pt>
                <c:pt idx="9">
                  <c:v>9.4</c:v>
                </c:pt>
                <c:pt idx="10">
                  <c:v>9.1</c:v>
                </c:pt>
                <c:pt idx="11">
                  <c:v>8.4</c:v>
                </c:pt>
                <c:pt idx="12">
                  <c:v>7.9</c:v>
                </c:pt>
                <c:pt idx="13">
                  <c:v>7.4</c:v>
                </c:pt>
                <c:pt idx="14">
                  <c:v>7.1</c:v>
                </c:pt>
                <c:pt idx="15">
                  <c:v>6.1</c:v>
                </c:pt>
                <c:pt idx="16">
                  <c:v>5.8</c:v>
                </c:pt>
                <c:pt idx="17">
                  <c:v>5.4</c:v>
                </c:pt>
                <c:pt idx="18">
                  <c:v>5.2</c:v>
                </c:pt>
                <c:pt idx="19">
                  <c:v>4.8</c:v>
                </c:pt>
                <c:pt idx="20">
                  <c:v>4.0999999999999996</c:v>
                </c:pt>
                <c:pt idx="21">
                  <c:v>3.2</c:v>
                </c:pt>
                <c:pt idx="22">
                  <c:v>3.1</c:v>
                </c:pt>
                <c:pt idx="23">
                  <c:v>2.6</c:v>
                </c:pt>
                <c:pt idx="24">
                  <c:v>1.8</c:v>
                </c:pt>
                <c:pt idx="25">
                  <c:v>1.4</c:v>
                </c:pt>
                <c:pt idx="26">
                  <c:v>0.6</c:v>
                </c:pt>
                <c:pt idx="27" formatCode="0.0">
                  <c:v>11.5</c:v>
                </c:pt>
              </c:numCache>
            </c:numRef>
          </c:val>
          <c:extLst>
            <c:ext xmlns:c16="http://schemas.microsoft.com/office/drawing/2014/chart" uri="{C3380CC4-5D6E-409C-BE32-E72D297353CC}">
              <c16:uniqueId val="{00000001-B5AE-9142-B1DD-07CBF68CF971}"/>
            </c:ext>
          </c:extLst>
        </c:ser>
        <c:dLbls>
          <c:showLegendKey val="0"/>
          <c:showVal val="0"/>
          <c:showCatName val="0"/>
          <c:showSerName val="0"/>
          <c:showPercent val="0"/>
          <c:showBubbleSize val="0"/>
        </c:dLbls>
        <c:gapWidth val="67"/>
        <c:axId val="1606407760"/>
        <c:axId val="1606408592"/>
      </c:barChart>
      <c:catAx>
        <c:axId val="1606407760"/>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606408592"/>
        <c:crosses val="autoZero"/>
        <c:auto val="1"/>
        <c:lblAlgn val="ctr"/>
        <c:lblOffset val="100"/>
        <c:noMultiLvlLbl val="0"/>
      </c:catAx>
      <c:valAx>
        <c:axId val="1606408592"/>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606407760"/>
        <c:crosses val="autoZero"/>
        <c:crossBetween val="between"/>
      </c:valAx>
      <c:spPr>
        <a:noFill/>
        <a:ln>
          <a:noFill/>
        </a:ln>
        <a:effectLst/>
      </c:spPr>
    </c:plotArea>
    <c:legend>
      <c:legendPos val="r"/>
      <c:layout>
        <c:manualLayout>
          <c:xMode val="edge"/>
          <c:yMode val="edge"/>
          <c:x val="0.75517762827208856"/>
          <c:y val="0.3397026710597954"/>
          <c:w val="5.6693298395268078E-2"/>
          <c:h val="7.1214292170196036E-2"/>
        </c:manualLayout>
      </c:layout>
      <c:overlay val="0"/>
      <c:spPr>
        <a:noFill/>
        <a:ln>
          <a:noFill/>
        </a:ln>
        <a:effectLst/>
      </c:spPr>
      <c:txPr>
        <a:bodyPr rot="0" spcFirstLastPara="1" vertOverflow="ellipsis" vert="horz" wrap="square" anchor="ctr" anchorCtr="1"/>
        <a:lstStyle/>
        <a:p>
          <a:pPr>
            <a:defRPr sz="900" b="0" i="0" u="none" strike="noStrike" kern="1200" baseline="0">
              <a:solidFill>
                <a:srgbClr val="3B5973"/>
              </a:solidFill>
              <a:latin typeface="Interstate" pitchFamily="2" charset="77"/>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3"/>
    </mc:Choice>
    <mc:Fallback>
      <c:style val="3"/>
    </mc:Fallback>
  </mc:AlternateContent>
  <c:chart>
    <c:autoTitleDeleted val="1"/>
    <c:plotArea>
      <c:layout>
        <c:manualLayout>
          <c:layoutTarget val="inner"/>
          <c:xMode val="edge"/>
          <c:yMode val="edge"/>
          <c:x val="0.1217058721427571"/>
          <c:y val="6.7562331993527291E-2"/>
          <c:w val="0.77612548080417543"/>
          <c:h val="0.73583936802159255"/>
        </c:manualLayout>
      </c:layout>
      <c:barChart>
        <c:barDir val="col"/>
        <c:grouping val="clustered"/>
        <c:varyColors val="0"/>
        <c:ser>
          <c:idx val="0"/>
          <c:order val="0"/>
          <c:tx>
            <c:strRef>
              <c:f>Composting_2021!$B$1</c:f>
              <c:strCache>
                <c:ptCount val="1"/>
                <c:pt idx="0">
                  <c:v>Municipal waste composted/
digested (tonnes)</c:v>
                </c:pt>
              </c:strCache>
            </c:strRef>
          </c:tx>
          <c:spPr>
            <a:solidFill>
              <a:schemeClr val="accent1">
                <a:lumMod val="60000"/>
                <a:lumOff val="40000"/>
              </a:schemeClr>
            </a:solidFill>
            <a:ln w="9525" cap="flat" cmpd="sng" algn="ctr">
              <a:noFill/>
              <a:round/>
            </a:ln>
            <a:effectLst/>
          </c:spPr>
          <c:invertIfNegative val="0"/>
          <c:cat>
            <c:numRef>
              <c:f>Composting_2021!$A$2:$A$18</c:f>
              <c:numCache>
                <c:formatCode>General</c:formatCode>
                <c:ptCount val="17"/>
                <c:pt idx="0">
                  <c:v>2005</c:v>
                </c:pt>
                <c:pt idx="1">
                  <c:v>2006</c:v>
                </c:pt>
                <c:pt idx="2">
                  <c:v>2007</c:v>
                </c:pt>
                <c:pt idx="3">
                  <c:v>2008</c:v>
                </c:pt>
                <c:pt idx="4">
                  <c:v>2009</c:v>
                </c:pt>
                <c:pt idx="5">
                  <c:v>2010</c:v>
                </c:pt>
                <c:pt idx="6">
                  <c:v>2011</c:v>
                </c:pt>
                <c:pt idx="7">
                  <c:v>2012</c:v>
                </c:pt>
                <c:pt idx="8">
                  <c:v>2013</c:v>
                </c:pt>
                <c:pt idx="9">
                  <c:v>2014</c:v>
                </c:pt>
                <c:pt idx="10">
                  <c:v>2015</c:v>
                </c:pt>
                <c:pt idx="11">
                  <c:v>2016</c:v>
                </c:pt>
                <c:pt idx="12">
                  <c:v>2017</c:v>
                </c:pt>
                <c:pt idx="13">
                  <c:v>2018</c:v>
                </c:pt>
                <c:pt idx="14">
                  <c:v>2019</c:v>
                </c:pt>
                <c:pt idx="15">
                  <c:v>2020</c:v>
                </c:pt>
                <c:pt idx="16">
                  <c:v>2021</c:v>
                </c:pt>
              </c:numCache>
            </c:numRef>
          </c:cat>
          <c:val>
            <c:numRef>
              <c:f>Composting_2021!$B$2:$B$18</c:f>
              <c:numCache>
                <c:formatCode>General</c:formatCode>
                <c:ptCount val="17"/>
                <c:pt idx="0">
                  <c:v>48000</c:v>
                </c:pt>
                <c:pt idx="1">
                  <c:v>55000</c:v>
                </c:pt>
                <c:pt idx="2">
                  <c:v>79000</c:v>
                </c:pt>
                <c:pt idx="3">
                  <c:v>107000</c:v>
                </c:pt>
                <c:pt idx="4">
                  <c:v>88000</c:v>
                </c:pt>
                <c:pt idx="5">
                  <c:v>107000</c:v>
                </c:pt>
                <c:pt idx="6">
                  <c:v>157000</c:v>
                </c:pt>
                <c:pt idx="7">
                  <c:v>156000</c:v>
                </c:pt>
                <c:pt idx="8">
                  <c:v>158000</c:v>
                </c:pt>
                <c:pt idx="9">
                  <c:v>180000</c:v>
                </c:pt>
                <c:pt idx="10">
                  <c:v>194000</c:v>
                </c:pt>
                <c:pt idx="11">
                  <c:v>231000</c:v>
                </c:pt>
                <c:pt idx="12">
                  <c:v>246000</c:v>
                </c:pt>
                <c:pt idx="13">
                  <c:v>257000</c:v>
                </c:pt>
                <c:pt idx="14">
                  <c:v>295000</c:v>
                </c:pt>
                <c:pt idx="15">
                  <c:v>302000</c:v>
                </c:pt>
                <c:pt idx="16">
                  <c:v>332000</c:v>
                </c:pt>
              </c:numCache>
            </c:numRef>
          </c:val>
          <c:extLst>
            <c:ext xmlns:c16="http://schemas.microsoft.com/office/drawing/2014/chart" uri="{C3380CC4-5D6E-409C-BE32-E72D297353CC}">
              <c16:uniqueId val="{00000000-6516-8943-9335-1098424CBBBF}"/>
            </c:ext>
          </c:extLst>
        </c:ser>
        <c:dLbls>
          <c:showLegendKey val="0"/>
          <c:showVal val="0"/>
          <c:showCatName val="0"/>
          <c:showSerName val="0"/>
          <c:showPercent val="0"/>
          <c:showBubbleSize val="0"/>
        </c:dLbls>
        <c:gapWidth val="64"/>
        <c:axId val="473737184"/>
        <c:axId val="473743088"/>
      </c:barChart>
      <c:lineChart>
        <c:grouping val="standard"/>
        <c:varyColors val="0"/>
        <c:ser>
          <c:idx val="3"/>
          <c:order val="1"/>
          <c:tx>
            <c:strRef>
              <c:f>Composting_2021!$E$1</c:f>
              <c:strCache>
                <c:ptCount val="1"/>
                <c:pt idx="0">
                  <c:v> Rate of composting/AD
of municipal waste (%)</c:v>
                </c:pt>
              </c:strCache>
            </c:strRef>
          </c:tx>
          <c:spPr>
            <a:ln w="47625" cap="rnd">
              <a:solidFill>
                <a:schemeClr val="accent6">
                  <a:lumMod val="40000"/>
                  <a:lumOff val="60000"/>
                </a:schemeClr>
              </a:solidFill>
              <a:round/>
            </a:ln>
            <a:effectLst/>
          </c:spPr>
          <c:marker>
            <c:symbol val="none"/>
          </c:marker>
          <c:cat>
            <c:numRef>
              <c:f>Composting_2021!$A$2:$A$17</c:f>
              <c:numCache>
                <c:formatCode>General</c:formatCode>
                <c:ptCount val="16"/>
                <c:pt idx="0">
                  <c:v>2005</c:v>
                </c:pt>
                <c:pt idx="1">
                  <c:v>2006</c:v>
                </c:pt>
                <c:pt idx="2">
                  <c:v>2007</c:v>
                </c:pt>
                <c:pt idx="3">
                  <c:v>2008</c:v>
                </c:pt>
                <c:pt idx="4">
                  <c:v>2009</c:v>
                </c:pt>
                <c:pt idx="5">
                  <c:v>2010</c:v>
                </c:pt>
                <c:pt idx="6">
                  <c:v>2011</c:v>
                </c:pt>
                <c:pt idx="7">
                  <c:v>2012</c:v>
                </c:pt>
                <c:pt idx="8">
                  <c:v>2013</c:v>
                </c:pt>
                <c:pt idx="9">
                  <c:v>2014</c:v>
                </c:pt>
                <c:pt idx="10">
                  <c:v>2015</c:v>
                </c:pt>
                <c:pt idx="11">
                  <c:v>2016</c:v>
                </c:pt>
                <c:pt idx="12">
                  <c:v>2017</c:v>
                </c:pt>
                <c:pt idx="13">
                  <c:v>2018</c:v>
                </c:pt>
                <c:pt idx="14">
                  <c:v>2019</c:v>
                </c:pt>
                <c:pt idx="15">
                  <c:v>2020</c:v>
                </c:pt>
              </c:numCache>
            </c:numRef>
          </c:cat>
          <c:val>
            <c:numRef>
              <c:f>Composting_2021!$E$2:$E$18</c:f>
              <c:numCache>
                <c:formatCode>0%</c:formatCode>
                <c:ptCount val="17"/>
                <c:pt idx="0">
                  <c:v>1.6844188437838956E-2</c:v>
                </c:pt>
                <c:pt idx="1">
                  <c:v>1.7247654505953634E-2</c:v>
                </c:pt>
                <c:pt idx="2">
                  <c:v>2.3826379578289446E-2</c:v>
                </c:pt>
                <c:pt idx="3">
                  <c:v>3.4367328002268174E-2</c:v>
                </c:pt>
                <c:pt idx="4">
                  <c:v>3.1186094612451712E-2</c:v>
                </c:pt>
                <c:pt idx="5">
                  <c:v>4.1465892946690362E-2</c:v>
                </c:pt>
                <c:pt idx="6">
                  <c:v>6.1651385369458689E-2</c:v>
                </c:pt>
                <c:pt idx="7">
                  <c:v>6.3030976013350892E-2</c:v>
                </c:pt>
                <c:pt idx="9">
                  <c:v>6.9903602290437572E-2</c:v>
                </c:pt>
                <c:pt idx="11">
                  <c:v>6.9850299764669013E-2</c:v>
                </c:pt>
                <c:pt idx="12">
                  <c:v>9.0448737795059103E-2</c:v>
                </c:pt>
                <c:pt idx="13">
                  <c:v>0.09</c:v>
                </c:pt>
                <c:pt idx="14">
                  <c:v>0.1</c:v>
                </c:pt>
                <c:pt idx="15">
                  <c:v>0.09</c:v>
                </c:pt>
                <c:pt idx="16">
                  <c:v>0.15</c:v>
                </c:pt>
              </c:numCache>
            </c:numRef>
          </c:val>
          <c:smooth val="1"/>
          <c:extLst>
            <c:ext xmlns:c16="http://schemas.microsoft.com/office/drawing/2014/chart" uri="{C3380CC4-5D6E-409C-BE32-E72D297353CC}">
              <c16:uniqueId val="{00000001-6516-8943-9335-1098424CBBBF}"/>
            </c:ext>
          </c:extLst>
        </c:ser>
        <c:dLbls>
          <c:showLegendKey val="0"/>
          <c:showVal val="0"/>
          <c:showCatName val="0"/>
          <c:showSerName val="0"/>
          <c:showPercent val="0"/>
          <c:showBubbleSize val="0"/>
        </c:dLbls>
        <c:marker val="1"/>
        <c:smooth val="0"/>
        <c:axId val="704823552"/>
        <c:axId val="704827488"/>
      </c:lineChart>
      <c:catAx>
        <c:axId val="47373718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50000"/>
                    <a:lumOff val="50000"/>
                  </a:schemeClr>
                </a:solidFill>
                <a:latin typeface="+mn-lt"/>
                <a:ea typeface="+mn-ea"/>
                <a:cs typeface="+mn-cs"/>
              </a:defRPr>
            </a:pPr>
            <a:endParaRPr lang="en-US"/>
          </a:p>
        </c:txPr>
        <c:crossAx val="473743088"/>
        <c:crosses val="autoZero"/>
        <c:auto val="1"/>
        <c:lblAlgn val="ctr"/>
        <c:lblOffset val="100"/>
        <c:noMultiLvlLbl val="0"/>
      </c:catAx>
      <c:valAx>
        <c:axId val="473743088"/>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r>
                  <a:rPr lang="en-IE" sz="1100" b="1" i="0">
                    <a:latin typeface="Interstate" pitchFamily="2" charset="77"/>
                  </a:rPr>
                  <a:t>tonnes</a:t>
                </a:r>
              </a:p>
            </c:rich>
          </c:tx>
          <c:layout>
            <c:manualLayout>
              <c:xMode val="edge"/>
              <c:yMode val="edge"/>
              <c:x val="1.5695480356334078E-2"/>
              <c:y val="0.26737271381056127"/>
            </c:manualLayout>
          </c:layout>
          <c:overlay val="0"/>
          <c:spPr>
            <a:noFill/>
            <a:ln>
              <a:noFill/>
            </a:ln>
            <a:effectLst/>
          </c:spPr>
          <c:txPr>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solidFill>
                <a:latin typeface="Interstate Light" pitchFamily="2" charset="77"/>
                <a:ea typeface="+mn-ea"/>
                <a:cs typeface="+mn-cs"/>
              </a:defRPr>
            </a:pPr>
            <a:endParaRPr lang="en-US"/>
          </a:p>
        </c:txPr>
        <c:crossAx val="473737184"/>
        <c:crosses val="autoZero"/>
        <c:crossBetween val="between"/>
      </c:valAx>
      <c:valAx>
        <c:axId val="704827488"/>
        <c:scaling>
          <c:orientation val="minMax"/>
        </c:scaling>
        <c:delete val="0"/>
        <c:axPos val="r"/>
        <c:title>
          <c:tx>
            <c:rich>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r>
                  <a:rPr lang="en-IE" sz="1100" b="1" i="0">
                    <a:latin typeface="Interstate" pitchFamily="2" charset="77"/>
                  </a:rPr>
                  <a:t>(%)</a:t>
                </a:r>
              </a:p>
            </c:rich>
          </c:tx>
          <c:layout>
            <c:manualLayout>
              <c:xMode val="edge"/>
              <c:yMode val="edge"/>
              <c:x val="0.94995329270257678"/>
              <c:y val="0.37049510060728769"/>
            </c:manualLayout>
          </c:layout>
          <c:overlay val="0"/>
          <c:spPr>
            <a:noFill/>
            <a:ln>
              <a:noFill/>
            </a:ln>
            <a:effectLst/>
          </c:spPr>
          <c:txPr>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endParaRPr lang="en-US"/>
            </a:p>
          </c:txPr>
        </c:title>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800" b="0" i="0" u="none" strike="noStrike" kern="1200" baseline="0">
                <a:solidFill>
                  <a:schemeClr val="tx1"/>
                </a:solidFill>
                <a:latin typeface="Interstate Light" pitchFamily="2" charset="77"/>
                <a:ea typeface="+mn-ea"/>
                <a:cs typeface="+mn-cs"/>
              </a:defRPr>
            </a:pPr>
            <a:endParaRPr lang="en-US"/>
          </a:p>
        </c:txPr>
        <c:crossAx val="704823552"/>
        <c:crosses val="max"/>
        <c:crossBetween val="between"/>
      </c:valAx>
      <c:catAx>
        <c:axId val="704823552"/>
        <c:scaling>
          <c:orientation val="minMax"/>
        </c:scaling>
        <c:delete val="1"/>
        <c:axPos val="t"/>
        <c:numFmt formatCode="General" sourceLinked="1"/>
        <c:majorTickMark val="none"/>
        <c:minorTickMark val="none"/>
        <c:tickLblPos val="nextTo"/>
        <c:crossAx val="704827488"/>
        <c:crosses val="max"/>
        <c:auto val="1"/>
        <c:lblAlgn val="ctr"/>
        <c:lblOffset val="100"/>
        <c:noMultiLvlLbl val="0"/>
      </c:catAx>
      <c:spPr>
        <a:noFill/>
        <a:ln>
          <a:noFill/>
        </a:ln>
        <a:effectLst/>
      </c:spPr>
    </c:plotArea>
    <c:legend>
      <c:legendPos val="b"/>
      <c:layout>
        <c:manualLayout>
          <c:xMode val="edge"/>
          <c:yMode val="edge"/>
          <c:x val="0.21943732857927606"/>
          <c:y val="0.88608690881056718"/>
          <c:w val="0.53589313278928463"/>
          <c:h val="9.2339403256515074E-2"/>
        </c:manualLayout>
      </c:layout>
      <c:overlay val="0"/>
      <c:spPr>
        <a:noFill/>
        <a:ln>
          <a:noFill/>
        </a:ln>
        <a:effectLst/>
      </c:spPr>
      <c:txPr>
        <a:bodyPr rot="0" spcFirstLastPara="1" vertOverflow="ellipsis" vert="horz" wrap="square" anchor="ctr" anchorCtr="1"/>
        <a:lstStyle/>
        <a:p>
          <a:pPr>
            <a:defRPr sz="1000" b="0" i="0" u="none" strike="noStrike" kern="1200" baseline="0">
              <a:solidFill>
                <a:schemeClr val="tx1"/>
              </a:solidFill>
              <a:latin typeface="Interstate" pitchFamily="2" charset="77"/>
              <a:ea typeface="+mn-ea"/>
              <a:cs typeface="+mn-cs"/>
            </a:defRPr>
          </a:pPr>
          <a:endParaRPr lang="en-US"/>
        </a:p>
      </c:txPr>
    </c:legend>
    <c:plotVisOnly val="1"/>
    <c:dispBlanksAs val="span"/>
    <c:showDLblsOverMax val="0"/>
  </c:chart>
  <c:spPr>
    <a:noFill/>
    <a:ln w="9525" cap="flat" cmpd="sng" algn="ctr">
      <a:noFill/>
      <a:round/>
    </a:ln>
    <a:effectLst/>
  </c:spPr>
  <c:txPr>
    <a:bodyPr/>
    <a:lstStyle/>
    <a:p>
      <a:pPr>
        <a:defRPr/>
      </a:pPr>
      <a:endParaRPr lang="en-US"/>
    </a:p>
  </c:txPr>
  <c:externalData r:id="rId3">
    <c:autoUpdate val="0"/>
  </c:externalData>
  <c:userShapes r:id="rId4"/>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9.2146639954029413E-2"/>
          <c:y val="1.8831798827964524E-2"/>
          <c:w val="0.9058809734581994"/>
          <c:h val="0.80093351189865269"/>
        </c:manualLayout>
      </c:layout>
      <c:barChart>
        <c:barDir val="col"/>
        <c:grouping val="stacked"/>
        <c:varyColors val="0"/>
        <c:ser>
          <c:idx val="0"/>
          <c:order val="0"/>
          <c:tx>
            <c:strRef>
              <c:f>Sheet2!$E$4:$E$5</c:f>
              <c:strCache>
                <c:ptCount val="2"/>
                <c:pt idx="0">
                  <c:v>Municipal Generation</c:v>
                </c:pt>
                <c:pt idx="1">
                  <c:v>m Tonnes</c:v>
                </c:pt>
              </c:strCache>
            </c:strRef>
          </c:tx>
          <c:spPr>
            <a:solidFill>
              <a:schemeClr val="accent1"/>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Sheet2!$E$6:$E$27</c:f>
            </c:numRef>
          </c:val>
          <c:extLst>
            <c:ext xmlns:c16="http://schemas.microsoft.com/office/drawing/2014/chart" uri="{C3380CC4-5D6E-409C-BE32-E72D297353CC}">
              <c16:uniqueId val="{00000000-C5AC-4BF8-B816-764A47569EAB}"/>
            </c:ext>
          </c:extLst>
        </c:ser>
        <c:ser>
          <c:idx val="1"/>
          <c:order val="1"/>
          <c:tx>
            <c:strRef>
              <c:f>Sheet2!$F$4:$F$5</c:f>
              <c:strCache>
                <c:ptCount val="2"/>
                <c:pt idx="0">
                  <c:v>Municipal Managed</c:v>
                </c:pt>
                <c:pt idx="1">
                  <c:v>m Tonnes</c:v>
                </c:pt>
              </c:strCache>
            </c:strRef>
          </c:tx>
          <c:spPr>
            <a:solidFill>
              <a:schemeClr val="accent2"/>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Sheet2!$F$6:$F$27</c:f>
            </c:numRef>
          </c:val>
          <c:extLst>
            <c:ext xmlns:c16="http://schemas.microsoft.com/office/drawing/2014/chart" uri="{C3380CC4-5D6E-409C-BE32-E72D297353CC}">
              <c16:uniqueId val="{00000001-C5AC-4BF8-B816-764A47569EAB}"/>
            </c:ext>
          </c:extLst>
        </c:ser>
        <c:ser>
          <c:idx val="2"/>
          <c:order val="2"/>
          <c:tx>
            <c:strRef>
              <c:f>Sheet2!$G$4:$G$5</c:f>
              <c:strCache>
                <c:ptCount val="2"/>
                <c:pt idx="0">
                  <c:v>MSW Annual Growth rate</c:v>
                </c:pt>
                <c:pt idx="1">
                  <c:v>%</c:v>
                </c:pt>
              </c:strCache>
            </c:strRef>
          </c:tx>
          <c:spPr>
            <a:solidFill>
              <a:schemeClr val="accent3"/>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Sheet2!$G$6:$G$27</c:f>
            </c:numRef>
          </c:val>
          <c:extLst>
            <c:ext xmlns:c16="http://schemas.microsoft.com/office/drawing/2014/chart" uri="{C3380CC4-5D6E-409C-BE32-E72D297353CC}">
              <c16:uniqueId val="{00000002-C5AC-4BF8-B816-764A47569EAB}"/>
            </c:ext>
          </c:extLst>
        </c:ser>
        <c:ser>
          <c:idx val="3"/>
          <c:order val="3"/>
          <c:tx>
            <c:strRef>
              <c:f>Sheet2!$H$4:$H$5</c:f>
              <c:strCache>
                <c:ptCount val="2"/>
                <c:pt idx="0">
                  <c:v>Municipal Recycling Rates</c:v>
                </c:pt>
                <c:pt idx="1">
                  <c:v>%</c:v>
                </c:pt>
              </c:strCache>
            </c:strRef>
          </c:tx>
          <c:spPr>
            <a:solidFill>
              <a:schemeClr val="accent4">
                <a:lumMod val="75000"/>
              </a:schemeClr>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Sheet2!$H$6:$H$27</c:f>
              <c:numCache>
                <c:formatCode>General</c:formatCode>
                <c:ptCount val="10"/>
                <c:pt idx="0" formatCode="0%">
                  <c:v>0.39732449622468613</c:v>
                </c:pt>
                <c:pt idx="2" formatCode="0%">
                  <c:v>0.41</c:v>
                </c:pt>
                <c:pt idx="4" formatCode="0%">
                  <c:v>0.40718639155722403</c:v>
                </c:pt>
                <c:pt idx="5" formatCode="0%">
                  <c:v>0.40396626786505846</c:v>
                </c:pt>
                <c:pt idx="6" formatCode="0%">
                  <c:v>0.37659445815805981</c:v>
                </c:pt>
                <c:pt idx="7" formatCode="0%">
                  <c:v>0.37351360425608593</c:v>
                </c:pt>
                <c:pt idx="8" formatCode="0%">
                  <c:v>0.40816641850091273</c:v>
                </c:pt>
                <c:pt idx="9" formatCode="0%">
                  <c:v>0.41</c:v>
                </c:pt>
              </c:numCache>
            </c:numRef>
          </c:val>
          <c:extLst>
            <c:ext xmlns:c16="http://schemas.microsoft.com/office/drawing/2014/chart" uri="{C3380CC4-5D6E-409C-BE32-E72D297353CC}">
              <c16:uniqueId val="{00000003-C5AC-4BF8-B816-764A47569EAB}"/>
            </c:ext>
          </c:extLst>
        </c:ser>
        <c:ser>
          <c:idx val="4"/>
          <c:order val="4"/>
          <c:tx>
            <c:strRef>
              <c:f>Sheet2!$I$4:$I$5</c:f>
              <c:strCache>
                <c:ptCount val="2"/>
                <c:pt idx="0">
                  <c:v>MSW Recovery</c:v>
                </c:pt>
                <c:pt idx="1">
                  <c:v>%</c:v>
                </c:pt>
              </c:strCache>
            </c:strRef>
          </c:tx>
          <c:spPr>
            <a:solidFill>
              <a:schemeClr val="accent3">
                <a:lumMod val="40000"/>
                <a:lumOff val="60000"/>
              </a:schemeClr>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Sheet2!$I$6:$I$27</c:f>
              <c:numCache>
                <c:formatCode>General</c:formatCode>
                <c:ptCount val="10"/>
                <c:pt idx="0" formatCode="0%">
                  <c:v>0.17233047805847226</c:v>
                </c:pt>
                <c:pt idx="2" formatCode="0%">
                  <c:v>0.35</c:v>
                </c:pt>
                <c:pt idx="4" formatCode="0%">
                  <c:v>0.29820560578508837</c:v>
                </c:pt>
                <c:pt idx="5" formatCode="0%">
                  <c:v>0.32342030046983666</c:v>
                </c:pt>
                <c:pt idx="6" formatCode="0%">
                  <c:v>0.43393372854316486</c:v>
                </c:pt>
                <c:pt idx="7" formatCode="0%">
                  <c:v>0.46</c:v>
                </c:pt>
                <c:pt idx="8" formatCode="0%">
                  <c:v>0.42</c:v>
                </c:pt>
                <c:pt idx="9" formatCode="0%">
                  <c:v>0.42</c:v>
                </c:pt>
              </c:numCache>
            </c:numRef>
          </c:val>
          <c:extLst>
            <c:ext xmlns:c16="http://schemas.microsoft.com/office/drawing/2014/chart" uri="{C3380CC4-5D6E-409C-BE32-E72D297353CC}">
              <c16:uniqueId val="{00000004-C5AC-4BF8-B816-764A47569EAB}"/>
            </c:ext>
          </c:extLst>
        </c:ser>
        <c:ser>
          <c:idx val="5"/>
          <c:order val="5"/>
          <c:tx>
            <c:strRef>
              <c:f>Sheet2!$J$4:$J$5</c:f>
              <c:strCache>
                <c:ptCount val="2"/>
                <c:pt idx="0">
                  <c:v>MSW Disposal</c:v>
                </c:pt>
                <c:pt idx="1">
                  <c:v>%</c:v>
                </c:pt>
              </c:strCache>
            </c:strRef>
          </c:tx>
          <c:spPr>
            <a:solidFill>
              <a:schemeClr val="tx2">
                <a:lumMod val="60000"/>
                <a:lumOff val="40000"/>
              </a:schemeClr>
            </a:solidFill>
            <a:ln>
              <a:noFill/>
            </a:ln>
            <a:effectLst/>
          </c:spPr>
          <c:invertIfNegative val="0"/>
          <c:cat>
            <c:numRef>
              <c:f>Sheet2!$D$6:$D$27</c:f>
              <c:numCache>
                <c:formatCode>General</c:formatCode>
                <c:ptCount val="10"/>
                <c:pt idx="0">
                  <c:v>2012</c:v>
                </c:pt>
                <c:pt idx="1">
                  <c:v>2013</c:v>
                </c:pt>
                <c:pt idx="2">
                  <c:v>2014</c:v>
                </c:pt>
                <c:pt idx="3">
                  <c:v>2015</c:v>
                </c:pt>
                <c:pt idx="4">
                  <c:v>2016</c:v>
                </c:pt>
                <c:pt idx="5">
                  <c:v>2017</c:v>
                </c:pt>
                <c:pt idx="6">
                  <c:v>2018</c:v>
                </c:pt>
                <c:pt idx="7">
                  <c:v>2019</c:v>
                </c:pt>
                <c:pt idx="8">
                  <c:v>2020</c:v>
                </c:pt>
                <c:pt idx="9">
                  <c:v>2021</c:v>
                </c:pt>
              </c:numCache>
            </c:numRef>
          </c:cat>
          <c:val>
            <c:numRef>
              <c:f>Sheet2!$J$6:$J$27</c:f>
              <c:numCache>
                <c:formatCode>General</c:formatCode>
                <c:ptCount val="10"/>
                <c:pt idx="0" formatCode="0%">
                  <c:v>0.41462359638741625</c:v>
                </c:pt>
                <c:pt idx="2" formatCode="0%">
                  <c:v>0.21</c:v>
                </c:pt>
                <c:pt idx="4" formatCode="0%">
                  <c:v>0.26148889434164529</c:v>
                </c:pt>
                <c:pt idx="5" formatCode="0%">
                  <c:v>0.22870285780792485</c:v>
                </c:pt>
                <c:pt idx="6" formatCode="0%">
                  <c:v>0.14589839815951708</c:v>
                </c:pt>
                <c:pt idx="7" formatCode="0%">
                  <c:v>0.15</c:v>
                </c:pt>
                <c:pt idx="8" formatCode="0%">
                  <c:v>0.16</c:v>
                </c:pt>
                <c:pt idx="9" formatCode="0%">
                  <c:v>0.16</c:v>
                </c:pt>
              </c:numCache>
            </c:numRef>
          </c:val>
          <c:extLst>
            <c:ext xmlns:c16="http://schemas.microsoft.com/office/drawing/2014/chart" uri="{C3380CC4-5D6E-409C-BE32-E72D297353CC}">
              <c16:uniqueId val="{00000005-C5AC-4BF8-B816-764A47569EAB}"/>
            </c:ext>
          </c:extLst>
        </c:ser>
        <c:dLbls>
          <c:showLegendKey val="0"/>
          <c:showVal val="0"/>
          <c:showCatName val="0"/>
          <c:showSerName val="0"/>
          <c:showPercent val="0"/>
          <c:showBubbleSize val="0"/>
        </c:dLbls>
        <c:gapWidth val="40"/>
        <c:overlap val="100"/>
        <c:axId val="1027037312"/>
        <c:axId val="1027035392"/>
      </c:barChart>
      <c:catAx>
        <c:axId val="1027037312"/>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solidFill>
                <a:latin typeface="Interstate" pitchFamily="2" charset="77"/>
                <a:ea typeface="+mn-ea"/>
                <a:cs typeface="+mn-cs"/>
              </a:defRPr>
            </a:pPr>
            <a:endParaRPr lang="en-US"/>
          </a:p>
        </c:txPr>
        <c:crossAx val="1027035392"/>
        <c:crosses val="autoZero"/>
        <c:auto val="1"/>
        <c:lblAlgn val="ctr"/>
        <c:lblOffset val="100"/>
        <c:noMultiLvlLbl val="0"/>
      </c:catAx>
      <c:valAx>
        <c:axId val="1027035392"/>
        <c:scaling>
          <c:orientation val="minMax"/>
          <c:max val="1"/>
        </c:scaling>
        <c:delete val="0"/>
        <c:axPos val="l"/>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solidFill>
                <a:latin typeface="Interstate" pitchFamily="2" charset="77"/>
                <a:ea typeface="+mn-ea"/>
                <a:cs typeface="+mn-cs"/>
              </a:defRPr>
            </a:pPr>
            <a:endParaRPr lang="en-US"/>
          </a:p>
        </c:txPr>
        <c:crossAx val="102703731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000" b="0" i="0" u="none" strike="noStrike" kern="1200" baseline="0">
              <a:solidFill>
                <a:schemeClr val="tx1"/>
              </a:solidFill>
              <a:latin typeface="Interstate" pitchFamily="2" charset="77"/>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3"/>
    </mc:Choice>
    <mc:Fallback>
      <c:style val="3"/>
    </mc:Fallback>
  </mc:AlternateContent>
  <c:chart>
    <c:autoTitleDeleted val="1"/>
    <c:plotArea>
      <c:layout>
        <c:manualLayout>
          <c:layoutTarget val="inner"/>
          <c:xMode val="edge"/>
          <c:yMode val="edge"/>
          <c:x val="0.12758736133299936"/>
          <c:y val="6.7562345839585147E-2"/>
          <c:w val="0.74444296703724366"/>
          <c:h val="0.73583936802159255"/>
        </c:manualLayout>
      </c:layout>
      <c:barChart>
        <c:barDir val="col"/>
        <c:grouping val="clustered"/>
        <c:varyColors val="0"/>
        <c:ser>
          <c:idx val="0"/>
          <c:order val="0"/>
          <c:tx>
            <c:strRef>
              <c:f>Kilotonnes!$B$1</c:f>
              <c:strCache>
                <c:ptCount val="1"/>
                <c:pt idx="0">
                  <c:v>Total Waste Generation 
(Kilotonnes)</c:v>
                </c:pt>
              </c:strCache>
            </c:strRef>
          </c:tx>
          <c:spPr>
            <a:solidFill>
              <a:schemeClr val="accent1">
                <a:lumMod val="60000"/>
                <a:lumOff val="40000"/>
              </a:schemeClr>
            </a:solidFill>
            <a:ln w="9525" cap="flat" cmpd="sng" algn="ctr">
              <a:noFill/>
              <a:round/>
            </a:ln>
            <a:effectLst/>
          </c:spPr>
          <c:invertIfNegative val="0"/>
          <c:cat>
            <c:numRef>
              <c:f>Kilotonnes!$A$2:$A$7</c:f>
              <c:numCache>
                <c:formatCode>General</c:formatCode>
                <c:ptCount val="6"/>
                <c:pt idx="0">
                  <c:v>2012</c:v>
                </c:pt>
                <c:pt idx="1">
                  <c:v>2014</c:v>
                </c:pt>
                <c:pt idx="2">
                  <c:v>2016</c:v>
                </c:pt>
                <c:pt idx="3">
                  <c:v>2018</c:v>
                </c:pt>
                <c:pt idx="4">
                  <c:v>2020</c:v>
                </c:pt>
                <c:pt idx="5">
                  <c:v>2021</c:v>
                </c:pt>
              </c:numCache>
            </c:numRef>
          </c:cat>
          <c:val>
            <c:numRef>
              <c:f>Kilotonnes!$B$2:$B$7</c:f>
              <c:numCache>
                <c:formatCode>#,##0</c:formatCode>
                <c:ptCount val="6"/>
                <c:pt idx="0">
                  <c:v>12713</c:v>
                </c:pt>
                <c:pt idx="1">
                  <c:v>15167</c:v>
                </c:pt>
                <c:pt idx="2">
                  <c:v>15252</c:v>
                </c:pt>
                <c:pt idx="3">
                  <c:v>13987</c:v>
                </c:pt>
                <c:pt idx="4">
                  <c:v>16192</c:v>
                </c:pt>
                <c:pt idx="5">
                  <c:v>17900</c:v>
                </c:pt>
              </c:numCache>
            </c:numRef>
          </c:val>
          <c:extLst>
            <c:ext xmlns:c16="http://schemas.microsoft.com/office/drawing/2014/chart" uri="{C3380CC4-5D6E-409C-BE32-E72D297353CC}">
              <c16:uniqueId val="{00000000-8A32-F84C-9E1A-55A918B9FE3C}"/>
            </c:ext>
          </c:extLst>
        </c:ser>
        <c:dLbls>
          <c:showLegendKey val="0"/>
          <c:showVal val="0"/>
          <c:showCatName val="0"/>
          <c:showSerName val="0"/>
          <c:showPercent val="0"/>
          <c:showBubbleSize val="0"/>
        </c:dLbls>
        <c:gapWidth val="64"/>
        <c:axId val="473737184"/>
        <c:axId val="473743088"/>
      </c:barChart>
      <c:lineChart>
        <c:grouping val="standard"/>
        <c:varyColors val="0"/>
        <c:ser>
          <c:idx val="1"/>
          <c:order val="1"/>
          <c:tx>
            <c:strRef>
              <c:f>Kilotonnes!$C$1</c:f>
              <c:strCache>
                <c:ptCount val="1"/>
                <c:pt idx="0">
                  <c:v>Modified gross national income at 
current market prices (Euro Million)</c:v>
                </c:pt>
              </c:strCache>
            </c:strRef>
          </c:tx>
          <c:spPr>
            <a:ln w="50800" cap="rnd">
              <a:solidFill>
                <a:srgbClr val="FFC000"/>
              </a:solidFill>
              <a:round/>
            </a:ln>
            <a:effectLst/>
          </c:spPr>
          <c:marker>
            <c:symbol val="none"/>
          </c:marker>
          <c:cat>
            <c:numRef>
              <c:f>Kilotonnes!$A$2:$A$7</c:f>
              <c:numCache>
                <c:formatCode>General</c:formatCode>
                <c:ptCount val="6"/>
                <c:pt idx="0">
                  <c:v>2012</c:v>
                </c:pt>
                <c:pt idx="1">
                  <c:v>2014</c:v>
                </c:pt>
                <c:pt idx="2">
                  <c:v>2016</c:v>
                </c:pt>
                <c:pt idx="3">
                  <c:v>2018</c:v>
                </c:pt>
                <c:pt idx="4">
                  <c:v>2020</c:v>
                </c:pt>
                <c:pt idx="5">
                  <c:v>2021</c:v>
                </c:pt>
              </c:numCache>
            </c:numRef>
          </c:cat>
          <c:val>
            <c:numRef>
              <c:f>Kilotonnes!$C$2:$C$7</c:f>
              <c:numCache>
                <c:formatCode>#,##0.00</c:formatCode>
                <c:ptCount val="6"/>
                <c:pt idx="0">
                  <c:v>127242</c:v>
                </c:pt>
                <c:pt idx="1">
                  <c:v>148848</c:v>
                </c:pt>
                <c:pt idx="2">
                  <c:v>172235</c:v>
                </c:pt>
                <c:pt idx="3">
                  <c:v>193975</c:v>
                </c:pt>
                <c:pt idx="4">
                  <c:v>199996</c:v>
                </c:pt>
                <c:pt idx="5">
                  <c:v>230713</c:v>
                </c:pt>
              </c:numCache>
            </c:numRef>
          </c:val>
          <c:smooth val="0"/>
          <c:extLst>
            <c:ext xmlns:c16="http://schemas.microsoft.com/office/drawing/2014/chart" uri="{C3380CC4-5D6E-409C-BE32-E72D297353CC}">
              <c16:uniqueId val="{00000001-8A32-F84C-9E1A-55A918B9FE3C}"/>
            </c:ext>
          </c:extLst>
        </c:ser>
        <c:dLbls>
          <c:showLegendKey val="0"/>
          <c:showVal val="0"/>
          <c:showCatName val="0"/>
          <c:showSerName val="0"/>
          <c:showPercent val="0"/>
          <c:showBubbleSize val="0"/>
        </c:dLbls>
        <c:marker val="1"/>
        <c:smooth val="0"/>
        <c:axId val="55698239"/>
        <c:axId val="221095167"/>
      </c:lineChart>
      <c:catAx>
        <c:axId val="473737184"/>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solidFill>
                <a:latin typeface="Interstate" pitchFamily="2" charset="77"/>
                <a:ea typeface="+mn-ea"/>
                <a:cs typeface="+mn-cs"/>
              </a:defRPr>
            </a:pPr>
            <a:endParaRPr lang="en-US"/>
          </a:p>
        </c:txPr>
        <c:crossAx val="473743088"/>
        <c:crosses val="autoZero"/>
        <c:auto val="1"/>
        <c:lblAlgn val="ctr"/>
        <c:lblOffset val="100"/>
        <c:noMultiLvlLbl val="0"/>
      </c:catAx>
      <c:valAx>
        <c:axId val="473743088"/>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r>
                  <a:rPr lang="en-IE" sz="1000" b="0" i="0" cap="none" baseline="0" dirty="0" err="1">
                    <a:solidFill>
                      <a:schemeClr val="tx1"/>
                    </a:solidFill>
                    <a:latin typeface="Interstate" pitchFamily="2" charset="77"/>
                  </a:rPr>
                  <a:t>Kilotonnes</a:t>
                </a:r>
                <a:endParaRPr lang="en-IE" sz="1000" b="0" i="0" cap="none" baseline="0" dirty="0">
                  <a:latin typeface="Interstate" pitchFamily="2" charset="77"/>
                </a:endParaRPr>
              </a:p>
            </c:rich>
          </c:tx>
          <c:layout>
            <c:manualLayout>
              <c:xMode val="edge"/>
              <c:yMode val="edge"/>
              <c:x val="3.1593549146768235E-2"/>
              <c:y val="0.27299918401552575"/>
            </c:manualLayout>
          </c:layout>
          <c:overlay val="0"/>
          <c:spPr>
            <a:noFill/>
            <a:ln>
              <a:noFill/>
            </a:ln>
            <a:effectLst/>
          </c:spPr>
          <c:txPr>
            <a:bodyPr rot="-5400000" spcFirstLastPara="1" vertOverflow="ellipsis" vert="horz" wrap="square" anchor="ctr" anchorCtr="1"/>
            <a:lstStyle/>
            <a:p>
              <a:pPr>
                <a:defRPr sz="1100" b="1" i="0" u="none" strike="noStrike" kern="1200" cap="all" baseline="0">
                  <a:solidFill>
                    <a:schemeClr val="tx1">
                      <a:lumMod val="50000"/>
                      <a:lumOff val="50000"/>
                    </a:schemeClr>
                  </a:solidFill>
                  <a:latin typeface="Interstate" pitchFamily="2" charset="77"/>
                  <a:ea typeface="+mn-ea"/>
                  <a:cs typeface="+mn-cs"/>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solidFill>
                <a:latin typeface="Interstate Light" pitchFamily="2" charset="77"/>
                <a:ea typeface="+mn-ea"/>
                <a:cs typeface="+mn-cs"/>
              </a:defRPr>
            </a:pPr>
            <a:endParaRPr lang="en-US"/>
          </a:p>
        </c:txPr>
        <c:crossAx val="473737184"/>
        <c:crosses val="autoZero"/>
        <c:crossBetween val="between"/>
      </c:valAx>
      <c:valAx>
        <c:axId val="221095167"/>
        <c:scaling>
          <c:orientation val="minMax"/>
        </c:scaling>
        <c:delete val="0"/>
        <c:axPos val="r"/>
        <c:title>
          <c:tx>
            <c:rich>
              <a:bodyPr rot="-5400000" spcFirstLastPara="1" vertOverflow="ellipsis" vert="horz" wrap="square" anchor="ctr" anchorCtr="1"/>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cap="all" baseline="0">
                    <a:solidFill>
                      <a:prstClr val="black">
                        <a:lumMod val="50000"/>
                        <a:lumOff val="50000"/>
                      </a:prstClr>
                    </a:solidFill>
                    <a:latin typeface="+mn-lt"/>
                    <a:ea typeface="+mn-ea"/>
                    <a:cs typeface="+mn-cs"/>
                  </a:defRPr>
                </a:pPr>
                <a:r>
                  <a:rPr lang="en-IE" b="0" i="0" dirty="0">
                    <a:solidFill>
                      <a:schemeClr val="tx1"/>
                    </a:solidFill>
                    <a:effectLst/>
                    <a:latin typeface="Interstate" pitchFamily="2" charset="77"/>
                  </a:rPr>
                  <a:t>€</a:t>
                </a:r>
                <a:r>
                  <a:rPr lang="en-IE" b="0" i="0" baseline="0" dirty="0">
                    <a:solidFill>
                      <a:schemeClr val="tx1"/>
                    </a:solidFill>
                    <a:effectLst/>
                    <a:latin typeface="Interstate" pitchFamily="2" charset="77"/>
                  </a:rPr>
                  <a:t> </a:t>
                </a:r>
                <a:r>
                  <a:rPr lang="en-IE" b="0" i="0" cap="none" baseline="0" dirty="0">
                    <a:solidFill>
                      <a:schemeClr val="tx1"/>
                    </a:solidFill>
                    <a:effectLst/>
                    <a:latin typeface="Interstate" pitchFamily="2" charset="77"/>
                  </a:rPr>
                  <a:t>Millions</a:t>
                </a:r>
              </a:p>
            </c:rich>
          </c:tx>
          <c:layout>
            <c:manualLayout>
              <c:xMode val="edge"/>
              <c:yMode val="edge"/>
              <c:x val="0.95846027116215338"/>
              <c:y val="0.33570318013408612"/>
            </c:manualLayout>
          </c:layout>
          <c:overlay val="0"/>
          <c:spPr>
            <a:noFill/>
            <a:ln>
              <a:noFill/>
            </a:ln>
            <a:effectLst/>
          </c:spPr>
          <c:txPr>
            <a:bodyPr rot="-5400000" spcFirstLastPara="1" vertOverflow="ellipsis" vert="horz" wrap="square" anchor="ctr" anchorCtr="1"/>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cap="all" baseline="0">
                  <a:solidFill>
                    <a:prstClr val="black">
                      <a:lumMod val="50000"/>
                      <a:lumOff val="50000"/>
                    </a:prstClr>
                  </a:solidFill>
                  <a:latin typeface="+mn-lt"/>
                  <a:ea typeface="+mn-ea"/>
                  <a:cs typeface="+mn-cs"/>
                </a:defRPr>
              </a:pPr>
              <a:endParaRPr lang="en-US"/>
            </a:p>
          </c:txPr>
        </c:title>
        <c:numFmt formatCode="#,##0" sourceLinked="0"/>
        <c:majorTickMark val="out"/>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solidFill>
                <a:latin typeface="Interstate" pitchFamily="2" charset="77"/>
                <a:ea typeface="+mn-ea"/>
                <a:cs typeface="+mn-cs"/>
              </a:defRPr>
            </a:pPr>
            <a:endParaRPr lang="en-US"/>
          </a:p>
        </c:txPr>
        <c:crossAx val="55698239"/>
        <c:crosses val="max"/>
        <c:crossBetween val="between"/>
      </c:valAx>
      <c:catAx>
        <c:axId val="55698239"/>
        <c:scaling>
          <c:orientation val="minMax"/>
        </c:scaling>
        <c:delete val="1"/>
        <c:axPos val="b"/>
        <c:numFmt formatCode="General" sourceLinked="1"/>
        <c:majorTickMark val="out"/>
        <c:minorTickMark val="none"/>
        <c:tickLblPos val="nextTo"/>
        <c:crossAx val="221095167"/>
        <c:crosses val="autoZero"/>
        <c:auto val="1"/>
        <c:lblAlgn val="ctr"/>
        <c:lblOffset val="100"/>
        <c:noMultiLvlLbl val="0"/>
      </c:catAx>
      <c:spPr>
        <a:noFill/>
        <a:ln>
          <a:noFill/>
        </a:ln>
        <a:effectLst/>
      </c:spPr>
    </c:plotArea>
    <c:legend>
      <c:legendPos val="b"/>
      <c:layout>
        <c:manualLayout>
          <c:xMode val="edge"/>
          <c:yMode val="edge"/>
          <c:x val="0.21943732857927606"/>
          <c:y val="0.88608690881056718"/>
          <c:w val="0.55931135749717353"/>
          <c:h val="0.10124823570924488"/>
        </c:manualLayout>
      </c:layout>
      <c:overlay val="0"/>
      <c:spPr>
        <a:noFill/>
        <a:ln>
          <a:noFill/>
        </a:ln>
        <a:effectLst/>
      </c:spPr>
      <c:txPr>
        <a:bodyPr rot="0" spcFirstLastPara="1" vertOverflow="ellipsis" vert="horz" wrap="square" anchor="ctr" anchorCtr="1"/>
        <a:lstStyle/>
        <a:p>
          <a:pPr>
            <a:defRPr sz="900" b="0" i="0" u="none" strike="noStrike" kern="1200" baseline="0">
              <a:solidFill>
                <a:schemeClr val="tx1"/>
              </a:solidFill>
              <a:latin typeface="Interstate" pitchFamily="2" charset="77"/>
              <a:ea typeface="+mn-ea"/>
              <a:cs typeface="+mn-cs"/>
            </a:defRPr>
          </a:pPr>
          <a:endParaRPr lang="en-US"/>
        </a:p>
      </c:txPr>
    </c:legend>
    <c:plotVisOnly val="1"/>
    <c:dispBlanksAs val="span"/>
    <c:showDLblsOverMax val="0"/>
  </c:chart>
  <c:spPr>
    <a:noFill/>
    <a:ln w="9525" cap="flat" cmpd="sng" algn="ctr">
      <a:noFill/>
      <a:round/>
    </a:ln>
    <a:effectLst/>
  </c:spPr>
  <c:txPr>
    <a:bodyPr/>
    <a:lstStyle/>
    <a:p>
      <a:pPr>
        <a:defRPr/>
      </a:pPr>
      <a:endParaRPr lang="en-US"/>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withinLinear" id="14">
  <a:schemeClr val="accent1"/>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withinLinear" id="14">
  <a:schemeClr val="accent1"/>
</cs:colorStyle>
</file>

<file path=ppt/charts/style1.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325">
  <cs:axisTitle>
    <cs:lnRef idx="0"/>
    <cs:fillRef idx="0"/>
    <cs:effectRef idx="0"/>
    <cs:fontRef idx="minor">
      <a:schemeClr val="tx1">
        <a:lumMod val="50000"/>
        <a:lumOff val="50000"/>
      </a:schemeClr>
    </cs:fontRef>
    <cs:defRPr sz="900" kern="1200" cap="all"/>
  </cs:axisTitle>
  <cs:categoryAxis>
    <cs:lnRef idx="0"/>
    <cs:fillRef idx="0"/>
    <cs:effectRef idx="0"/>
    <cs:fontRef idx="minor">
      <a:schemeClr val="tx1">
        <a:lumMod val="50000"/>
        <a:lumOff val="50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dk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50000"/>
        <a:lumOff val="50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
  <cs:dataPoint3D>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3D>
  <cs:dataPointLine>
    <cs:lnRef idx="0">
      <cs:styleClr val="auto"/>
    </cs:lnRef>
    <cs:fillRef idx="2">
      <cs:styleClr val="auto"/>
    </cs:fillRef>
    <cs:effectRef idx="1"/>
    <cs:fontRef idx="minor">
      <a:schemeClr val="dk1"/>
    </cs:fontRef>
    <cs:spPr>
      <a:ln w="15875" cap="rnd">
        <a:solidFill>
          <a:schemeClr val="phClr"/>
        </a:solidFill>
        <a:round/>
      </a:ln>
    </cs:spPr>
  </cs:dataPointLine>
  <cs:dataPointMarker>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Marker>
  <cs:dataPointMarkerLayout symbol="circle" size="5"/>
  <cs:dataPointWireframe>
    <cs:lnRef idx="0">
      <cs:styleClr val="auto"/>
    </cs:lnRef>
    <cs:fillRef idx="2"/>
    <cs:effectRef idx="0"/>
    <cs:fontRef idx="minor">
      <a:schemeClr val="dk1"/>
    </cs:fontRef>
    <cs:spPr>
      <a:ln w="9525" cap="rnd">
        <a:solidFill>
          <a:schemeClr val="phClr"/>
        </a:solidFill>
        <a:round/>
      </a:ln>
    </cs:spPr>
  </cs:dataPointWireframe>
  <cs:dataTable>
    <cs:lnRef idx="0"/>
    <cs:fillRef idx="0"/>
    <cs:effectRef idx="0"/>
    <cs:fontRef idx="minor">
      <a:schemeClr val="tx1">
        <a:lumMod val="50000"/>
        <a:lumOff val="50000"/>
      </a:schemeClr>
    </cs:fontRef>
    <cs:spPr>
      <a:ln w="9525">
        <a:solidFill>
          <a:schemeClr val="tx1">
            <a:lumMod val="15000"/>
            <a:lumOff val="85000"/>
          </a:schemeClr>
        </a:solidFill>
      </a:ln>
    </cs:spPr>
    <cs:defRPr sz="900" kern="1200"/>
  </cs:dataTable>
  <cs:downBar>
    <cs:lnRef idx="0"/>
    <cs:fillRef idx="0"/>
    <cs:effectRef idx="0"/>
    <cs:fontRef idx="minor">
      <a:schemeClr val="dk1"/>
    </cs:fontRef>
    <cs:spPr>
      <a:solidFill>
        <a:schemeClr val="dk1">
          <a:lumMod val="75000"/>
          <a:lumOff val="25000"/>
        </a:schemeClr>
      </a:solidFill>
      <a:ln w="9525">
        <a:solidFill>
          <a:schemeClr val="tx1">
            <a:lumMod val="75000"/>
            <a:lumOff val="25000"/>
          </a:schemeClr>
        </a:solidFill>
      </a:ln>
    </cs:spPr>
  </cs:downBar>
  <cs:dropLine>
    <cs:lnRef idx="0"/>
    <cs:fillRef idx="0"/>
    <cs:effectRef idx="0"/>
    <cs:fontRef idx="minor">
      <a:schemeClr val="dk1"/>
    </cs:fontRef>
    <cs:spPr>
      <a:ln w="9525">
        <a:solidFill>
          <a:schemeClr val="tx1">
            <a:lumMod val="75000"/>
            <a:lumOff val="25000"/>
          </a:schemeClr>
        </a:solidFill>
      </a:ln>
    </cs:spPr>
  </cs:dropLine>
  <cs:errorBar>
    <cs:lnRef idx="0"/>
    <cs:fillRef idx="0"/>
    <cs:effectRef idx="0"/>
    <cs:fontRef idx="minor">
      <a:schemeClr val="dk1"/>
    </cs:fontRef>
    <cs:spPr>
      <a:ln w="9525">
        <a:solidFill>
          <a:schemeClr val="tx1">
            <a:lumMod val="50000"/>
            <a:lumOff val="50000"/>
          </a:schemeClr>
        </a:solidFill>
      </a:ln>
    </cs:spPr>
  </cs:errorBar>
  <cs:floor>
    <cs:lnRef idx="0"/>
    <cs:fillRef idx="0"/>
    <cs:effectRef idx="0"/>
    <cs:fontRef idx="minor">
      <a:schemeClr val="dk1"/>
    </cs:fontRef>
  </cs:floor>
  <cs:gridlineMajor>
    <cs:lnRef idx="0"/>
    <cs:fillRef idx="0"/>
    <cs:effectRef idx="0"/>
    <cs:fontRef idx="minor">
      <a:schemeClr val="dk1"/>
    </cs:fontRef>
    <cs:spPr>
      <a:ln w="9525" cap="flat" cmpd="sng" algn="ctr">
        <a:solidFill>
          <a:schemeClr val="tx1">
            <a:lumMod val="15000"/>
            <a:lumOff val="85000"/>
          </a:schemeClr>
        </a:solidFill>
        <a:round/>
      </a:ln>
    </cs:spPr>
  </cs:gridlineMajor>
  <cs:gridlineMinor>
    <cs:lnRef idx="0"/>
    <cs:fillRef idx="0"/>
    <cs:effectRef idx="0"/>
    <cs:fontRef idx="minor">
      <a:schemeClr val="dk1"/>
    </cs:fontRef>
    <cs:spPr>
      <a:ln>
        <a:solidFill>
          <a:schemeClr val="tx1">
            <a:lumMod val="5000"/>
            <a:lumOff val="95000"/>
          </a:schemeClr>
        </a:solidFill>
      </a:ln>
    </cs:spPr>
  </cs:gridlineMinor>
  <cs:hiLoLine>
    <cs:lnRef idx="0"/>
    <cs:fillRef idx="0"/>
    <cs:effectRef idx="0"/>
    <cs:fontRef idx="minor">
      <a:schemeClr val="dk1"/>
    </cs:fontRef>
    <cs:spPr>
      <a:ln w="9525">
        <a:solidFill>
          <a:schemeClr val="tx1">
            <a:lumMod val="75000"/>
            <a:lumOff val="25000"/>
          </a:schemeClr>
        </a:solidFill>
      </a:ln>
    </cs:spPr>
  </cs:hiLoLine>
  <cs:leaderLine>
    <cs:lnRef idx="0"/>
    <cs:fillRef idx="0"/>
    <cs:effectRef idx="0"/>
    <cs:fontRef idx="minor">
      <a:schemeClr val="dk1"/>
    </cs:fontRef>
    <cs:spPr>
      <a:ln w="9525">
        <a:solidFill>
          <a:schemeClr val="tx1">
            <a:lumMod val="35000"/>
            <a:lumOff val="65000"/>
          </a:schemeClr>
        </a:solidFill>
      </a:ln>
    </cs:spPr>
  </cs:leaderLine>
  <cs:legend>
    <cs:lnRef idx="0"/>
    <cs:fillRef idx="0"/>
    <cs:effectRef idx="0"/>
    <cs:fontRef idx="minor">
      <a:schemeClr val="tx1">
        <a:lumMod val="50000"/>
        <a:lumOff val="50000"/>
      </a:schemeClr>
    </cs:fontRef>
    <cs:defRPr sz="900" kern="1200"/>
  </cs:legend>
  <cs:plotArea mods="allowNoFillOverride allowNoLineOverride">
    <cs:lnRef idx="0"/>
    <cs:fillRef idx="0"/>
    <cs:effectRef idx="0"/>
    <cs:fontRef idx="minor">
      <a:schemeClr val="dk1"/>
    </cs:fontRef>
  </cs:plotArea>
  <cs:plotArea3D mods="allowNoFillOverride allowNoLineOverride">
    <cs:lnRef idx="0"/>
    <cs:fillRef idx="0"/>
    <cs:effectRef idx="0"/>
    <cs:fontRef idx="minor">
      <a:schemeClr val="dk1"/>
    </cs:fontRef>
  </cs:plotArea3D>
  <cs:seriesAxis>
    <cs:lnRef idx="0"/>
    <cs:fillRef idx="0"/>
    <cs:effectRef idx="0"/>
    <cs:fontRef idx="minor">
      <a:schemeClr val="tx1">
        <a:lumMod val="50000"/>
        <a:lumOff val="50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dk1"/>
    </cs:fontRef>
    <cs:spPr>
      <a:ln w="9525">
        <a:solidFill>
          <a:schemeClr val="tx1">
            <a:lumMod val="35000"/>
            <a:lumOff val="65000"/>
          </a:schemeClr>
        </a:solidFill>
        <a:prstDash val="dash"/>
      </a:ln>
    </cs:spPr>
  </cs:seriesLine>
  <cs:title>
    <cs:lnRef idx="0"/>
    <cs:fillRef idx="0"/>
    <cs:effectRef idx="0"/>
    <cs:fontRef idx="minor">
      <a:schemeClr val="tx1">
        <a:lumMod val="50000"/>
        <a:lumOff val="50000"/>
      </a:schemeClr>
    </cs:fontRef>
    <cs:defRPr sz="1400" kern="1200" cap="none" spc="20" baseline="0"/>
  </cs:title>
  <cs:trendline>
    <cs:lnRef idx="0">
      <cs:styleClr val="auto"/>
    </cs:lnRef>
    <cs:fillRef idx="2"/>
    <cs:effectRef idx="0"/>
    <cs:fontRef idx="minor">
      <a:schemeClr val="dk1"/>
    </cs:fontRef>
    <cs:spPr>
      <a:ln w="9525" cap="rnd">
        <a:solidFill>
          <a:schemeClr val="phClr"/>
        </a:solidFill>
      </a:ln>
    </cs:spPr>
  </cs:trendline>
  <cs:trendlineLabel>
    <cs:lnRef idx="0"/>
    <cs:fillRef idx="0"/>
    <cs:effectRef idx="0"/>
    <cs:fontRef idx="minor">
      <a:schemeClr val="tx1">
        <a:lumMod val="50000"/>
        <a:lumOff val="50000"/>
      </a:schemeClr>
    </cs:fontRef>
    <cs:defRPr sz="900" kern="1200"/>
  </cs:trendlineLabel>
  <cs:upBar>
    <cs:lnRef idx="0"/>
    <cs:fillRef idx="0"/>
    <cs:effectRef idx="0"/>
    <cs:fontRef idx="minor">
      <a:schemeClr val="dk1"/>
    </cs:fontRef>
    <cs:spPr>
      <a:solidFill>
        <a:schemeClr val="lt1"/>
      </a:solidFill>
      <a:ln w="9525">
        <a:solidFill>
          <a:schemeClr val="tx1">
            <a:lumMod val="50000"/>
            <a:lumOff val="50000"/>
          </a:schemeClr>
        </a:solidFill>
      </a:ln>
    </cs:spPr>
  </cs:upBar>
  <cs:valueAxis>
    <cs:lnRef idx="0"/>
    <cs:fillRef idx="0"/>
    <cs:effectRef idx="0"/>
    <cs:fontRef idx="minor">
      <a:schemeClr val="tx1">
        <a:lumMod val="50000"/>
        <a:lumOff val="50000"/>
      </a:schemeClr>
    </cs:fontRef>
    <cs:defRPr sz="900" kern="1200"/>
  </cs:valueAxis>
  <cs:wall>
    <cs:lnRef idx="0"/>
    <cs:fillRef idx="0"/>
    <cs:effectRef idx="0"/>
    <cs:fontRef idx="minor">
      <a:schemeClr val="dk1"/>
    </cs:fontRef>
  </cs:wall>
</cs:chartStyle>
</file>

<file path=ppt/charts/style3.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325">
  <cs:axisTitle>
    <cs:lnRef idx="0"/>
    <cs:fillRef idx="0"/>
    <cs:effectRef idx="0"/>
    <cs:fontRef idx="minor">
      <a:schemeClr val="tx1">
        <a:lumMod val="50000"/>
        <a:lumOff val="50000"/>
      </a:schemeClr>
    </cs:fontRef>
    <cs:defRPr sz="900" kern="1200" cap="all"/>
  </cs:axisTitle>
  <cs:categoryAxis>
    <cs:lnRef idx="0"/>
    <cs:fillRef idx="0"/>
    <cs:effectRef idx="0"/>
    <cs:fontRef idx="minor">
      <a:schemeClr val="tx1">
        <a:lumMod val="50000"/>
        <a:lumOff val="50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dk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50000"/>
        <a:lumOff val="50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
  <cs:dataPoint3D>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3D>
  <cs:dataPointLine>
    <cs:lnRef idx="0">
      <cs:styleClr val="auto"/>
    </cs:lnRef>
    <cs:fillRef idx="2">
      <cs:styleClr val="auto"/>
    </cs:fillRef>
    <cs:effectRef idx="1"/>
    <cs:fontRef idx="minor">
      <a:schemeClr val="dk1"/>
    </cs:fontRef>
    <cs:spPr>
      <a:ln w="15875" cap="rnd">
        <a:solidFill>
          <a:schemeClr val="phClr"/>
        </a:solidFill>
        <a:round/>
      </a:ln>
    </cs:spPr>
  </cs:dataPointLine>
  <cs:dataPointMarker>
    <cs:lnRef idx="0">
      <cs:styleClr val="auto"/>
    </cs:lnRef>
    <cs:fillRef idx="2">
      <cs:styleClr val="auto"/>
    </cs:fillRef>
    <cs:effectRef idx="1"/>
    <cs:fontRef idx="minor">
      <a:schemeClr val="dk1"/>
    </cs:fontRef>
    <cs:spPr>
      <a:ln w="9525" cap="flat" cmpd="sng" algn="ctr">
        <a:solidFill>
          <a:schemeClr val="phClr">
            <a:shade val="95000"/>
          </a:schemeClr>
        </a:solidFill>
        <a:round/>
      </a:ln>
    </cs:spPr>
  </cs:dataPointMarker>
  <cs:dataPointMarkerLayout symbol="circle" size="5"/>
  <cs:dataPointWireframe>
    <cs:lnRef idx="0">
      <cs:styleClr val="auto"/>
    </cs:lnRef>
    <cs:fillRef idx="2"/>
    <cs:effectRef idx="0"/>
    <cs:fontRef idx="minor">
      <a:schemeClr val="dk1"/>
    </cs:fontRef>
    <cs:spPr>
      <a:ln w="9525" cap="rnd">
        <a:solidFill>
          <a:schemeClr val="phClr"/>
        </a:solidFill>
        <a:round/>
      </a:ln>
    </cs:spPr>
  </cs:dataPointWireframe>
  <cs:dataTable>
    <cs:lnRef idx="0"/>
    <cs:fillRef idx="0"/>
    <cs:effectRef idx="0"/>
    <cs:fontRef idx="minor">
      <a:schemeClr val="tx1">
        <a:lumMod val="50000"/>
        <a:lumOff val="50000"/>
      </a:schemeClr>
    </cs:fontRef>
    <cs:spPr>
      <a:ln w="9525">
        <a:solidFill>
          <a:schemeClr val="tx1">
            <a:lumMod val="15000"/>
            <a:lumOff val="85000"/>
          </a:schemeClr>
        </a:solidFill>
      </a:ln>
    </cs:spPr>
    <cs:defRPr sz="900" kern="1200"/>
  </cs:dataTable>
  <cs:downBar>
    <cs:lnRef idx="0"/>
    <cs:fillRef idx="0"/>
    <cs:effectRef idx="0"/>
    <cs:fontRef idx="minor">
      <a:schemeClr val="dk1"/>
    </cs:fontRef>
    <cs:spPr>
      <a:solidFill>
        <a:schemeClr val="dk1">
          <a:lumMod val="75000"/>
          <a:lumOff val="25000"/>
        </a:schemeClr>
      </a:solidFill>
      <a:ln w="9525">
        <a:solidFill>
          <a:schemeClr val="tx1">
            <a:lumMod val="75000"/>
            <a:lumOff val="25000"/>
          </a:schemeClr>
        </a:solidFill>
      </a:ln>
    </cs:spPr>
  </cs:downBar>
  <cs:dropLine>
    <cs:lnRef idx="0"/>
    <cs:fillRef idx="0"/>
    <cs:effectRef idx="0"/>
    <cs:fontRef idx="minor">
      <a:schemeClr val="dk1"/>
    </cs:fontRef>
    <cs:spPr>
      <a:ln w="9525">
        <a:solidFill>
          <a:schemeClr val="tx1">
            <a:lumMod val="75000"/>
            <a:lumOff val="25000"/>
          </a:schemeClr>
        </a:solidFill>
      </a:ln>
    </cs:spPr>
  </cs:dropLine>
  <cs:errorBar>
    <cs:lnRef idx="0"/>
    <cs:fillRef idx="0"/>
    <cs:effectRef idx="0"/>
    <cs:fontRef idx="minor">
      <a:schemeClr val="dk1"/>
    </cs:fontRef>
    <cs:spPr>
      <a:ln w="9525">
        <a:solidFill>
          <a:schemeClr val="tx1">
            <a:lumMod val="50000"/>
            <a:lumOff val="50000"/>
          </a:schemeClr>
        </a:solidFill>
      </a:ln>
    </cs:spPr>
  </cs:errorBar>
  <cs:floor>
    <cs:lnRef idx="0"/>
    <cs:fillRef idx="0"/>
    <cs:effectRef idx="0"/>
    <cs:fontRef idx="minor">
      <a:schemeClr val="dk1"/>
    </cs:fontRef>
  </cs:floor>
  <cs:gridlineMajor>
    <cs:lnRef idx="0"/>
    <cs:fillRef idx="0"/>
    <cs:effectRef idx="0"/>
    <cs:fontRef idx="minor">
      <a:schemeClr val="dk1"/>
    </cs:fontRef>
    <cs:spPr>
      <a:ln w="9525" cap="flat" cmpd="sng" algn="ctr">
        <a:solidFill>
          <a:schemeClr val="tx1">
            <a:lumMod val="15000"/>
            <a:lumOff val="85000"/>
          </a:schemeClr>
        </a:solidFill>
        <a:round/>
      </a:ln>
    </cs:spPr>
  </cs:gridlineMajor>
  <cs:gridlineMinor>
    <cs:lnRef idx="0"/>
    <cs:fillRef idx="0"/>
    <cs:effectRef idx="0"/>
    <cs:fontRef idx="minor">
      <a:schemeClr val="dk1"/>
    </cs:fontRef>
    <cs:spPr>
      <a:ln>
        <a:solidFill>
          <a:schemeClr val="tx1">
            <a:lumMod val="5000"/>
            <a:lumOff val="95000"/>
          </a:schemeClr>
        </a:solidFill>
      </a:ln>
    </cs:spPr>
  </cs:gridlineMinor>
  <cs:hiLoLine>
    <cs:lnRef idx="0"/>
    <cs:fillRef idx="0"/>
    <cs:effectRef idx="0"/>
    <cs:fontRef idx="minor">
      <a:schemeClr val="dk1"/>
    </cs:fontRef>
    <cs:spPr>
      <a:ln w="9525">
        <a:solidFill>
          <a:schemeClr val="tx1">
            <a:lumMod val="75000"/>
            <a:lumOff val="25000"/>
          </a:schemeClr>
        </a:solidFill>
      </a:ln>
    </cs:spPr>
  </cs:hiLoLine>
  <cs:leaderLine>
    <cs:lnRef idx="0"/>
    <cs:fillRef idx="0"/>
    <cs:effectRef idx="0"/>
    <cs:fontRef idx="minor">
      <a:schemeClr val="dk1"/>
    </cs:fontRef>
    <cs:spPr>
      <a:ln w="9525">
        <a:solidFill>
          <a:schemeClr val="tx1">
            <a:lumMod val="35000"/>
            <a:lumOff val="65000"/>
          </a:schemeClr>
        </a:solidFill>
      </a:ln>
    </cs:spPr>
  </cs:leaderLine>
  <cs:legend>
    <cs:lnRef idx="0"/>
    <cs:fillRef idx="0"/>
    <cs:effectRef idx="0"/>
    <cs:fontRef idx="minor">
      <a:schemeClr val="tx1">
        <a:lumMod val="50000"/>
        <a:lumOff val="50000"/>
      </a:schemeClr>
    </cs:fontRef>
    <cs:defRPr sz="900" kern="1200"/>
  </cs:legend>
  <cs:plotArea mods="allowNoFillOverride allowNoLineOverride">
    <cs:lnRef idx="0"/>
    <cs:fillRef idx="0"/>
    <cs:effectRef idx="0"/>
    <cs:fontRef idx="minor">
      <a:schemeClr val="dk1"/>
    </cs:fontRef>
  </cs:plotArea>
  <cs:plotArea3D mods="allowNoFillOverride allowNoLineOverride">
    <cs:lnRef idx="0"/>
    <cs:fillRef idx="0"/>
    <cs:effectRef idx="0"/>
    <cs:fontRef idx="minor">
      <a:schemeClr val="dk1"/>
    </cs:fontRef>
  </cs:plotArea3D>
  <cs:seriesAxis>
    <cs:lnRef idx="0"/>
    <cs:fillRef idx="0"/>
    <cs:effectRef idx="0"/>
    <cs:fontRef idx="minor">
      <a:schemeClr val="tx1">
        <a:lumMod val="50000"/>
        <a:lumOff val="50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dk1"/>
    </cs:fontRef>
    <cs:spPr>
      <a:ln w="9525">
        <a:solidFill>
          <a:schemeClr val="tx1">
            <a:lumMod val="35000"/>
            <a:lumOff val="65000"/>
          </a:schemeClr>
        </a:solidFill>
        <a:prstDash val="dash"/>
      </a:ln>
    </cs:spPr>
  </cs:seriesLine>
  <cs:title>
    <cs:lnRef idx="0"/>
    <cs:fillRef idx="0"/>
    <cs:effectRef idx="0"/>
    <cs:fontRef idx="minor">
      <a:schemeClr val="tx1">
        <a:lumMod val="50000"/>
        <a:lumOff val="50000"/>
      </a:schemeClr>
    </cs:fontRef>
    <cs:defRPr sz="1400" kern="1200" cap="none" spc="20" baseline="0"/>
  </cs:title>
  <cs:trendline>
    <cs:lnRef idx="0">
      <cs:styleClr val="auto"/>
    </cs:lnRef>
    <cs:fillRef idx="2"/>
    <cs:effectRef idx="0"/>
    <cs:fontRef idx="minor">
      <a:schemeClr val="dk1"/>
    </cs:fontRef>
    <cs:spPr>
      <a:ln w="9525" cap="rnd">
        <a:solidFill>
          <a:schemeClr val="phClr"/>
        </a:solidFill>
      </a:ln>
    </cs:spPr>
  </cs:trendline>
  <cs:trendlineLabel>
    <cs:lnRef idx="0"/>
    <cs:fillRef idx="0"/>
    <cs:effectRef idx="0"/>
    <cs:fontRef idx="minor">
      <a:schemeClr val="tx1">
        <a:lumMod val="50000"/>
        <a:lumOff val="50000"/>
      </a:schemeClr>
    </cs:fontRef>
    <cs:defRPr sz="900" kern="1200"/>
  </cs:trendlineLabel>
  <cs:upBar>
    <cs:lnRef idx="0"/>
    <cs:fillRef idx="0"/>
    <cs:effectRef idx="0"/>
    <cs:fontRef idx="minor">
      <a:schemeClr val="dk1"/>
    </cs:fontRef>
    <cs:spPr>
      <a:solidFill>
        <a:schemeClr val="lt1"/>
      </a:solidFill>
      <a:ln w="9525">
        <a:solidFill>
          <a:schemeClr val="tx1">
            <a:lumMod val="50000"/>
            <a:lumOff val="50000"/>
          </a:schemeClr>
        </a:solidFill>
      </a:ln>
    </cs:spPr>
  </cs:upBar>
  <cs:valueAxis>
    <cs:lnRef idx="0"/>
    <cs:fillRef idx="0"/>
    <cs:effectRef idx="0"/>
    <cs:fontRef idx="minor">
      <a:schemeClr val="tx1">
        <a:lumMod val="50000"/>
        <a:lumOff val="50000"/>
      </a:schemeClr>
    </cs:fontRef>
    <cs:defRPr sz="900" kern="1200"/>
  </cs:valueAxis>
  <cs:wall>
    <cs:lnRef idx="0"/>
    <cs:fillRef idx="0"/>
    <cs:effectRef idx="0"/>
    <cs:fontRef idx="minor">
      <a:schemeClr val="dk1"/>
    </cs:fontRef>
  </cs:wall>
</cs:chartStyle>
</file>

<file path=ppt/drawings/drawing1.xml><?xml version="1.0" encoding="utf-8"?>
<c:userShapes xmlns:c="http://schemas.openxmlformats.org/drawingml/2006/chart">
  <cdr:relSizeAnchor xmlns:cdr="http://schemas.openxmlformats.org/drawingml/2006/chartDrawing">
    <cdr:from>
      <cdr:x>0.16645</cdr:x>
      <cdr:y>0.16734</cdr:y>
    </cdr:from>
    <cdr:to>
      <cdr:x>0.35535</cdr:x>
      <cdr:y>0.26003</cdr:y>
    </cdr:to>
    <cdr:sp macro="" textlink="">
      <cdr:nvSpPr>
        <cdr:cNvPr id="2" name="TextBox 1">
          <a:extLst xmlns:a="http://schemas.openxmlformats.org/drawingml/2006/main">
            <a:ext uri="{FF2B5EF4-FFF2-40B4-BE49-F238E27FC236}">
              <a16:creationId xmlns:a16="http://schemas.microsoft.com/office/drawing/2014/main" id="{CDBF566C-8555-4575-9931-DDA5F2E22F10}"/>
            </a:ext>
          </a:extLst>
        </cdr:cNvPr>
        <cdr:cNvSpPr txBox="1"/>
      </cdr:nvSpPr>
      <cdr:spPr>
        <a:xfrm xmlns:a="http://schemas.openxmlformats.org/drawingml/2006/main">
          <a:off x="1500186" y="773907"/>
          <a:ext cx="1702594" cy="428625"/>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0.24042</cdr:x>
      <cdr:y>0.33469</cdr:y>
    </cdr:from>
    <cdr:to>
      <cdr:x>0.39762</cdr:x>
      <cdr:y>0.42995</cdr:y>
    </cdr:to>
    <cdr:sp macro="" textlink="">
      <cdr:nvSpPr>
        <cdr:cNvPr id="3" name="TextBox 2">
          <a:extLst xmlns:a="http://schemas.openxmlformats.org/drawingml/2006/main">
            <a:ext uri="{FF2B5EF4-FFF2-40B4-BE49-F238E27FC236}">
              <a16:creationId xmlns:a16="http://schemas.microsoft.com/office/drawing/2014/main" id="{57D43957-FB7D-4D98-BCBE-8BE408C1B96F}"/>
            </a:ext>
          </a:extLst>
        </cdr:cNvPr>
        <cdr:cNvSpPr txBox="1"/>
      </cdr:nvSpPr>
      <cdr:spPr>
        <a:xfrm xmlns:a="http://schemas.openxmlformats.org/drawingml/2006/main">
          <a:off x="2166936" y="1547814"/>
          <a:ext cx="1416844" cy="440531"/>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0.31442</cdr:x>
      <cdr:y>0.18652</cdr:y>
    </cdr:from>
    <cdr:to>
      <cdr:x>0.46476</cdr:x>
      <cdr:y>0.31267</cdr:y>
    </cdr:to>
    <cdr:sp macro="" textlink="">
      <cdr:nvSpPr>
        <cdr:cNvPr id="4" name="TextBox 3">
          <a:extLst xmlns:a="http://schemas.openxmlformats.org/drawingml/2006/main">
            <a:ext uri="{FF2B5EF4-FFF2-40B4-BE49-F238E27FC236}">
              <a16:creationId xmlns:a16="http://schemas.microsoft.com/office/drawing/2014/main" id="{5F29F534-A00D-4B2B-8A2E-B133F978C0EA}"/>
            </a:ext>
          </a:extLst>
        </cdr:cNvPr>
        <cdr:cNvSpPr txBox="1"/>
      </cdr:nvSpPr>
      <cdr:spPr>
        <a:xfrm xmlns:a="http://schemas.openxmlformats.org/drawingml/2006/main">
          <a:off x="2476274" y="841998"/>
          <a:ext cx="1183990" cy="569483"/>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GB" sz="800" b="0" i="0" dirty="0">
              <a:latin typeface="Interstate" pitchFamily="2" charset="77"/>
            </a:rPr>
            <a:t>Commercial Food Waste Regulations commenced </a:t>
          </a:r>
          <a:br>
            <a:rPr lang="en-GB" sz="800" b="0" i="0" dirty="0">
              <a:latin typeface="Interstate" pitchFamily="2" charset="77"/>
            </a:rPr>
          </a:br>
          <a:r>
            <a:rPr lang="en-GB" sz="800" b="0" i="0" dirty="0">
              <a:latin typeface="Interstate" pitchFamily="2" charset="77"/>
            </a:rPr>
            <a:t>July 2010</a:t>
          </a:r>
        </a:p>
      </cdr:txBody>
    </cdr:sp>
  </cdr:relSizeAnchor>
  <cdr:relSizeAnchor xmlns:cdr="http://schemas.openxmlformats.org/drawingml/2006/chartDrawing">
    <cdr:from>
      <cdr:x>0.41347</cdr:x>
      <cdr:y>0.1313</cdr:y>
    </cdr:from>
    <cdr:to>
      <cdr:x>0.60634</cdr:x>
      <cdr:y>0.23171</cdr:y>
    </cdr:to>
    <cdr:sp macro="" textlink="">
      <cdr:nvSpPr>
        <cdr:cNvPr id="5" name="TextBox 4">
          <a:extLst xmlns:a="http://schemas.openxmlformats.org/drawingml/2006/main">
            <a:ext uri="{FF2B5EF4-FFF2-40B4-BE49-F238E27FC236}">
              <a16:creationId xmlns:a16="http://schemas.microsoft.com/office/drawing/2014/main" id="{B16D414A-7076-47D0-A4EB-6D312030B4F7}"/>
            </a:ext>
          </a:extLst>
        </cdr:cNvPr>
        <cdr:cNvSpPr txBox="1"/>
      </cdr:nvSpPr>
      <cdr:spPr>
        <a:xfrm xmlns:a="http://schemas.openxmlformats.org/drawingml/2006/main">
          <a:off x="3726655" y="607220"/>
          <a:ext cx="1738313" cy="464344"/>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0.42272</cdr:x>
      <cdr:y>0.12615</cdr:y>
    </cdr:from>
    <cdr:to>
      <cdr:x>0.61955</cdr:x>
      <cdr:y>0.22398</cdr:y>
    </cdr:to>
    <cdr:sp macro="" textlink="">
      <cdr:nvSpPr>
        <cdr:cNvPr id="7" name="TextBox 6">
          <a:extLst xmlns:a="http://schemas.openxmlformats.org/drawingml/2006/main">
            <a:ext uri="{FF2B5EF4-FFF2-40B4-BE49-F238E27FC236}">
              <a16:creationId xmlns:a16="http://schemas.microsoft.com/office/drawing/2014/main" id="{C2B0A71E-E73E-472E-A74F-7688DECA9E0D}"/>
            </a:ext>
          </a:extLst>
        </cdr:cNvPr>
        <cdr:cNvSpPr txBox="1"/>
      </cdr:nvSpPr>
      <cdr:spPr>
        <a:xfrm xmlns:a="http://schemas.openxmlformats.org/drawingml/2006/main">
          <a:off x="3809999" y="583407"/>
          <a:ext cx="1774031" cy="452438"/>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0.45839</cdr:x>
      <cdr:y>0.11585</cdr:y>
    </cdr:from>
    <cdr:to>
      <cdr:x>0.66843</cdr:x>
      <cdr:y>0.22656</cdr:y>
    </cdr:to>
    <cdr:sp macro="" textlink="">
      <cdr:nvSpPr>
        <cdr:cNvPr id="8" name="TextBox 7">
          <a:extLst xmlns:a="http://schemas.openxmlformats.org/drawingml/2006/main">
            <a:ext uri="{FF2B5EF4-FFF2-40B4-BE49-F238E27FC236}">
              <a16:creationId xmlns:a16="http://schemas.microsoft.com/office/drawing/2014/main" id="{BB1E6C91-1D39-405B-A54A-C66426E2058C}"/>
            </a:ext>
          </a:extLst>
        </cdr:cNvPr>
        <cdr:cNvSpPr txBox="1"/>
      </cdr:nvSpPr>
      <cdr:spPr>
        <a:xfrm xmlns:a="http://schemas.openxmlformats.org/drawingml/2006/main">
          <a:off x="4131468" y="535782"/>
          <a:ext cx="1893093" cy="511969"/>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0.42851</cdr:x>
      <cdr:y>0.07798</cdr:y>
    </cdr:from>
    <cdr:to>
      <cdr:x>0.63843</cdr:x>
      <cdr:y>0.18796</cdr:y>
    </cdr:to>
    <cdr:sp macro="" textlink="">
      <cdr:nvSpPr>
        <cdr:cNvPr id="9" name="TextBox 8">
          <a:extLst xmlns:a="http://schemas.openxmlformats.org/drawingml/2006/main">
            <a:ext uri="{FF2B5EF4-FFF2-40B4-BE49-F238E27FC236}">
              <a16:creationId xmlns:a16="http://schemas.microsoft.com/office/drawing/2014/main" id="{FBE175D0-69D2-4915-8107-792C84F63B20}"/>
            </a:ext>
          </a:extLst>
        </cdr:cNvPr>
        <cdr:cNvSpPr txBox="1"/>
      </cdr:nvSpPr>
      <cdr:spPr>
        <a:xfrm xmlns:a="http://schemas.openxmlformats.org/drawingml/2006/main">
          <a:off x="3374811" y="352038"/>
          <a:ext cx="1653241" cy="496459"/>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pPr algn="ctr"/>
          <a:r>
            <a:rPr lang="en-GB" sz="800" b="0" i="0" dirty="0">
              <a:latin typeface="Interstate" pitchFamily="2" charset="77"/>
            </a:rPr>
            <a:t>Household Food Waste Regulations</a:t>
          </a:r>
          <a:br>
            <a:rPr lang="en-GB" sz="800" b="0" i="0" dirty="0">
              <a:latin typeface="Interstate" pitchFamily="2" charset="77"/>
            </a:rPr>
          </a:br>
          <a:r>
            <a:rPr lang="en-GB" sz="800" b="0" i="0" dirty="0">
              <a:latin typeface="Interstate" pitchFamily="2" charset="77"/>
            </a:rPr>
            <a:t>commenced</a:t>
          </a:r>
        </a:p>
      </cdr:txBody>
    </cdr:sp>
  </cdr:relSizeAnchor>
  <cdr:relSizeAnchor xmlns:cdr="http://schemas.openxmlformats.org/drawingml/2006/chartDrawing">
    <cdr:from>
      <cdr:x>0.39468</cdr:x>
      <cdr:y>0.32482</cdr:y>
    </cdr:from>
    <cdr:to>
      <cdr:x>0.39468</cdr:x>
      <cdr:y>0.63321</cdr:y>
    </cdr:to>
    <cdr:cxnSp macro="">
      <cdr:nvCxnSpPr>
        <cdr:cNvPr id="10" name="Straight Arrow Connector 9">
          <a:extLst xmlns:a="http://schemas.openxmlformats.org/drawingml/2006/main">
            <a:ext uri="{FF2B5EF4-FFF2-40B4-BE49-F238E27FC236}">
              <a16:creationId xmlns:a16="http://schemas.microsoft.com/office/drawing/2014/main" id="{5BA29570-A50C-2AD5-24F2-80110B16FE25}"/>
            </a:ext>
          </a:extLst>
        </cdr:cNvPr>
        <cdr:cNvCxnSpPr/>
      </cdr:nvCxnSpPr>
      <cdr:spPr>
        <a:xfrm xmlns:a="http://schemas.openxmlformats.org/drawingml/2006/main">
          <a:off x="3108329" y="1466336"/>
          <a:ext cx="0" cy="1392195"/>
        </a:xfrm>
        <a:prstGeom xmlns:a="http://schemas.openxmlformats.org/drawingml/2006/main" prst="straightConnector1">
          <a:avLst/>
        </a:prstGeom>
        <a:ln xmlns:a="http://schemas.openxmlformats.org/drawingml/2006/main" w="19050">
          <a:solidFill>
            <a:srgbClr val="F58344"/>
          </a:solidFill>
          <a:tailEnd type="triangle"/>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dr:relSizeAnchor xmlns:cdr="http://schemas.openxmlformats.org/drawingml/2006/chartDrawing">
    <cdr:from>
      <cdr:x>0.53292</cdr:x>
      <cdr:y>0.18841</cdr:y>
    </cdr:from>
    <cdr:to>
      <cdr:x>0.53292</cdr:x>
      <cdr:y>0.62409</cdr:y>
    </cdr:to>
    <cdr:cxnSp macro="">
      <cdr:nvCxnSpPr>
        <cdr:cNvPr id="11" name="Straight Arrow Connector 10">
          <a:extLst xmlns:a="http://schemas.openxmlformats.org/drawingml/2006/main">
            <a:ext uri="{FF2B5EF4-FFF2-40B4-BE49-F238E27FC236}">
              <a16:creationId xmlns:a16="http://schemas.microsoft.com/office/drawing/2014/main" id="{4268152D-3ABE-C8FE-4ABF-B25A6DF60F85}"/>
            </a:ext>
          </a:extLst>
        </cdr:cNvPr>
        <cdr:cNvCxnSpPr/>
      </cdr:nvCxnSpPr>
      <cdr:spPr>
        <a:xfrm xmlns:a="http://schemas.openxmlformats.org/drawingml/2006/main">
          <a:off x="4197097" y="850557"/>
          <a:ext cx="0" cy="1966784"/>
        </a:xfrm>
        <a:prstGeom xmlns:a="http://schemas.openxmlformats.org/drawingml/2006/main" prst="straightConnector1">
          <a:avLst/>
        </a:prstGeom>
        <a:ln xmlns:a="http://schemas.openxmlformats.org/drawingml/2006/main" w="19050">
          <a:solidFill>
            <a:srgbClr val="F58344"/>
          </a:solidFill>
          <a:tailEnd type="triangle"/>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userShapes>
</file>

<file path=ppt/drawings/drawing2.xml><?xml version="1.0" encoding="utf-8"?>
<c:userShapes xmlns:c="http://schemas.openxmlformats.org/drawingml/2006/chart">
  <cdr:relSizeAnchor xmlns:cdr="http://schemas.openxmlformats.org/drawingml/2006/chartDrawing">
    <cdr:from>
      <cdr:x>0.16645</cdr:x>
      <cdr:y>0.16734</cdr:y>
    </cdr:from>
    <cdr:to>
      <cdr:x>0.35535</cdr:x>
      <cdr:y>0.26003</cdr:y>
    </cdr:to>
    <cdr:sp macro="" textlink="">
      <cdr:nvSpPr>
        <cdr:cNvPr id="2" name="TextBox 1">
          <a:extLst xmlns:a="http://schemas.openxmlformats.org/drawingml/2006/main">
            <a:ext uri="{FF2B5EF4-FFF2-40B4-BE49-F238E27FC236}">
              <a16:creationId xmlns:a16="http://schemas.microsoft.com/office/drawing/2014/main" id="{CDBF566C-8555-4575-9931-DDA5F2E22F10}"/>
            </a:ext>
          </a:extLst>
        </cdr:cNvPr>
        <cdr:cNvSpPr txBox="1"/>
      </cdr:nvSpPr>
      <cdr:spPr>
        <a:xfrm xmlns:a="http://schemas.openxmlformats.org/drawingml/2006/main">
          <a:off x="1500186" y="773907"/>
          <a:ext cx="1702594" cy="428625"/>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0.24042</cdr:x>
      <cdr:y>0.33469</cdr:y>
    </cdr:from>
    <cdr:to>
      <cdr:x>0.39762</cdr:x>
      <cdr:y>0.42995</cdr:y>
    </cdr:to>
    <cdr:sp macro="" textlink="">
      <cdr:nvSpPr>
        <cdr:cNvPr id="3" name="TextBox 2">
          <a:extLst xmlns:a="http://schemas.openxmlformats.org/drawingml/2006/main">
            <a:ext uri="{FF2B5EF4-FFF2-40B4-BE49-F238E27FC236}">
              <a16:creationId xmlns:a16="http://schemas.microsoft.com/office/drawing/2014/main" id="{57D43957-FB7D-4D98-BCBE-8BE408C1B96F}"/>
            </a:ext>
          </a:extLst>
        </cdr:cNvPr>
        <cdr:cNvSpPr txBox="1"/>
      </cdr:nvSpPr>
      <cdr:spPr>
        <a:xfrm xmlns:a="http://schemas.openxmlformats.org/drawingml/2006/main">
          <a:off x="2166936" y="1547814"/>
          <a:ext cx="1416844" cy="440531"/>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0.41347</cdr:x>
      <cdr:y>0.1313</cdr:y>
    </cdr:from>
    <cdr:to>
      <cdr:x>0.60634</cdr:x>
      <cdr:y>0.23171</cdr:y>
    </cdr:to>
    <cdr:sp macro="" textlink="">
      <cdr:nvSpPr>
        <cdr:cNvPr id="5" name="TextBox 4">
          <a:extLst xmlns:a="http://schemas.openxmlformats.org/drawingml/2006/main">
            <a:ext uri="{FF2B5EF4-FFF2-40B4-BE49-F238E27FC236}">
              <a16:creationId xmlns:a16="http://schemas.microsoft.com/office/drawing/2014/main" id="{B16D414A-7076-47D0-A4EB-6D312030B4F7}"/>
            </a:ext>
          </a:extLst>
        </cdr:cNvPr>
        <cdr:cNvSpPr txBox="1"/>
      </cdr:nvSpPr>
      <cdr:spPr>
        <a:xfrm xmlns:a="http://schemas.openxmlformats.org/drawingml/2006/main">
          <a:off x="3726655" y="607220"/>
          <a:ext cx="1738313" cy="464344"/>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0.42272</cdr:x>
      <cdr:y>0.12615</cdr:y>
    </cdr:from>
    <cdr:to>
      <cdr:x>0.61955</cdr:x>
      <cdr:y>0.22398</cdr:y>
    </cdr:to>
    <cdr:sp macro="" textlink="">
      <cdr:nvSpPr>
        <cdr:cNvPr id="7" name="TextBox 6">
          <a:extLst xmlns:a="http://schemas.openxmlformats.org/drawingml/2006/main">
            <a:ext uri="{FF2B5EF4-FFF2-40B4-BE49-F238E27FC236}">
              <a16:creationId xmlns:a16="http://schemas.microsoft.com/office/drawing/2014/main" id="{C2B0A71E-E73E-472E-A74F-7688DECA9E0D}"/>
            </a:ext>
          </a:extLst>
        </cdr:cNvPr>
        <cdr:cNvSpPr txBox="1"/>
      </cdr:nvSpPr>
      <cdr:spPr>
        <a:xfrm xmlns:a="http://schemas.openxmlformats.org/drawingml/2006/main">
          <a:off x="3809999" y="583407"/>
          <a:ext cx="1774031" cy="452438"/>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dr:relSizeAnchor xmlns:cdr="http://schemas.openxmlformats.org/drawingml/2006/chartDrawing">
    <cdr:from>
      <cdr:x>0.45839</cdr:x>
      <cdr:y>0.11585</cdr:y>
    </cdr:from>
    <cdr:to>
      <cdr:x>0.66843</cdr:x>
      <cdr:y>0.22656</cdr:y>
    </cdr:to>
    <cdr:sp macro="" textlink="">
      <cdr:nvSpPr>
        <cdr:cNvPr id="8" name="TextBox 7">
          <a:extLst xmlns:a="http://schemas.openxmlformats.org/drawingml/2006/main">
            <a:ext uri="{FF2B5EF4-FFF2-40B4-BE49-F238E27FC236}">
              <a16:creationId xmlns:a16="http://schemas.microsoft.com/office/drawing/2014/main" id="{BB1E6C91-1D39-405B-A54A-C66426E2058C}"/>
            </a:ext>
          </a:extLst>
        </cdr:cNvPr>
        <cdr:cNvSpPr txBox="1"/>
      </cdr:nvSpPr>
      <cdr:spPr>
        <a:xfrm xmlns:a="http://schemas.openxmlformats.org/drawingml/2006/main">
          <a:off x="4131468" y="535782"/>
          <a:ext cx="1893093" cy="511969"/>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en-GB" sz="1100"/>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6.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76C94B71-F272-4812-A6C6-8517ED01E3EA}"/>
              </a:ext>
            </a:extLst>
          </p:cNvPr>
          <p:cNvSpPr>
            <a:spLocks noGrp="1"/>
          </p:cNvSpPr>
          <p:nvPr>
            <p:ph type="hdr" sz="quarter"/>
          </p:nvPr>
        </p:nvSpPr>
        <p:spPr>
          <a:xfrm>
            <a:off x="0" y="1"/>
            <a:ext cx="2946400" cy="496889"/>
          </a:xfrm>
          <a:prstGeom prst="rect">
            <a:avLst/>
          </a:prstGeom>
        </p:spPr>
        <p:txBody>
          <a:bodyPr vert="horz" lIns="91440" tIns="45720" rIns="91440" bIns="45720" rtlCol="0"/>
          <a:lstStyle>
            <a:lvl1pPr algn="l">
              <a:defRPr sz="1200"/>
            </a:lvl1pPr>
          </a:lstStyle>
          <a:p>
            <a:endParaRPr lang="en-IE" dirty="0">
              <a:latin typeface="Interstate Light" pitchFamily="2" charset="77"/>
            </a:endParaRPr>
          </a:p>
        </p:txBody>
      </p:sp>
      <p:sp>
        <p:nvSpPr>
          <p:cNvPr id="3" name="Date Placeholder 2">
            <a:extLst>
              <a:ext uri="{FF2B5EF4-FFF2-40B4-BE49-F238E27FC236}">
                <a16:creationId xmlns:a16="http://schemas.microsoft.com/office/drawing/2014/main" id="{7CA1F3E7-75B5-4551-9CDF-7AB62D31AC44}"/>
              </a:ext>
            </a:extLst>
          </p:cNvPr>
          <p:cNvSpPr>
            <a:spLocks noGrp="1"/>
          </p:cNvSpPr>
          <p:nvPr>
            <p:ph type="dt" sz="quarter" idx="1"/>
          </p:nvPr>
        </p:nvSpPr>
        <p:spPr>
          <a:xfrm>
            <a:off x="3849689" y="1"/>
            <a:ext cx="2946400" cy="496889"/>
          </a:xfrm>
          <a:prstGeom prst="rect">
            <a:avLst/>
          </a:prstGeom>
        </p:spPr>
        <p:txBody>
          <a:bodyPr vert="horz" lIns="91440" tIns="45720" rIns="91440" bIns="45720" rtlCol="0"/>
          <a:lstStyle>
            <a:lvl1pPr algn="r">
              <a:defRPr sz="1200"/>
            </a:lvl1pPr>
          </a:lstStyle>
          <a:p>
            <a:fld id="{C80ED086-E678-4770-8244-34CAF3BFD83A}" type="datetimeFigureOut">
              <a:rPr lang="en-IE" smtClean="0">
                <a:latin typeface="Interstate Light" pitchFamily="2" charset="77"/>
              </a:rPr>
              <a:t>15/10/2024</a:t>
            </a:fld>
            <a:endParaRPr lang="en-IE" dirty="0">
              <a:latin typeface="Interstate Light" pitchFamily="2" charset="77"/>
            </a:endParaRPr>
          </a:p>
        </p:txBody>
      </p:sp>
      <p:sp>
        <p:nvSpPr>
          <p:cNvPr id="4" name="Footer Placeholder 3">
            <a:extLst>
              <a:ext uri="{FF2B5EF4-FFF2-40B4-BE49-F238E27FC236}">
                <a16:creationId xmlns:a16="http://schemas.microsoft.com/office/drawing/2014/main" id="{596C249C-726E-406D-9884-F661268F77E2}"/>
              </a:ext>
            </a:extLst>
          </p:cNvPr>
          <p:cNvSpPr>
            <a:spLocks noGrp="1"/>
          </p:cNvSpPr>
          <p:nvPr>
            <p:ph type="ftr" sz="quarter" idx="2"/>
          </p:nvPr>
        </p:nvSpPr>
        <p:spPr>
          <a:xfrm>
            <a:off x="0" y="9429750"/>
            <a:ext cx="2946400" cy="496889"/>
          </a:xfrm>
          <a:prstGeom prst="rect">
            <a:avLst/>
          </a:prstGeom>
        </p:spPr>
        <p:txBody>
          <a:bodyPr vert="horz" lIns="91440" tIns="45720" rIns="91440" bIns="45720" rtlCol="0" anchor="b"/>
          <a:lstStyle>
            <a:lvl1pPr algn="l">
              <a:defRPr sz="1200"/>
            </a:lvl1pPr>
          </a:lstStyle>
          <a:p>
            <a:endParaRPr lang="en-IE" dirty="0">
              <a:latin typeface="Interstate Light" pitchFamily="2" charset="77"/>
            </a:endParaRPr>
          </a:p>
        </p:txBody>
      </p:sp>
      <p:sp>
        <p:nvSpPr>
          <p:cNvPr id="5" name="Slide Number Placeholder 4">
            <a:extLst>
              <a:ext uri="{FF2B5EF4-FFF2-40B4-BE49-F238E27FC236}">
                <a16:creationId xmlns:a16="http://schemas.microsoft.com/office/drawing/2014/main" id="{F6D78759-4DF5-464C-86C3-4B48B5CF819C}"/>
              </a:ext>
            </a:extLst>
          </p:cNvPr>
          <p:cNvSpPr>
            <a:spLocks noGrp="1"/>
          </p:cNvSpPr>
          <p:nvPr>
            <p:ph type="sldNum" sz="quarter" idx="3"/>
          </p:nvPr>
        </p:nvSpPr>
        <p:spPr>
          <a:xfrm>
            <a:off x="3849689" y="9429750"/>
            <a:ext cx="2946400" cy="496889"/>
          </a:xfrm>
          <a:prstGeom prst="rect">
            <a:avLst/>
          </a:prstGeom>
        </p:spPr>
        <p:txBody>
          <a:bodyPr vert="horz" lIns="91440" tIns="45720" rIns="91440" bIns="45720" rtlCol="0" anchor="b"/>
          <a:lstStyle>
            <a:lvl1pPr algn="r">
              <a:defRPr sz="1200"/>
            </a:lvl1pPr>
          </a:lstStyle>
          <a:p>
            <a:fld id="{C2DE2ABC-3F8E-4CAF-AAEF-A942D258232F}" type="slidenum">
              <a:rPr lang="en-IE" smtClean="0">
                <a:latin typeface="Interstate Light" pitchFamily="2" charset="77"/>
              </a:rPr>
              <a:t>‹#›</a:t>
            </a:fld>
            <a:endParaRPr lang="en-IE" dirty="0">
              <a:latin typeface="Interstate Light" pitchFamily="2" charset="77"/>
            </a:endParaRPr>
          </a:p>
        </p:txBody>
      </p:sp>
    </p:spTree>
    <p:extLst>
      <p:ext uri="{BB962C8B-B14F-4D97-AF65-F5344CB8AC3E}">
        <p14:creationId xmlns:p14="http://schemas.microsoft.com/office/powerpoint/2010/main" val="110167448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 name="Slide Image Placeholder 3"/>
          <p:cNvSpPr>
            <a:spLocks noGrp="1" noRot="1" noChangeAspect="1"/>
          </p:cNvSpPr>
          <p:nvPr>
            <p:ph type="sldImg" idx="2"/>
          </p:nvPr>
        </p:nvSpPr>
        <p:spPr>
          <a:xfrm>
            <a:off x="279400" y="468313"/>
            <a:ext cx="5954713" cy="3349625"/>
          </a:xfrm>
          <a:prstGeom prst="rect">
            <a:avLst/>
          </a:prstGeom>
          <a:noFill/>
          <a:ln w="12700">
            <a:solidFill>
              <a:prstClr val="black"/>
            </a:solidFill>
          </a:ln>
        </p:spPr>
        <p:txBody>
          <a:bodyPr vert="horz" lIns="91440" tIns="45720" rIns="91440" bIns="45720" rtlCol="0" anchor="ctr"/>
          <a:lstStyle/>
          <a:p>
            <a:endParaRPr lang="en-IE" dirty="0"/>
          </a:p>
        </p:txBody>
      </p:sp>
      <p:sp>
        <p:nvSpPr>
          <p:cNvPr id="5" name="Notes Placeholder 4"/>
          <p:cNvSpPr>
            <a:spLocks noGrp="1"/>
          </p:cNvSpPr>
          <p:nvPr>
            <p:ph type="body" sz="quarter" idx="3"/>
          </p:nvPr>
        </p:nvSpPr>
        <p:spPr>
          <a:xfrm>
            <a:off x="280606" y="3952946"/>
            <a:ext cx="6248983" cy="5654692"/>
          </a:xfrm>
          <a:prstGeom prst="rect">
            <a:avLst/>
          </a:prstGeom>
        </p:spPr>
        <p:txBody>
          <a:bodyPr vert="horz" lIns="91440" tIns="45720" rIns="91440" bIns="45720" rtlCol="0"/>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IE" dirty="0"/>
          </a:p>
        </p:txBody>
      </p:sp>
      <p:sp>
        <p:nvSpPr>
          <p:cNvPr id="7" name="Slide Number Placeholder 6"/>
          <p:cNvSpPr>
            <a:spLocks noGrp="1"/>
          </p:cNvSpPr>
          <p:nvPr>
            <p:ph type="sldNum" sz="quarter" idx="5"/>
          </p:nvPr>
        </p:nvSpPr>
        <p:spPr>
          <a:xfrm>
            <a:off x="3850444" y="9697793"/>
            <a:ext cx="2945659" cy="228846"/>
          </a:xfrm>
          <a:prstGeom prst="rect">
            <a:avLst/>
          </a:prstGeom>
        </p:spPr>
        <p:txBody>
          <a:bodyPr vert="horz" lIns="91440" tIns="45720" rIns="91440" bIns="45720" rtlCol="0" anchor="b"/>
          <a:lstStyle>
            <a:lvl1pPr algn="r">
              <a:defRPr sz="1200" b="0" i="0">
                <a:latin typeface="Interstate Light" pitchFamily="2" charset="77"/>
              </a:defRPr>
            </a:lvl1pPr>
          </a:lstStyle>
          <a:p>
            <a:fld id="{3CEC6119-134C-41BA-A777-0E76AD6BACF0}" type="slidenum">
              <a:rPr lang="en-IE" smtClean="0"/>
              <a:pPr/>
              <a:t>‹#›</a:t>
            </a:fld>
            <a:endParaRPr lang="en-IE" dirty="0"/>
          </a:p>
        </p:txBody>
      </p:sp>
    </p:spTree>
    <p:extLst>
      <p:ext uri="{BB962C8B-B14F-4D97-AF65-F5344CB8AC3E}">
        <p14:creationId xmlns:p14="http://schemas.microsoft.com/office/powerpoint/2010/main" val="4010452535"/>
      </p:ext>
    </p:extLst>
  </p:cSld>
  <p:clrMap bg1="lt1" tx1="dk1" bg2="lt2" tx2="dk2" accent1="accent1" accent2="accent2" accent3="accent3" accent4="accent4" accent5="accent5" accent6="accent6" hlink="hlink" folHlink="folHlink"/>
  <p:hf hdr="0" ftr="0" dt="0"/>
  <p:notesStyle>
    <a:lvl1pPr marL="0" algn="l" defTabSz="914400" rtl="0" eaLnBrk="1" latinLnBrk="0" hangingPunct="1">
      <a:defRPr sz="1200" b="0" i="0" kern="1200">
        <a:solidFill>
          <a:schemeClr val="tx1"/>
        </a:solidFill>
        <a:latin typeface="Interstate Light" pitchFamily="2" charset="77"/>
        <a:ea typeface="+mn-ea"/>
        <a:cs typeface="+mn-cs"/>
      </a:defRPr>
    </a:lvl1pPr>
    <a:lvl2pPr marL="457200" algn="l" defTabSz="914400" rtl="0" eaLnBrk="1" latinLnBrk="0" hangingPunct="1">
      <a:defRPr sz="1200" b="0" i="0" kern="1200">
        <a:solidFill>
          <a:schemeClr val="tx1"/>
        </a:solidFill>
        <a:latin typeface="Interstate Light" pitchFamily="2" charset="77"/>
        <a:ea typeface="+mn-ea"/>
        <a:cs typeface="+mn-cs"/>
      </a:defRPr>
    </a:lvl2pPr>
    <a:lvl3pPr marL="914400" algn="l" defTabSz="914400" rtl="0" eaLnBrk="1" latinLnBrk="0" hangingPunct="1">
      <a:defRPr sz="1200" b="0" i="0" kern="1200">
        <a:solidFill>
          <a:schemeClr val="tx1"/>
        </a:solidFill>
        <a:latin typeface="Interstate Light" pitchFamily="2" charset="77"/>
        <a:ea typeface="+mn-ea"/>
        <a:cs typeface="+mn-cs"/>
      </a:defRPr>
    </a:lvl3pPr>
    <a:lvl4pPr marL="1371600" algn="l" defTabSz="914400" rtl="0" eaLnBrk="1" latinLnBrk="0" hangingPunct="1">
      <a:defRPr sz="1200" b="0" i="0" kern="1200">
        <a:solidFill>
          <a:schemeClr val="tx1"/>
        </a:solidFill>
        <a:latin typeface="Interstate Light" pitchFamily="2" charset="77"/>
        <a:ea typeface="+mn-ea"/>
        <a:cs typeface="+mn-cs"/>
      </a:defRPr>
    </a:lvl4pPr>
    <a:lvl5pPr marL="1828800" algn="l" defTabSz="914400" rtl="0" eaLnBrk="1" latinLnBrk="0" hangingPunct="1">
      <a:defRPr sz="1200" b="0" i="0" kern="1200">
        <a:solidFill>
          <a:schemeClr val="tx1"/>
        </a:solidFill>
        <a:latin typeface="Interstate Light" pitchFamily="2" charset="77"/>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My name is Warren Phelan, Programme Manager with the EPA</a:t>
            </a:r>
          </a:p>
        </p:txBody>
      </p:sp>
      <p:sp>
        <p:nvSpPr>
          <p:cNvPr id="4" name="Slide Number Placeholder 3"/>
          <p:cNvSpPr>
            <a:spLocks noGrp="1"/>
          </p:cNvSpPr>
          <p:nvPr>
            <p:ph type="sldNum" sz="quarter" idx="5"/>
          </p:nvPr>
        </p:nvSpPr>
        <p:spPr/>
        <p:txBody>
          <a:bodyPr/>
          <a:lstStyle/>
          <a:p>
            <a:fld id="{3CEC6119-134C-41BA-A777-0E76AD6BACF0}" type="slidenum">
              <a:rPr lang="en-IE" smtClean="0"/>
              <a:pPr/>
              <a:t>1</a:t>
            </a:fld>
            <a:endParaRPr lang="en-IE" dirty="0"/>
          </a:p>
        </p:txBody>
      </p:sp>
    </p:spTree>
    <p:extLst>
      <p:ext uri="{BB962C8B-B14F-4D97-AF65-F5344CB8AC3E}">
        <p14:creationId xmlns:p14="http://schemas.microsoft.com/office/powerpoint/2010/main" val="188793139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The focus of my presentation is the “Circular Economy and Waste” chapter of the SOER. </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Previous Report 2020, the chapter was titled “Waste”. This reflects the growing importance of this cross cutting policy area.</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endParaRPr lang="en-IE" dirty="0"/>
          </a:p>
          <a:p>
            <a:r>
              <a:rPr lang="en-IE" dirty="0"/>
              <a:t>I will look a the current situation, the drivers, environmental pressures, how we are responding and finally some concluding remarks. </a:t>
            </a:r>
          </a:p>
          <a:p>
            <a:endParaRPr lang="en-IE" dirty="0"/>
          </a:p>
          <a:p>
            <a:endParaRPr lang="en-IE" dirty="0"/>
          </a:p>
        </p:txBody>
      </p:sp>
      <p:sp>
        <p:nvSpPr>
          <p:cNvPr id="4" name="Slide Number Placeholder 3"/>
          <p:cNvSpPr>
            <a:spLocks noGrp="1"/>
          </p:cNvSpPr>
          <p:nvPr>
            <p:ph type="sldNum" sz="quarter" idx="5"/>
          </p:nvPr>
        </p:nvSpPr>
        <p:spPr/>
        <p:txBody>
          <a:bodyPr/>
          <a:lstStyle/>
          <a:p>
            <a:fld id="{3CEC6119-134C-41BA-A777-0E76AD6BACF0}" type="slidenum">
              <a:rPr lang="en-IE" smtClean="0"/>
              <a:pPr/>
              <a:t>2</a:t>
            </a:fld>
            <a:endParaRPr lang="en-IE" dirty="0"/>
          </a:p>
        </p:txBody>
      </p:sp>
    </p:spTree>
    <p:extLst>
      <p:ext uri="{BB962C8B-B14F-4D97-AF65-F5344CB8AC3E}">
        <p14:creationId xmlns:p14="http://schemas.microsoft.com/office/powerpoint/2010/main" val="160524991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Ireland is attempting to move from a polluting and damaging linear economy which is characterised by high volumes of resource extraction and waste</a:t>
            </a:r>
          </a:p>
          <a:p>
            <a:endParaRPr lang="en-IE" dirty="0"/>
          </a:p>
          <a:p>
            <a:r>
              <a:rPr lang="en-IE" dirty="0"/>
              <a:t>Moving to a circular economy, which is regenerative, characterised by </a:t>
            </a:r>
          </a:p>
          <a:p>
            <a:endParaRPr lang="en-IE" dirty="0"/>
          </a:p>
          <a:p>
            <a:r>
              <a:rPr lang="en-IE" dirty="0"/>
              <a:t>	Maximising the use of our extracted resources</a:t>
            </a:r>
          </a:p>
          <a:p>
            <a:r>
              <a:rPr lang="en-IE" dirty="0"/>
              <a:t>	Higher levels of resource efficiency </a:t>
            </a:r>
          </a:p>
          <a:p>
            <a:r>
              <a:rPr lang="en-IE" dirty="0"/>
              <a:t>	Prevention of waste through better design and more durable goods</a:t>
            </a:r>
          </a:p>
          <a:p>
            <a:r>
              <a:rPr lang="en-IE" dirty="0"/>
              <a:t>	Reuse and Repair</a:t>
            </a:r>
          </a:p>
          <a:p>
            <a:r>
              <a:rPr lang="en-IE" dirty="0"/>
              <a:t>	Recirculation of secondary waste as resources for future products</a:t>
            </a:r>
          </a:p>
          <a:p>
            <a:endParaRPr lang="en-IE"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IE" sz="1200" b="0" i="0" u="none" strike="noStrike" kern="1200" cap="none" spc="0" normalizeH="0" baseline="0" noProof="0" dirty="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7423451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So to start what is the current situation</a:t>
            </a:r>
          </a:p>
          <a:p>
            <a:endParaRPr lang="en-IE" dirty="0"/>
          </a:p>
        </p:txBody>
      </p:sp>
      <p:sp>
        <p:nvSpPr>
          <p:cNvPr id="4" name="Slide Number Placeholder 3"/>
          <p:cNvSpPr>
            <a:spLocks noGrp="1"/>
          </p:cNvSpPr>
          <p:nvPr>
            <p:ph type="sldNum" sz="quarter" idx="5"/>
          </p:nvPr>
        </p:nvSpPr>
        <p:spPr/>
        <p:txBody>
          <a:bodyPr/>
          <a:lstStyle/>
          <a:p>
            <a:fld id="{3CEC6119-134C-41BA-A777-0E76AD6BACF0}" type="slidenum">
              <a:rPr lang="en-IE" smtClean="0"/>
              <a:pPr/>
              <a:t>4</a:t>
            </a:fld>
            <a:endParaRPr lang="en-IE" dirty="0"/>
          </a:p>
        </p:txBody>
      </p:sp>
    </p:spTree>
    <p:extLst>
      <p:ext uri="{BB962C8B-B14F-4D97-AF65-F5344CB8AC3E}">
        <p14:creationId xmlns:p14="http://schemas.microsoft.com/office/powerpoint/2010/main" val="20395905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In this year’s SOER we include the circular material use rate or circularity rate metric.</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This shows the flow of materials in the economy from extraction to processing and use, it shows emissions in the form of air, wase and waste emissions and it shows recycling. It includes imports.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The figure shown represents these flow in Ireland.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Moving from left to right primary resources are extracted and imported. They are processed into products in the middle for use in the economy and for export.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Its not important that the figures are not legible on this chart. What’s important is the smallness of the backflows, shown by the thin lines on the bottom.</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This represents the return of materials back into the economy for further use. These are small when compared to what we extract.</a:t>
            </a:r>
          </a:p>
          <a:p>
            <a:pPr marL="0" lvl="0" indent="0" algn="l" rtl="0">
              <a:spcBef>
                <a:spcPts val="0"/>
              </a:spcBef>
              <a:spcAft>
                <a:spcPts val="0"/>
              </a:spcAft>
              <a:buNone/>
            </a:pPr>
            <a:endParaRPr lang="en-US" sz="1200" b="0" dirty="0"/>
          </a:p>
          <a:p>
            <a:endParaRPr lang="en-IE" dirty="0">
              <a:cs typeface="Calibri"/>
            </a:endParaRPr>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41780148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So, how small.</a:t>
            </a:r>
          </a:p>
          <a:p>
            <a:endParaRPr lang="en-IE" dirty="0"/>
          </a:p>
          <a:p>
            <a:r>
              <a:rPr lang="en-IE" dirty="0"/>
              <a:t>Well currently Ireland’s circularity is 3%, recently confirmed in the Circularity Gap Report published by DECC.  </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The graph shows Ireland performance against other EU Member States. We are the small green bars. </a:t>
            </a:r>
          </a:p>
          <a:p>
            <a:endParaRPr lang="en-IE" dirty="0"/>
          </a:p>
          <a:p>
            <a:r>
              <a:rPr lang="en-IE" dirty="0"/>
              <a:t>The EU </a:t>
            </a:r>
            <a:r>
              <a:rPr lang="en-IE" dirty="0" err="1"/>
              <a:t>avg</a:t>
            </a:r>
            <a:r>
              <a:rPr lang="en-IE" dirty="0"/>
              <a:t> is ~12%, the current highest performer is the Netherlands at 27%</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t>By this metric we are not performing well and we’ve a long way to go to meet European average which is our aim.  And others are in a similar position.</a:t>
            </a:r>
          </a:p>
          <a:p>
            <a:pPr marL="0" lvl="0" indent="0" algn="l" rtl="0">
              <a:spcBef>
                <a:spcPts val="0"/>
              </a:spcBef>
              <a:spcAft>
                <a:spcPts val="0"/>
              </a:spcAft>
              <a:buNone/>
            </a:pPr>
            <a:endParaRPr lang="en-US" sz="1200" b="0" dirty="0"/>
          </a:p>
          <a:p>
            <a:pPr marL="0" lvl="0" indent="0" algn="l" rtl="0">
              <a:spcBef>
                <a:spcPts val="0"/>
              </a:spcBef>
              <a:spcAft>
                <a:spcPts val="0"/>
              </a:spcAft>
              <a:buNone/>
            </a:pPr>
            <a:r>
              <a:rPr lang="en-US" sz="1200" b="0" dirty="0"/>
              <a:t>Our rate is also reflective of Ireland as an Island nation, with an open economy.   It is noteworthy that extracted resources are servicing 2 large sectors, built environment and agriculture</a:t>
            </a:r>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75035633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cs typeface="Calibri"/>
              </a:rPr>
              <a:t>Waste generation is a feature of our current linear economic model and in the chapter we highlight the challenges we face to reduce generation across many streams.</a:t>
            </a:r>
          </a:p>
          <a:p>
            <a:endParaRPr lang="en-IE" dirty="0">
              <a:cs typeface="Calibri"/>
            </a:endParaRPr>
          </a:p>
          <a:p>
            <a:r>
              <a:rPr lang="en-IE" dirty="0">
                <a:cs typeface="Calibri"/>
              </a:rPr>
              <a:t>This stacked graph shows the generation of key waste streams in Ireland from 2012 to 2021. Over this period waste generation has grown across all major streams. </a:t>
            </a:r>
          </a:p>
          <a:p>
            <a:endParaRPr lang="en-IE" dirty="0">
              <a:cs typeface="Calibri"/>
            </a:endParaRPr>
          </a:p>
          <a:p>
            <a:r>
              <a:rPr lang="en-IE" dirty="0">
                <a:cs typeface="Calibri"/>
              </a:rPr>
              <a:t>Total waste generated in Ireland has grown from 12.7m tonnes to over 17 million tonnes. That’s almost 40% growth which is very concerning.</a:t>
            </a:r>
          </a:p>
          <a:p>
            <a:endParaRPr lang="en-IE" dirty="0">
              <a:cs typeface="Calibri"/>
            </a:endParaRPr>
          </a:p>
          <a:p>
            <a:r>
              <a:rPr lang="en-IE" dirty="0">
                <a:cs typeface="Calibri"/>
              </a:rPr>
              <a:t>Construction waste (represented by the light brown) stands out in this graph as the largest. It currently represents over half of our total waste and has grown significantly since 2014 when it was just 3 million tonnes</a:t>
            </a:r>
          </a:p>
          <a:p>
            <a:endParaRPr lang="en-IE" dirty="0">
              <a:cs typeface="Calibri"/>
            </a:endParaRPr>
          </a:p>
          <a:p>
            <a:r>
              <a:rPr lang="en-IE" dirty="0">
                <a:cs typeface="Calibri"/>
              </a:rPr>
              <a:t>Over 80% of construction waste is made up of soil and stone, most of it clean, this represents an opportunity to reduce waste (more on that later).</a:t>
            </a:r>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10249743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0988" y="468313"/>
            <a:ext cx="5953125" cy="33496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In the chapter we include food waste data.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We now report each year on food waste and it’s the only stream measure across the supply chain. </a:t>
            </a:r>
            <a:r>
              <a:rPr lang="en-IE" dirty="0"/>
              <a:t>This type of reporting highlights hot spots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Over 750,000 tonnes of food waste was generated in 2022 - 71% is non-household FW; </a:t>
            </a:r>
          </a:p>
          <a:p>
            <a:endParaRPr lang="en-IE" dirty="0"/>
          </a:p>
          <a:p>
            <a:r>
              <a:rPr lang="en-IE" dirty="0"/>
              <a:t>From the chart we can see high generating parts of the supply chain include manufacturing, food services and households. </a:t>
            </a:r>
          </a:p>
          <a:p>
            <a:endParaRPr lang="en-IE" dirty="0"/>
          </a:p>
          <a:p>
            <a:r>
              <a:rPr lang="en-IE" dirty="0"/>
              <a:t>Generating food waste has high environmental costs and financial costs (its costs business in the food services sector over 300million each year, and households over 1billion).</a:t>
            </a:r>
          </a:p>
          <a:p>
            <a:endParaRPr lang="en-IE" dirty="0"/>
          </a:p>
          <a:p>
            <a:r>
              <a:rPr lang="en-IE" dirty="0"/>
              <a:t>Mandatory targets to reduce are expected under forthcoming with amendments to the Waste Framework Directive which will focus actions across the supply chain. </a:t>
            </a:r>
          </a:p>
        </p:txBody>
      </p:sp>
      <p:sp>
        <p:nvSpPr>
          <p:cNvPr id="4" name="Slide Number Placeholder 3"/>
          <p:cNvSpPr>
            <a:spLocks noGrp="1"/>
          </p:cNvSpPr>
          <p:nvPr>
            <p:ph type="sldNum" sz="quarter" idx="5"/>
          </p:nvPr>
        </p:nvSpPr>
        <p:spPr/>
        <p:txBody>
          <a:bodyPr/>
          <a:lstStyle/>
          <a:p>
            <a:fld id="{3CEC6119-134C-41BA-A777-0E76AD6BACF0}" type="slidenum">
              <a:rPr lang="en-IE" smtClean="0"/>
              <a:t>8</a:t>
            </a:fld>
            <a:endParaRPr lang="en-IE"/>
          </a:p>
        </p:txBody>
      </p:sp>
    </p:spTree>
    <p:extLst>
      <p:ext uri="{BB962C8B-B14F-4D97-AF65-F5344CB8AC3E}">
        <p14:creationId xmlns:p14="http://schemas.microsoft.com/office/powerpoint/2010/main" val="262727904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80988" y="468313"/>
            <a:ext cx="5953125" cy="33496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i="0" kern="1200" dirty="0">
                <a:solidFill>
                  <a:schemeClr val="tx1"/>
                </a:solidFill>
                <a:effectLst/>
                <a:latin typeface="+mn-lt"/>
                <a:ea typeface="+mn-ea"/>
                <a:cs typeface="+mn-cs"/>
              </a:rPr>
              <a:t>Reporting on the circular economy requires new metrics and the EPA reports on behalf of Ireland on reuse activity in the economy.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i="0" kern="1200" dirty="0">
                <a:solidFill>
                  <a:schemeClr val="tx1"/>
                </a:solidFill>
                <a:effectLst/>
                <a:latin typeface="+mn-lt"/>
                <a:ea typeface="+mn-ea"/>
                <a:cs typeface="+mn-cs"/>
              </a:rPr>
              <a:t>In 2021, approximately 55,000 tonnes of second-hand products were bought or exchanged in Ireland.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i="0" kern="1200" dirty="0">
                <a:solidFill>
                  <a:schemeClr val="tx1"/>
                </a:solidFill>
                <a:effectLst/>
                <a:latin typeface="+mn-lt"/>
                <a:ea typeface="+mn-ea"/>
                <a:cs typeface="+mn-cs"/>
              </a:rPr>
              <a:t>Textiles account for 73% of all second-hand purchases/exchanges, with approximately 11.4 million items of second-hand clothing items reused in Ireland in 2021.</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i="0" kern="1200" dirty="0">
                <a:solidFill>
                  <a:schemeClr val="tx1"/>
                </a:solidFill>
                <a:effectLst/>
                <a:latin typeface="+mn-lt"/>
                <a:ea typeface="+mn-ea"/>
                <a:cs typeface="+mn-cs"/>
              </a:rPr>
              <a:t>Electrical and Electronic Equipment (EEE) accounted for the most reuse per weight at approximately 16,800 tonnes. This includes small consumer electronic devices, personal computer equipment and home appliances.</a:t>
            </a:r>
          </a:p>
          <a:p>
            <a:pPr marL="0" marR="0" lvl="0" indent="0" algn="l" defTabSz="914400" rtl="0" eaLnBrk="1" fontAlgn="auto" latinLnBrk="0" hangingPunct="1">
              <a:lnSpc>
                <a:spcPct val="100000"/>
              </a:lnSpc>
              <a:spcBef>
                <a:spcPts val="0"/>
              </a:spcBef>
              <a:spcAft>
                <a:spcPts val="0"/>
              </a:spcAft>
              <a:buClrTx/>
              <a:buSzTx/>
              <a:buFontTx/>
              <a:buNone/>
              <a:tabLst/>
              <a:defRPr/>
            </a:pPr>
            <a:br>
              <a:rPr lang="en-IE" sz="1200" b="0" i="0" kern="1200" dirty="0">
                <a:solidFill>
                  <a:schemeClr val="tx1"/>
                </a:solidFill>
                <a:effectLst/>
                <a:latin typeface="+mn-lt"/>
                <a:ea typeface="+mn-ea"/>
                <a:cs typeface="+mn-cs"/>
              </a:rPr>
            </a:br>
            <a:r>
              <a:rPr lang="en-IE" sz="1200" b="0" i="0" kern="1200" dirty="0">
                <a:solidFill>
                  <a:schemeClr val="tx1"/>
                </a:solidFill>
                <a:effectLst/>
                <a:latin typeface="+mn-lt"/>
                <a:ea typeface="+mn-ea"/>
                <a:cs typeface="+mn-cs"/>
              </a:rPr>
              <a:t>The average annual Reuse rate per person in Ireland is 10.6 kg per person.</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i="0"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fld id="{3CEC6119-134C-41BA-A777-0E76AD6BACF0}" type="slidenum">
              <a:rPr lang="en-IE" smtClean="0"/>
              <a:t>9</a:t>
            </a:fld>
            <a:endParaRPr lang="en-IE"/>
          </a:p>
        </p:txBody>
      </p:sp>
    </p:spTree>
    <p:extLst>
      <p:ext uri="{BB962C8B-B14F-4D97-AF65-F5344CB8AC3E}">
        <p14:creationId xmlns:p14="http://schemas.microsoft.com/office/powerpoint/2010/main" val="297378445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So what infrastructure is in place to treat our waste…</a:t>
            </a:r>
          </a:p>
        </p:txBody>
      </p:sp>
      <p:sp>
        <p:nvSpPr>
          <p:cNvPr id="4" name="Slide Number Placeholder 3"/>
          <p:cNvSpPr>
            <a:spLocks noGrp="1"/>
          </p:cNvSpPr>
          <p:nvPr>
            <p:ph type="sldNum" sz="quarter" idx="5"/>
          </p:nvPr>
        </p:nvSpPr>
        <p:spPr/>
        <p:txBody>
          <a:bodyPr/>
          <a:lstStyle/>
          <a:p>
            <a:fld id="{3CEC6119-134C-41BA-A777-0E76AD6BACF0}" type="slidenum">
              <a:rPr lang="en-IE" smtClean="0"/>
              <a:pPr/>
              <a:t>10</a:t>
            </a:fld>
            <a:endParaRPr lang="en-IE" dirty="0"/>
          </a:p>
        </p:txBody>
      </p:sp>
    </p:spTree>
    <p:extLst>
      <p:ext uri="{BB962C8B-B14F-4D97-AF65-F5344CB8AC3E}">
        <p14:creationId xmlns:p14="http://schemas.microsoft.com/office/powerpoint/2010/main" val="185653307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dirty="0">
                <a:effectLst/>
                <a:latin typeface="Tahoma" panose="020B0604030504040204" pitchFamily="34" charset="0"/>
                <a:ea typeface="Calibri" panose="020F0502020204030204" pitchFamily="34" charset="0"/>
              </a:rPr>
              <a:t> Our </a:t>
            </a:r>
            <a:r>
              <a:rPr lang="en-GB" sz="1200" dirty="0">
                <a:effectLst/>
                <a:latin typeface="Tahoma" panose="020B0604030504040204" pitchFamily="34" charset="0"/>
                <a:ea typeface="Calibri" panose="020F0502020204030204" pitchFamily="34" charset="0"/>
                <a:cs typeface="Segoe UI" panose="020B0502040204020203" pitchFamily="34" charset="0"/>
              </a:rPr>
              <a:t>waste management system and Infrastructure in Ireland has been completely changed in the past 25 years.</a:t>
            </a:r>
          </a:p>
          <a:p>
            <a:endParaRPr lang="en-GB" sz="1200" dirty="0">
              <a:effectLst/>
              <a:latin typeface="Tahoma" panose="020B0604030504040204" pitchFamily="34" charset="0"/>
              <a:ea typeface="Calibri" panose="020F0502020204030204" pitchFamily="34" charset="0"/>
              <a:cs typeface="Segoe UI" panose="020B0502040204020203" pitchFamily="34" charset="0"/>
            </a:endParaRPr>
          </a:p>
          <a:p>
            <a:r>
              <a:rPr lang="en-GB" sz="1200" dirty="0">
                <a:effectLst/>
                <a:latin typeface="Tahoma" panose="020B0604030504040204" pitchFamily="34" charset="0"/>
                <a:ea typeface="Calibri" panose="020F0502020204030204" pitchFamily="34" charset="0"/>
                <a:cs typeface="Segoe UI" panose="020B0502040204020203" pitchFamily="34" charset="0"/>
              </a:rPr>
              <a:t>We have moved away from highly polluting dumps which were located across the country to properly engineered and tightly regulated landfill facilities.</a:t>
            </a:r>
          </a:p>
          <a:p>
            <a:endParaRPr lang="en-GB" sz="1200" dirty="0">
              <a:effectLst/>
              <a:latin typeface="Tahoma" panose="020B0604030504040204" pitchFamily="34" charset="0"/>
              <a:ea typeface="Calibri" panose="020F0502020204030204" pitchFamily="34" charset="0"/>
              <a:cs typeface="Segoe UI" panose="020B0502040204020203" pitchFamily="34" charset="0"/>
            </a:endParaRPr>
          </a:p>
          <a:p>
            <a:r>
              <a:rPr lang="en-GB" sz="1200" dirty="0">
                <a:effectLst/>
                <a:latin typeface="Tahoma" panose="020B0604030504040204" pitchFamily="34" charset="0"/>
                <a:ea typeface="Calibri" panose="020F0502020204030204" pitchFamily="34" charset="0"/>
                <a:cs typeface="Segoe UI" panose="020B0502040204020203" pitchFamily="34" charset="0"/>
              </a:rPr>
              <a:t>This transformation has required require significant investment to clean up and remediated old sites and build modern facilities.</a:t>
            </a:r>
          </a:p>
          <a:p>
            <a:endParaRPr lang="en-GB" sz="1200" dirty="0">
              <a:effectLst/>
              <a:latin typeface="Tahoma" panose="020B0604030504040204" pitchFamily="34" charset="0"/>
              <a:ea typeface="Calibri" panose="020F0502020204030204" pitchFamily="34" charset="0"/>
              <a:cs typeface="Segoe UI" panose="020B0502040204020203" pitchFamily="34" charset="0"/>
            </a:endParaRPr>
          </a:p>
          <a:p>
            <a:r>
              <a:rPr lang="en-GB" sz="1200" dirty="0">
                <a:effectLst/>
                <a:latin typeface="Tahoma" panose="020B0604030504040204" pitchFamily="34" charset="0"/>
                <a:ea typeface="Calibri" panose="020F0502020204030204" pitchFamily="34" charset="0"/>
                <a:cs typeface="Segoe UI" panose="020B0502040204020203" pitchFamily="34" charset="0"/>
              </a:rPr>
              <a:t>We now have 3 landfill facilities in Ireland accepting residual waste in Ireland which is extraordinary considering that less than 15 years ago that number was closer to 30.</a:t>
            </a:r>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74913699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4E75455-5B0D-C71D-59F8-9251FD0F0D9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E0B6DAD-06B8-D242-EB9E-4BBCB8B5C06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CCF49EEB-BBA2-34A3-3B4A-EA5541455CA5}"/>
              </a:ext>
            </a:extLst>
          </p:cNvPr>
          <p:cNvSpPr>
            <a:spLocks noGrp="1"/>
          </p:cNvSpPr>
          <p:nvPr>
            <p:ph type="body" idx="1"/>
          </p:nvPr>
        </p:nvSpPr>
        <p:spPr/>
        <p:txBody>
          <a:bodyPr/>
          <a:lstStyle/>
          <a:p>
            <a:r>
              <a:rPr lang="en-IE" dirty="0"/>
              <a:t>As landfills have been phased out, there has been significant investment in new recovery waste infrastructure.</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We have two non-hazardous incinerators (primarily for municipal waste) providing over 900,000 tonnes of licensed treatment capacity. Both are operating at capacity. </a:t>
            </a:r>
          </a:p>
          <a:p>
            <a:br>
              <a:rPr lang="en-IE" dirty="0"/>
            </a:br>
            <a:r>
              <a:rPr lang="en-IE" dirty="0"/>
              <a:t>These facilities generate significant quantities of energy which is exported to the national grid.</a:t>
            </a:r>
          </a:p>
          <a:p>
            <a:endParaRPr lang="en-IE" dirty="0"/>
          </a:p>
          <a:p>
            <a:r>
              <a:rPr lang="en-IE" dirty="0"/>
              <a:t>Other infrastructure such as cement kilns, mechanical processing facilities have also been licensed to treat residual wastes.</a:t>
            </a:r>
          </a:p>
          <a:p>
            <a:endParaRPr lang="en-IE" dirty="0"/>
          </a:p>
          <a:p>
            <a:endParaRPr lang="en-IE" dirty="0"/>
          </a:p>
          <a:p>
            <a:endParaRPr lang="en-IE" dirty="0">
              <a:cs typeface="Calibri"/>
            </a:endParaRPr>
          </a:p>
        </p:txBody>
      </p:sp>
      <p:sp>
        <p:nvSpPr>
          <p:cNvPr id="4" name="Slide Number Placeholder 3">
            <a:extLst>
              <a:ext uri="{FF2B5EF4-FFF2-40B4-BE49-F238E27FC236}">
                <a16:creationId xmlns:a16="http://schemas.microsoft.com/office/drawing/2014/main" id="{52AAD0C1-E50E-2C82-9870-770B81A1C70C}"/>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12</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15067412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2E9E91C-C226-368C-8A2D-10ADA22B3FF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A2B48A29-1E48-9D62-662C-9B7C68D3E5A5}"/>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41C74A8-B2ED-1B47-7B39-72A1FE923913}"/>
              </a:ext>
            </a:extLst>
          </p:cNvPr>
          <p:cNvSpPr>
            <a:spLocks noGrp="1"/>
          </p:cNvSpPr>
          <p:nvPr>
            <p:ph type="body" idx="1"/>
          </p:nvPr>
        </p:nvSpPr>
        <p:spPr/>
        <p:txBody>
          <a:bodyPr/>
          <a:lstStyle/>
          <a:p>
            <a:r>
              <a:rPr lang="en-IE" dirty="0"/>
              <a:t>Regulation has played a key role in driving a change in infrastructure too. </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The introduction of regulation requiring the separate collection of food waste from commercial premises and householders in 2010 and 2013 have led to growth  in the quantities of municipal biowaste being collected through segregated systems (as shown in the graph).</a:t>
            </a:r>
          </a:p>
          <a:p>
            <a:endParaRPr lang="en-IE" dirty="0"/>
          </a:p>
          <a:p>
            <a:r>
              <a:rPr lang="en-IE" dirty="0"/>
              <a:t>This in turn has supported the development of composting and AD facilities</a:t>
            </a:r>
          </a:p>
          <a:p>
            <a:endParaRPr lang="en-IE" dirty="0"/>
          </a:p>
          <a:p>
            <a:r>
              <a:rPr lang="en-IE" dirty="0"/>
              <a:t>Progress is evident but it has been slow and segregated food waste services are not provided to all business and householders. </a:t>
            </a:r>
          </a:p>
          <a:p>
            <a:endParaRPr lang="en-IE" dirty="0"/>
          </a:p>
          <a:p>
            <a:r>
              <a:rPr lang="en-IE" dirty="0"/>
              <a:t>Without easy access to infrastructure, we cannot expect to make the improvements needed.   </a:t>
            </a:r>
          </a:p>
          <a:p>
            <a:endParaRPr lang="en-IE" dirty="0"/>
          </a:p>
          <a:p>
            <a:endParaRPr lang="en-IE" dirty="0"/>
          </a:p>
        </p:txBody>
      </p:sp>
      <p:sp>
        <p:nvSpPr>
          <p:cNvPr id="4" name="Slide Number Placeholder 3">
            <a:extLst>
              <a:ext uri="{FF2B5EF4-FFF2-40B4-BE49-F238E27FC236}">
                <a16:creationId xmlns:a16="http://schemas.microsoft.com/office/drawing/2014/main" id="{DA754B3A-D84B-EAED-3F44-53AC89DC1835}"/>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93195467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But our infrastructure is incomplete to meet our needs and w</a:t>
            </a:r>
            <a:r>
              <a:rPr lang="en-IE" dirty="0">
                <a:cs typeface="Calibri"/>
              </a:rPr>
              <a:t>e continue to export significant quantities of waste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cs typeface="Calibri"/>
              </a:rPr>
              <a:t>We remain reliant on others for recycling and treating our residual wastes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cs typeface="Calibri"/>
            </a:endParaRPr>
          </a:p>
          <a:p>
            <a:r>
              <a:rPr lang="en-IE" dirty="0">
                <a:cs typeface="Calibri"/>
              </a:rPr>
              <a:t>The data shown looks back over the last 10 years ,for municipal and hazardous wastes, the portion of total waste exported hasn’t changed significantly</a:t>
            </a:r>
          </a:p>
          <a:p>
            <a:endParaRPr lang="en-IE" dirty="0">
              <a:cs typeface="Calibri"/>
            </a:endParaRPr>
          </a:p>
          <a:p>
            <a:r>
              <a:rPr lang="en-IE" dirty="0">
                <a:cs typeface="Calibri"/>
              </a:rPr>
              <a:t>In 2021, 1.2 million tonnes of municipal waste was exported for treatment.</a:t>
            </a:r>
          </a:p>
          <a:p>
            <a:endParaRPr lang="en-IE" dirty="0">
              <a:cs typeface="Calibri"/>
            </a:endParaRPr>
          </a:p>
          <a:p>
            <a:r>
              <a:rPr lang="en-IE" dirty="0">
                <a:cs typeface="Calibri"/>
              </a:rPr>
              <a:t>This includes 800,000 tonnes of municipal waste exported for recycling and almost 400k tonnes exported for energy recovery through incineration.</a:t>
            </a:r>
          </a:p>
          <a:p>
            <a:endParaRPr lang="en-IE" dirty="0">
              <a:cs typeface="Calibri"/>
            </a:endParaRPr>
          </a:p>
          <a:p>
            <a:r>
              <a:rPr lang="en-IE" dirty="0">
                <a:cs typeface="Calibri"/>
              </a:rPr>
              <a:t>There are investment opportunities not being realised and our system remains vulnerable until we improve our self-sufficiency and resilience.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35999962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The changes to our collection and treatment infrastructure has changed how we manage our municipal waste for the better.</a:t>
            </a:r>
          </a:p>
          <a:p>
            <a:endParaRPr lang="en-IE" dirty="0"/>
          </a:p>
          <a:p>
            <a:r>
              <a:rPr lang="en-IE" dirty="0"/>
              <a:t>We are no longer overly reliant on landfill (on this graph the purple section).  We have  a more integrated treatment approach. </a:t>
            </a:r>
          </a:p>
          <a:p>
            <a:endParaRPr lang="en-IE" dirty="0"/>
          </a:p>
          <a:p>
            <a:r>
              <a:rPr lang="en-IE" dirty="0"/>
              <a:t>As we progress towards a circular economy, we want recycling to be the dominant treatment option for our waste. </a:t>
            </a:r>
          </a:p>
          <a:p>
            <a:r>
              <a:rPr lang="en-IE" dirty="0"/>
              <a:t> </a:t>
            </a:r>
          </a:p>
          <a:p>
            <a:r>
              <a:rPr lang="en-IE" dirty="0"/>
              <a:t>The data highlights that although recycling (the green) is part of our solution, the rate of recycling has stagnated.</a:t>
            </a:r>
          </a:p>
          <a:p>
            <a:endParaRPr lang="en-IE" dirty="0"/>
          </a:p>
          <a:p>
            <a:r>
              <a:rPr lang="en-IE" dirty="0"/>
              <a:t>From 2012 to 2021, a 10 period of years, our rate of recycling has increased by just 1% to 41%. </a:t>
            </a:r>
          </a:p>
          <a:p>
            <a:endParaRPr lang="en-IE" dirty="0"/>
          </a:p>
          <a:p>
            <a:endParaRPr lang="en-IE" dirty="0"/>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173006584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This consequence of this stagnation means that for key waste streams there is a considerable gap to our mandatory targets. </a:t>
            </a:r>
          </a:p>
          <a:p>
            <a:endParaRPr lang="en-IE" dirty="0"/>
          </a:p>
          <a:p>
            <a:r>
              <a:rPr lang="en-IE" dirty="0"/>
              <a:t>This is particularly acute for municipal (blue) and plastic packaging waste streams (yellow) with both targets at risk of being met. </a:t>
            </a:r>
          </a:p>
          <a:p>
            <a:endParaRPr lang="en-IE" dirty="0"/>
          </a:p>
          <a:p>
            <a:r>
              <a:rPr lang="en-IE" dirty="0"/>
              <a:t>Closing these gaps is a challenge, regulatory and economic incentives are need to drive industry, business and households to change. </a:t>
            </a:r>
          </a:p>
          <a:p>
            <a:endParaRPr lang="en-IE" dirty="0"/>
          </a:p>
          <a:p>
            <a:r>
              <a:rPr lang="en-IE" dirty="0"/>
              <a:t>Regulatory compliance is also key.  We all have a part to play. </a:t>
            </a:r>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37501277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So what is driving the current situation </a:t>
            </a:r>
          </a:p>
          <a:p>
            <a:endParaRPr lang="en-IE" dirty="0"/>
          </a:p>
          <a:p>
            <a:endParaRPr lang="en-IE" dirty="0"/>
          </a:p>
        </p:txBody>
      </p:sp>
      <p:sp>
        <p:nvSpPr>
          <p:cNvPr id="4" name="Slide Number Placeholder 3"/>
          <p:cNvSpPr>
            <a:spLocks noGrp="1"/>
          </p:cNvSpPr>
          <p:nvPr>
            <p:ph type="sldNum" sz="quarter" idx="5"/>
          </p:nvPr>
        </p:nvSpPr>
        <p:spPr/>
        <p:txBody>
          <a:bodyPr/>
          <a:lstStyle/>
          <a:p>
            <a:fld id="{3CEC6119-134C-41BA-A777-0E76AD6BACF0}" type="slidenum">
              <a:rPr lang="en-IE" smtClean="0"/>
              <a:pPr/>
              <a:t>17</a:t>
            </a:fld>
            <a:endParaRPr lang="en-IE" dirty="0"/>
          </a:p>
        </p:txBody>
      </p:sp>
    </p:spTree>
    <p:extLst>
      <p:ext uri="{BB962C8B-B14F-4D97-AF65-F5344CB8AC3E}">
        <p14:creationId xmlns:p14="http://schemas.microsoft.com/office/powerpoint/2010/main" val="414784266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F6265DA-EEC6-3E2F-926D-C599BD84D2D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D1FA471-B6E3-819F-774D-4EA0C0621AF0}"/>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B6E46B44-A7B1-677B-36A9-4EBDF7047656}"/>
              </a:ext>
            </a:extLst>
          </p:cNvPr>
          <p:cNvSpPr>
            <a:spLocks noGrp="1"/>
          </p:cNvSpPr>
          <p:nvPr>
            <p:ph type="body" idx="1"/>
          </p:nvPr>
        </p:nvSpPr>
        <p:spPr/>
        <p:txBody>
          <a:bodyPr/>
          <a:lstStyle/>
          <a:p>
            <a:r>
              <a:rPr lang="en-IE" dirty="0">
                <a:cs typeface="Calibri"/>
              </a:rPr>
              <a:t>Economic and population growth are key drivers of resource extraction and waste generation.</a:t>
            </a:r>
          </a:p>
          <a:p>
            <a:endParaRPr lang="en-IE" dirty="0">
              <a:cs typeface="Calibri"/>
            </a:endParaRPr>
          </a:p>
          <a:p>
            <a:r>
              <a:rPr lang="en-IE" dirty="0">
                <a:cs typeface="Calibri"/>
              </a:rPr>
              <a:t>Following the national recession we’ve experienced a period of sustained economic growth.  We are at full employment and our population is one of the fastest growing in Europe.  </a:t>
            </a:r>
          </a:p>
          <a:p>
            <a:endParaRPr lang="en-IE" dirty="0">
              <a:cs typeface="Calibri"/>
            </a:endParaRPr>
          </a:p>
          <a:p>
            <a:r>
              <a:rPr lang="en-IE" dirty="0">
                <a:cs typeface="Calibri"/>
              </a:rPr>
              <a:t>During this period of growth and prosperity our rate of consumption of resources and waste generation has grown too; </a:t>
            </a:r>
          </a:p>
          <a:p>
            <a:endParaRPr lang="en-IE" dirty="0">
              <a:cs typeface="Calibri"/>
            </a:endParaRPr>
          </a:p>
          <a:p>
            <a:r>
              <a:rPr lang="en-IE" dirty="0">
                <a:cs typeface="Calibri"/>
              </a:rPr>
              <a:t>The graph shows the close co-relation between economic growth (the yellow line) and waste generation | As the economy has grown so too has our wastes</a:t>
            </a:r>
          </a:p>
          <a:p>
            <a:endParaRPr lang="en-IE" dirty="0">
              <a:cs typeface="Calibri"/>
            </a:endParaRPr>
          </a:p>
          <a:p>
            <a:endParaRPr lang="en-IE" dirty="0">
              <a:cs typeface="Calibri"/>
            </a:endParaRPr>
          </a:p>
        </p:txBody>
      </p:sp>
      <p:sp>
        <p:nvSpPr>
          <p:cNvPr id="4" name="Slide Number Placeholder 3">
            <a:extLst>
              <a:ext uri="{FF2B5EF4-FFF2-40B4-BE49-F238E27FC236}">
                <a16:creationId xmlns:a16="http://schemas.microsoft.com/office/drawing/2014/main" id="{BF050EE3-CA6C-84E9-4593-C5EAAA714BCD}"/>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73659884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dirty="0">
                <a:cs typeface="Calibri"/>
              </a:rPr>
              <a:t>The challenge is to decouple these key drivers from resource extraction and waste.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cs typeface="Calibri"/>
              </a:rPr>
              <a:t>To address this requires a fundamental shift in our consumption, production and purchasing habits. </a:t>
            </a:r>
          </a:p>
          <a:p>
            <a:endParaRPr lang="en-IE" dirty="0">
              <a:cs typeface="Calibri"/>
            </a:endParaRPr>
          </a:p>
          <a:p>
            <a:r>
              <a:rPr lang="en-IE" dirty="0">
                <a:cs typeface="Calibri"/>
              </a:rPr>
              <a:t>We need higher rates of resource circulation in our economy to lower extraction of primary resource.</a:t>
            </a:r>
          </a:p>
          <a:p>
            <a:endParaRPr lang="en-IE" dirty="0">
              <a:cs typeface="Calibri"/>
            </a:endParaRPr>
          </a:p>
          <a:p>
            <a:r>
              <a:rPr lang="en-IE" dirty="0">
                <a:cs typeface="Calibri"/>
              </a:rPr>
              <a:t>We need more efficient production cycles which use less feedstocks and produce less waste</a:t>
            </a:r>
          </a:p>
          <a:p>
            <a:endParaRPr lang="en-IE" dirty="0">
              <a:cs typeface="Calibri"/>
            </a:endParaRPr>
          </a:p>
          <a:p>
            <a:r>
              <a:rPr lang="en-IE" dirty="0">
                <a:cs typeface="Calibri"/>
              </a:rPr>
              <a:t>We need encourage better product design and systems which support the right type of consumer purchasing behaviours.</a:t>
            </a:r>
          </a:p>
          <a:p>
            <a:endParaRPr lang="en-IE" dirty="0">
              <a:cs typeface="Calibri"/>
            </a:endParaRPr>
          </a:p>
          <a:p>
            <a:r>
              <a:rPr lang="en-IE" dirty="0">
                <a:cs typeface="Calibri"/>
              </a:rPr>
              <a:t>Regulation has a huge role to play to ensure performance standards, fairness and compliance requirements are set and achieved.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19</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22009583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Legislation and policies are key drivers of change</a:t>
            </a:r>
          </a:p>
          <a:p>
            <a:endParaRPr lang="en-IE" dirty="0"/>
          </a:p>
          <a:p>
            <a:r>
              <a:rPr lang="en-IE" dirty="0"/>
              <a:t>Europe legislation has been instrumental in setting the framework and high-level requirements for the transition to a CE. </a:t>
            </a:r>
          </a:p>
          <a:p>
            <a:endParaRPr lang="en-IE" dirty="0"/>
          </a:p>
          <a:p>
            <a:r>
              <a:rPr lang="en-IE" dirty="0"/>
              <a:t>We now have a strong legislative and policy framework in place for circular economy in Ireland as you see from the slide showing a selection of national policies, plans and programmes.</a:t>
            </a:r>
          </a:p>
          <a:p>
            <a:endParaRPr lang="en-IE" dirty="0"/>
          </a:p>
          <a:p>
            <a:r>
              <a:rPr lang="en-IE" dirty="0"/>
              <a:t>it is a busy, cross-governmental policy space </a:t>
            </a:r>
          </a:p>
          <a:p>
            <a:endParaRPr lang="en-IE" dirty="0"/>
          </a:p>
          <a:p>
            <a:r>
              <a:rPr lang="en-IE" dirty="0"/>
              <a:t>However, it is the implementation of legislation and policy which is key to the transition required. </a:t>
            </a:r>
          </a:p>
          <a:p>
            <a:endParaRPr lang="en-IE" dirty="0"/>
          </a:p>
          <a:p>
            <a:endParaRPr lang="en-IE" dirty="0"/>
          </a:p>
          <a:p>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20</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356045431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Because the pressures on our environment from our current linear approach are real and damaging.</a:t>
            </a:r>
          </a:p>
          <a:p>
            <a:endParaRPr lang="en-IE" dirty="0"/>
          </a:p>
          <a:p>
            <a:r>
              <a:rPr lang="en-IE" dirty="0"/>
              <a:t>In their most recent report the International Resource Panel Estimates that resource extraction and processing accounts for 55% of GHG emission, 90% of biodiversity loss and 40% total PM pollution. </a:t>
            </a:r>
          </a:p>
          <a:p>
            <a:endParaRPr lang="en-IE" dirty="0"/>
          </a:p>
          <a:p>
            <a:r>
              <a:rPr lang="en-IE" dirty="0"/>
              <a:t>The SOER for Ireland is echoing these findings highlighting how Ireland’s environment is under pressure and damaged.</a:t>
            </a:r>
          </a:p>
          <a:p>
            <a:endParaRPr lang="en-IE" dirty="0"/>
          </a:p>
          <a:p>
            <a:r>
              <a:rPr lang="en-IE" dirty="0"/>
              <a:t>If we are to continue to thrive as a society, responsible and sustainable consumption which reduces pressures on our environment is non negotiable </a:t>
            </a:r>
          </a:p>
          <a:p>
            <a:r>
              <a:rPr lang="en-IE" dirty="0"/>
              <a:t>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21</a:t>
            </a:fld>
            <a:endParaRPr kumimoji="0" lang="en-IE" sz="1200" b="0" i="0" u="none" strike="noStrike" kern="1200" cap="none" spc="0" normalizeH="0" baseline="0" noProof="0" dirty="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16381483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So how are we responding…</a:t>
            </a:r>
          </a:p>
        </p:txBody>
      </p:sp>
      <p:sp>
        <p:nvSpPr>
          <p:cNvPr id="4" name="Slide Number Placeholder 3"/>
          <p:cNvSpPr>
            <a:spLocks noGrp="1"/>
          </p:cNvSpPr>
          <p:nvPr>
            <p:ph type="sldNum" sz="quarter" idx="5"/>
          </p:nvPr>
        </p:nvSpPr>
        <p:spPr/>
        <p:txBody>
          <a:bodyPr/>
          <a:lstStyle/>
          <a:p>
            <a:fld id="{3CEC6119-134C-41BA-A777-0E76AD6BACF0}" type="slidenum">
              <a:rPr lang="en-IE" smtClean="0"/>
              <a:pPr/>
              <a:t>22</a:t>
            </a:fld>
            <a:endParaRPr lang="en-IE" dirty="0"/>
          </a:p>
        </p:txBody>
      </p:sp>
    </p:spTree>
    <p:extLst>
      <p:ext uri="{BB962C8B-B14F-4D97-AF65-F5344CB8AC3E}">
        <p14:creationId xmlns:p14="http://schemas.microsoft.com/office/powerpoint/2010/main" val="58269325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We are responding with targeted policy actions plans which contain clear actions, ownership, timelines and targets.</a:t>
            </a:r>
          </a:p>
          <a:p>
            <a:endParaRPr lang="en-IE" dirty="0"/>
          </a:p>
          <a:p>
            <a:r>
              <a:rPr lang="en-IE" dirty="0"/>
              <a:t>The examples shown here are in the areas of food waste, green public procurement and the bioeconomy. More are coming. </a:t>
            </a:r>
          </a:p>
          <a:p>
            <a:endParaRPr lang="en-IE" dirty="0"/>
          </a:p>
          <a:p>
            <a:r>
              <a:rPr lang="en-IE" dirty="0"/>
              <a:t>These focused plans are needed to bring about the type of system change required.</a:t>
            </a:r>
          </a:p>
          <a:p>
            <a:endParaRPr lang="en-IE" dirty="0"/>
          </a:p>
          <a:p>
            <a:r>
              <a:rPr lang="en-IE" dirty="0"/>
              <a:t>Timely implementation and accountability is key to deliver the change. Otherwise they are talk</a:t>
            </a:r>
          </a:p>
          <a:p>
            <a:endParaRPr lang="en-IE"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IE" sz="1200" b="0" i="0" u="none" strike="noStrike" kern="1200" cap="none" spc="0" normalizeH="0" baseline="0" noProof="0" dirty="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154803122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We have responded with system changes…</a:t>
            </a:r>
          </a:p>
          <a:p>
            <a:endParaRPr lang="en-IE" dirty="0"/>
          </a:p>
          <a:p>
            <a:pPr marL="171450" indent="-171450">
              <a:buFont typeface="Arial" panose="020B0604020202020204" pitchFamily="34" charset="0"/>
              <a:buChar char="•"/>
            </a:pPr>
            <a:r>
              <a:rPr lang="en-IE" dirty="0"/>
              <a:t>Exemptions under the food waste regulations for households have been removed and mandatory collections are now required</a:t>
            </a:r>
          </a:p>
          <a:p>
            <a:pPr marL="171450" indent="-171450">
              <a:buFont typeface="Arial" panose="020B0604020202020204" pitchFamily="34" charset="0"/>
              <a:buChar char="•"/>
            </a:pPr>
            <a:r>
              <a:rPr lang="en-IE" dirty="0"/>
              <a:t>A new DRS scheme has been introduced for the collection of cans and bottles</a:t>
            </a:r>
          </a:p>
          <a:p>
            <a:pPr marL="171450" indent="-171450">
              <a:buFont typeface="Arial" panose="020B0604020202020204" pitchFamily="34" charset="0"/>
              <a:buChar char="•"/>
            </a:pPr>
            <a:r>
              <a:rPr lang="en-IE" dirty="0"/>
              <a:t>A new levy on the recovery of waste at waste to energy and co-incineration plants </a:t>
            </a:r>
          </a:p>
          <a:p>
            <a:pPr marL="171450" indent="-171450">
              <a:buFont typeface="Arial" panose="020B0604020202020204" pitchFamily="34" charset="0"/>
              <a:buChar char="•"/>
            </a:pPr>
            <a:r>
              <a:rPr lang="en-IE" dirty="0"/>
              <a:t>Landfill levy Exemptions removed </a:t>
            </a:r>
          </a:p>
          <a:p>
            <a:pPr marL="171450" indent="-171450">
              <a:buFont typeface="Arial" panose="020B0604020202020204" pitchFamily="34" charset="0"/>
              <a:buChar char="•"/>
            </a:pPr>
            <a:r>
              <a:rPr lang="en-IE" dirty="0"/>
              <a:t>Plastic Own Resource – to encourage plastic recycling</a:t>
            </a:r>
          </a:p>
          <a:p>
            <a:pPr marL="171450" indent="-171450">
              <a:buFont typeface="Arial" panose="020B0604020202020204" pitchFamily="34" charset="0"/>
              <a:buChar char="•"/>
            </a:pPr>
            <a:endParaRPr lang="en-IE" dirty="0"/>
          </a:p>
          <a:p>
            <a:endParaRPr lang="en-IE" dirty="0"/>
          </a:p>
          <a:p>
            <a:endParaRPr lang="en-IE"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24</a:t>
            </a:fld>
            <a:endParaRPr kumimoji="0" lang="en-IE" sz="1200" b="0" i="0" u="none" strike="noStrike" kern="1200" cap="none" spc="0" normalizeH="0" baseline="0" noProof="0" dirty="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294928058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Regulatory responses have been introduced specifically targeting construction waste</a:t>
            </a:r>
          </a:p>
          <a:p>
            <a:endParaRPr lang="en-US" dirty="0"/>
          </a:p>
          <a:p>
            <a:r>
              <a:rPr lang="en-US" dirty="0"/>
              <a:t>Three national decisions, 2 by-product (for road planning and greenfield soil and stone) and and 1 end of waste (for recycled </a:t>
            </a:r>
            <a:r>
              <a:rPr lang="en-US" dirty="0" err="1"/>
              <a:t>aggs</a:t>
            </a:r>
            <a:r>
              <a:rPr lang="en-US" dirty="0"/>
              <a:t>) have been introduced.  </a:t>
            </a:r>
          </a:p>
          <a:p>
            <a:endParaRPr lang="en-US" dirty="0"/>
          </a:p>
          <a:p>
            <a:r>
              <a:rPr lang="en-US" dirty="0"/>
              <a:t>These national decision support the construction sector transition from linear to circular models; </a:t>
            </a:r>
          </a:p>
          <a:p>
            <a:endParaRPr lang="en-US" dirty="0"/>
          </a:p>
          <a:p>
            <a:r>
              <a:rPr lang="en-US" dirty="0"/>
              <a:t>They reduce waste and resource consumption, encourage reuse and recycling, and help establish reliable and safe markets for the beneficial use of secondary materials. </a:t>
            </a:r>
          </a:p>
          <a:p>
            <a:pPr algn="l" rtl="0" fontAlgn="base"/>
            <a:r>
              <a:rPr lang="en-US" b="0" i="0" dirty="0">
                <a:solidFill>
                  <a:srgbClr val="000000"/>
                </a:solidFill>
                <a:effectLst/>
                <a:latin typeface="Calibri" panose="020F0502020204030204" pitchFamily="34" charset="0"/>
              </a:rPr>
              <a:t>​</a:t>
            </a:r>
            <a:endParaRPr lang="en-US" b="0" i="0" dirty="0">
              <a:solidFill>
                <a:srgbClr val="444444"/>
              </a:solidFill>
              <a:effectLst/>
              <a:latin typeface="Calibri" panose="020F0502020204030204" pitchFamily="34" charset="0"/>
            </a:endParaRPr>
          </a:p>
          <a:p>
            <a:pPr algn="l" rtl="0" fontAlgn="base"/>
            <a:r>
              <a:rPr lang="en-GB" b="0" i="0" u="none" strike="noStrike" dirty="0" err="1">
                <a:solidFill>
                  <a:srgbClr val="000000"/>
                </a:solidFill>
                <a:effectLst/>
                <a:latin typeface="Calibri" panose="020F0502020204030204" pitchFamily="34" charset="0"/>
              </a:rPr>
              <a:t>Thesy</a:t>
            </a:r>
            <a:r>
              <a:rPr lang="en-GB" b="0" i="0" u="none" strike="noStrike" dirty="0">
                <a:solidFill>
                  <a:srgbClr val="000000"/>
                </a:solidFill>
                <a:effectLst/>
                <a:latin typeface="Calibri" panose="020F0502020204030204" pitchFamily="34" charset="0"/>
              </a:rPr>
              <a:t> introduce a level playing field for industry with a single set of enforceable rules. </a:t>
            </a:r>
            <a:r>
              <a:rPr lang="en-US" b="0" i="0" dirty="0">
                <a:solidFill>
                  <a:srgbClr val="000000"/>
                </a:solidFill>
                <a:effectLst/>
                <a:latin typeface="Calibri" panose="020F0502020204030204" pitchFamily="34" charset="0"/>
              </a:rPr>
              <a:t>​</a:t>
            </a:r>
            <a:r>
              <a:rPr lang="en-GB" b="0" i="0" u="none" strike="noStrike" dirty="0">
                <a:solidFill>
                  <a:srgbClr val="000000"/>
                </a:solidFill>
                <a:effectLst/>
                <a:latin typeface="Calibri" panose="020F0502020204030204" pitchFamily="34" charset="0"/>
              </a:rPr>
              <a:t>This in turns promotes market certainty, building confidence and trust in recycled aggregate products.</a:t>
            </a:r>
            <a:r>
              <a:rPr lang="en-US" b="0" i="0" dirty="0">
                <a:solidFill>
                  <a:srgbClr val="000000"/>
                </a:solidFill>
                <a:effectLst/>
                <a:latin typeface="Calibri" panose="020F0502020204030204" pitchFamily="34" charset="0"/>
              </a:rPr>
              <a:t>​</a:t>
            </a:r>
            <a:endParaRPr lang="en-US" b="0" i="0" dirty="0">
              <a:solidFill>
                <a:srgbClr val="444444"/>
              </a:solidFill>
              <a:effectLst/>
              <a:latin typeface="Calibri" panose="020F0502020204030204" pitchFamily="34" charset="0"/>
            </a:endParaRPr>
          </a:p>
          <a:p>
            <a:pPr algn="l" rtl="0" fontAlgn="base"/>
            <a:r>
              <a:rPr lang="en-IE" b="0" i="0" dirty="0">
                <a:solidFill>
                  <a:srgbClr val="000000"/>
                </a:solidFill>
                <a:effectLst/>
                <a:latin typeface="Calibri" panose="020F0502020204030204" pitchFamily="34" charset="0"/>
              </a:rPr>
              <a:t>​</a:t>
            </a:r>
            <a:endParaRPr lang="en-IE" b="0" i="0" dirty="0">
              <a:solidFill>
                <a:srgbClr val="444444"/>
              </a:solidFill>
              <a:effectLst/>
              <a:latin typeface="Calibri" panose="020F0502020204030204" pitchFamily="34" charset="0"/>
            </a:endParaRPr>
          </a:p>
          <a:p>
            <a:pPr algn="l" rtl="0" fontAlgn="base"/>
            <a:r>
              <a:rPr lang="en-IE" b="0" i="0" u="none" strike="noStrike" dirty="0">
                <a:solidFill>
                  <a:srgbClr val="000000"/>
                </a:solidFill>
                <a:effectLst/>
                <a:latin typeface="Calibri" panose="020F0502020204030204" pitchFamily="34" charset="0"/>
              </a:rPr>
              <a:t>Positive results do far. </a:t>
            </a:r>
            <a:endParaRPr lang="en-US" b="0" i="0" dirty="0">
              <a:solidFill>
                <a:srgbClr val="444444"/>
              </a:solidFill>
              <a:effectLst/>
              <a:latin typeface="Calibri" panose="020F0502020204030204" pitchFamily="34" charset="0"/>
            </a:endParaRPr>
          </a:p>
          <a:p>
            <a:pPr algn="l" rtl="0" fontAlgn="base"/>
            <a:r>
              <a:rPr lang="en-IE" b="0" i="0" dirty="0">
                <a:solidFill>
                  <a:srgbClr val="000000"/>
                </a:solidFill>
                <a:effectLst/>
                <a:latin typeface="Calibri" panose="020F0502020204030204" pitchFamily="34" charset="0"/>
              </a:rPr>
              <a:t>​</a:t>
            </a:r>
            <a:endParaRPr lang="en-IE" b="0" i="0" dirty="0">
              <a:solidFill>
                <a:srgbClr val="444444"/>
              </a:solidFill>
              <a:effectLst/>
              <a:latin typeface="Calibri" panose="020F0502020204030204" pitchFamily="34" charset="0"/>
            </a:endParaRPr>
          </a:p>
          <a:p>
            <a:pPr algn="l" rtl="0" fontAlgn="base"/>
            <a:r>
              <a:rPr lang="en-IE" b="0" i="0" dirty="0">
                <a:solidFill>
                  <a:srgbClr val="000000"/>
                </a:solidFill>
                <a:effectLst/>
                <a:latin typeface="Calibri" panose="020F0502020204030204" pitchFamily="34" charset="0"/>
              </a:rPr>
              <a:t>​</a:t>
            </a:r>
            <a:endParaRPr lang="en-IE"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25</a:t>
            </a:fld>
            <a:endParaRPr kumimoji="0" lang="en-IE" sz="1200" b="0" i="0" u="none" strike="noStrike" kern="1200" cap="none" spc="0" normalizeH="0" baseline="0" noProof="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188302781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We are responding to change current behaviours… </a:t>
            </a:r>
          </a:p>
          <a:p>
            <a:endParaRPr lang="en-IE" dirty="0"/>
          </a:p>
          <a:p>
            <a:pPr marL="171450" indent="-171450">
              <a:buFont typeface="Arial" panose="020B0604020202020204" pitchFamily="34" charset="0"/>
              <a:buChar char="•"/>
            </a:pPr>
            <a:r>
              <a:rPr lang="en-IE" dirty="0"/>
              <a:t>Food Waste Charter, industry voluntary agreement targeting food waste from industry and businesses, signees pledge to measure, take action and report</a:t>
            </a:r>
          </a:p>
          <a:p>
            <a:pPr marL="171450" indent="-171450">
              <a:buFont typeface="Arial" panose="020B0604020202020204" pitchFamily="34" charset="0"/>
              <a:buChar char="•"/>
            </a:pPr>
            <a:r>
              <a:rPr lang="en-IE" dirty="0"/>
              <a:t>Gaining traction and momentum</a:t>
            </a:r>
          </a:p>
          <a:p>
            <a:pPr marL="171450" indent="-171450">
              <a:buFont typeface="Arial" panose="020B0604020202020204" pitchFamily="34" charset="0"/>
              <a:buChar char="•"/>
            </a:pPr>
            <a:endParaRPr lang="en-IE" dirty="0"/>
          </a:p>
          <a:p>
            <a:pPr marL="171450" indent="-171450">
              <a:buFont typeface="Arial" panose="020B0604020202020204" pitchFamily="34" charset="0"/>
              <a:buChar char="•"/>
            </a:pPr>
            <a:r>
              <a:rPr lang="en-IE" dirty="0"/>
              <a:t>Significant business and consumer research has been carried out by the EPA, Local Gov and DECC on attitudes and behaviours to food, plastics, textiles, repair and reuse </a:t>
            </a:r>
          </a:p>
          <a:p>
            <a:pPr marL="171450" indent="-171450">
              <a:buFont typeface="Arial" panose="020B0604020202020204" pitchFamily="34" charset="0"/>
              <a:buChar char="•"/>
            </a:pPr>
            <a:r>
              <a:rPr lang="en-IE" dirty="0"/>
              <a:t>This activity is informing policy measures and communications to bring about change</a:t>
            </a:r>
          </a:p>
          <a:p>
            <a:endParaRPr lang="en-IE" dirty="0"/>
          </a:p>
          <a:p>
            <a:endParaRPr lang="en-IE"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CEC6119-134C-41BA-A777-0E76AD6BACF0}" type="slidenum">
              <a:rPr kumimoji="0" lang="en-IE" sz="1200" b="0" i="0" u="none" strike="noStrike" kern="1200" cap="none" spc="0" normalizeH="0" baseline="0" noProof="0" smtClean="0">
                <a:ln>
                  <a:noFill/>
                </a:ln>
                <a:solidFill>
                  <a:prstClr val="black"/>
                </a:solidFill>
                <a:effectLst/>
                <a:uLnTx/>
                <a:uFillTx/>
                <a:latin typeface="Interstate Light" pitchFamily="2" charset="77"/>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26</a:t>
            </a:fld>
            <a:endParaRPr kumimoji="0" lang="en-IE" sz="1200" b="0" i="0" u="none" strike="noStrike" kern="1200" cap="none" spc="0" normalizeH="0" baseline="0" noProof="0" dirty="0">
              <a:ln>
                <a:noFill/>
              </a:ln>
              <a:solidFill>
                <a:prstClr val="black"/>
              </a:solidFill>
              <a:effectLst/>
              <a:uLnTx/>
              <a:uFillTx/>
              <a:latin typeface="Interstate Light" pitchFamily="2" charset="77"/>
              <a:ea typeface="+mn-ea"/>
              <a:cs typeface="+mn-cs"/>
            </a:endParaRPr>
          </a:p>
        </p:txBody>
      </p:sp>
    </p:spTree>
    <p:extLst>
      <p:ext uri="{BB962C8B-B14F-4D97-AF65-F5344CB8AC3E}">
        <p14:creationId xmlns:p14="http://schemas.microsoft.com/office/powerpoint/2010/main" val="43163864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We are responding through enforcement activities…</a:t>
            </a:r>
          </a:p>
          <a:p>
            <a:endParaRPr lang="en-IE" dirty="0"/>
          </a:p>
          <a:p>
            <a:r>
              <a:rPr lang="en-IE" dirty="0"/>
              <a:t>Compliance is a key activity to ensure regulations are enforced, there is a level playing field for all stakeholders and the env is protected. </a:t>
            </a:r>
          </a:p>
          <a:p>
            <a:endParaRPr lang="en-IE" dirty="0"/>
          </a:p>
          <a:p>
            <a:r>
              <a:rPr lang="en-IE" dirty="0"/>
              <a:t>A robust regulatory framework can support the implementation of environmental policy and legislation. </a:t>
            </a:r>
          </a:p>
          <a:p>
            <a:endParaRPr lang="en-IE" dirty="0"/>
          </a:p>
          <a:p>
            <a:r>
              <a:rPr lang="en-IE" dirty="0"/>
              <a:t>Enforcement in waste has increased since SOER 2020, it’s not perfect but there is more activity</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Enforcement structures are well established such as the NWESC and the WERLAs in the local government sector</a:t>
            </a:r>
          </a:p>
          <a:p>
            <a:endParaRPr lang="en-IE" dirty="0"/>
          </a:p>
          <a:p>
            <a:r>
              <a:rPr lang="en-IE" dirty="0"/>
              <a:t>We need to continue to invest in our enforcement resources  </a:t>
            </a:r>
          </a:p>
          <a:p>
            <a:endParaRPr lang="en-IE" dirty="0"/>
          </a:p>
          <a:p>
            <a:r>
              <a:rPr lang="en-IE" dirty="0"/>
              <a:t>Individually organisations such as the  EPA, local authorities and National Shipment office have specific responsibilities</a:t>
            </a:r>
          </a:p>
          <a:p>
            <a:endParaRPr lang="en-IE" dirty="0"/>
          </a:p>
          <a:p>
            <a:r>
              <a:rPr lang="en-IE" dirty="0"/>
              <a:t>There are great examples of multi-agency approaches to complex waste cases. </a:t>
            </a:r>
          </a:p>
        </p:txBody>
      </p:sp>
      <p:sp>
        <p:nvSpPr>
          <p:cNvPr id="4" name="Slide Number Placeholder 3"/>
          <p:cNvSpPr>
            <a:spLocks noGrp="1"/>
          </p:cNvSpPr>
          <p:nvPr>
            <p:ph type="sldNum" sz="quarter" idx="5"/>
          </p:nvPr>
        </p:nvSpPr>
        <p:spPr/>
        <p:txBody>
          <a:bodyPr/>
          <a:lstStyle/>
          <a:p>
            <a:fld id="{3CEC6119-134C-41BA-A777-0E76AD6BACF0}" type="slidenum">
              <a:rPr lang="en-IE" smtClean="0"/>
              <a:pPr/>
              <a:t>27</a:t>
            </a:fld>
            <a:endParaRPr lang="en-IE" dirty="0"/>
          </a:p>
        </p:txBody>
      </p:sp>
    </p:spTree>
    <p:extLst>
      <p:ext uri="{BB962C8B-B14F-4D97-AF65-F5344CB8AC3E}">
        <p14:creationId xmlns:p14="http://schemas.microsoft.com/office/powerpoint/2010/main" val="420403162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3CEC6119-134C-41BA-A777-0E76AD6BACF0}" type="slidenum">
              <a:rPr lang="en-IE" smtClean="0"/>
              <a:pPr/>
              <a:t>28</a:t>
            </a:fld>
            <a:endParaRPr lang="en-IE" dirty="0"/>
          </a:p>
        </p:txBody>
      </p:sp>
    </p:spTree>
    <p:extLst>
      <p:ext uri="{BB962C8B-B14F-4D97-AF65-F5344CB8AC3E}">
        <p14:creationId xmlns:p14="http://schemas.microsoft.com/office/powerpoint/2010/main" val="367490407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dirty="0"/>
              <a:t>So in our SOER the current env performance for the circular and waste area is rated as poor</a:t>
            </a:r>
          </a:p>
          <a:p>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We recognised progress is being made in a number of areas to improve performance and the outlook from the report is more positive</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Many measures introduced are at an early stage and we have yet to see their effectiveness.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Key messages: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dirty="0">
                <a:solidFill>
                  <a:srgbClr val="F3F3F5"/>
                </a:solidFill>
                <a:latin typeface="Interstate" pitchFamily="2" charset="77"/>
                <a:cs typeface="Arial"/>
              </a:rPr>
              <a:t>Reducing resource consumption and preventing waste needs urgent focus | preventing waste will also help our rates of recycling</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dirty="0">
              <a:solidFill>
                <a:srgbClr val="F3F3F5"/>
              </a:solidFill>
              <a:latin typeface="Interstate" pitchFamily="2" charset="77"/>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solidFill>
                  <a:srgbClr val="F3F3F5"/>
                </a:solidFill>
                <a:latin typeface="Interstate" pitchFamily="2" charset="77"/>
                <a:cs typeface="Arial"/>
              </a:rPr>
              <a:t>Address Infrastructure Vulnerabilities and Build Resilience | investment in  our waste and CE infrastructure needed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IE" sz="1200" b="0" dirty="0">
              <a:solidFill>
                <a:srgbClr val="F3F3F5"/>
              </a:solidFill>
              <a:latin typeface="Interstate" pitchFamily="2" charset="77"/>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IE" sz="1200" b="0" dirty="0">
                <a:solidFill>
                  <a:srgbClr val="F3F3F5"/>
                </a:solidFill>
                <a:latin typeface="Interstate" pitchFamily="2" charset="77"/>
                <a:cs typeface="Arial"/>
              </a:rPr>
              <a:t>Accelerate System &amp; Sectoral Changes |  we need to target our high impact sectors</a:t>
            </a:r>
            <a:endParaRPr lang="en-US" sz="1200" b="0" dirty="0">
              <a:solidFill>
                <a:srgbClr val="F3F3F5"/>
              </a:solidFill>
              <a:latin typeface="Interstate" pitchFamily="2" charset="77"/>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IE" dirty="0"/>
          </a:p>
          <a:p>
            <a:endParaRPr lang="en-IE" dirty="0"/>
          </a:p>
          <a:p>
            <a:endParaRPr lang="en-IE" dirty="0"/>
          </a:p>
        </p:txBody>
      </p:sp>
      <p:sp>
        <p:nvSpPr>
          <p:cNvPr id="4" name="Slide Number Placeholder 3"/>
          <p:cNvSpPr>
            <a:spLocks noGrp="1"/>
          </p:cNvSpPr>
          <p:nvPr>
            <p:ph type="sldNum" sz="quarter" idx="5"/>
          </p:nvPr>
        </p:nvSpPr>
        <p:spPr/>
        <p:txBody>
          <a:bodyPr/>
          <a:lstStyle/>
          <a:p>
            <a:fld id="{3CEC6119-134C-41BA-A777-0E76AD6BACF0}" type="slidenum">
              <a:rPr lang="en-IE" smtClean="0"/>
              <a:pPr/>
              <a:t>29</a:t>
            </a:fld>
            <a:endParaRPr lang="en-IE" dirty="0"/>
          </a:p>
        </p:txBody>
      </p:sp>
    </p:spTree>
    <p:extLst>
      <p:ext uri="{BB962C8B-B14F-4D97-AF65-F5344CB8AC3E}">
        <p14:creationId xmlns:p14="http://schemas.microsoft.com/office/powerpoint/2010/main" val="253696792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3CEC6119-134C-41BA-A777-0E76AD6BACF0}" type="slidenum">
              <a:rPr lang="en-IE" smtClean="0"/>
              <a:pPr/>
              <a:t>30</a:t>
            </a:fld>
            <a:endParaRPr lang="en-IE" dirty="0"/>
          </a:p>
        </p:txBody>
      </p:sp>
    </p:spTree>
    <p:extLst>
      <p:ext uri="{BB962C8B-B14F-4D97-AF65-F5344CB8AC3E}">
        <p14:creationId xmlns:p14="http://schemas.microsoft.com/office/powerpoint/2010/main" val="2762189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Front cover">
    <p:spTree>
      <p:nvGrpSpPr>
        <p:cNvPr id="1" name=""/>
        <p:cNvGrpSpPr/>
        <p:nvPr/>
      </p:nvGrpSpPr>
      <p:grpSpPr>
        <a:xfrm>
          <a:off x="0" y="0"/>
          <a:ext cx="0" cy="0"/>
          <a:chOff x="0" y="0"/>
          <a:chExt cx="0" cy="0"/>
        </a:xfrm>
      </p:grpSpPr>
    </p:spTree>
    <p:extLst>
      <p:ext uri="{BB962C8B-B14F-4D97-AF65-F5344CB8AC3E}">
        <p14:creationId xmlns:p14="http://schemas.microsoft.com/office/powerpoint/2010/main" val="36545474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Front cover">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F9B9175B-8FC9-DA70-7E6B-94F6FA31E251}"/>
              </a:ext>
            </a:extLst>
          </p:cNvPr>
          <p:cNvSpPr/>
          <p:nvPr userDrawn="1"/>
        </p:nvSpPr>
        <p:spPr>
          <a:xfrm>
            <a:off x="0" y="5938576"/>
            <a:ext cx="12192000" cy="919424"/>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b="0" i="0" dirty="0">
              <a:latin typeface="Interstate" pitchFamily="2" charset="77"/>
            </a:endParaRPr>
          </a:p>
        </p:txBody>
      </p:sp>
      <p:sp>
        <p:nvSpPr>
          <p:cNvPr id="3" name="TextBox 2">
            <a:extLst>
              <a:ext uri="{FF2B5EF4-FFF2-40B4-BE49-F238E27FC236}">
                <a16:creationId xmlns:a16="http://schemas.microsoft.com/office/drawing/2014/main" id="{9063172B-4FA7-92AD-ED6C-97EFB8051B6E}"/>
              </a:ext>
            </a:extLst>
          </p:cNvPr>
          <p:cNvSpPr txBox="1"/>
          <p:nvPr userDrawn="1"/>
        </p:nvSpPr>
        <p:spPr>
          <a:xfrm>
            <a:off x="981388" y="6115268"/>
            <a:ext cx="6145530" cy="523220"/>
          </a:xfrm>
          <a:prstGeom prst="rect">
            <a:avLst/>
          </a:prstGeom>
          <a:noFill/>
        </p:spPr>
        <p:txBody>
          <a:bodyPr wrap="square" rtlCol="0">
            <a:spAutoFit/>
          </a:bodyPr>
          <a:lstStyle/>
          <a:p>
            <a:r>
              <a:rPr lang="en-IE" sz="1500" b="1" i="0" dirty="0">
                <a:solidFill>
                  <a:schemeClr val="bg1"/>
                </a:solidFill>
                <a:latin typeface="Interstate" pitchFamily="2" charset="77"/>
                <a:ea typeface="Tahoma" panose="020B0604030504040204" pitchFamily="34" charset="0"/>
                <a:cs typeface="Tahoma" panose="020B0604030504040204" pitchFamily="34" charset="0"/>
              </a:rPr>
              <a:t>CIRCULAR ECONOMY PROGRAMME</a:t>
            </a:r>
          </a:p>
          <a:p>
            <a:r>
              <a:rPr lang="en-IE" sz="1300" b="0" i="0" dirty="0">
                <a:solidFill>
                  <a:srgbClr val="7ACDC8"/>
                </a:solidFill>
                <a:latin typeface="Interstate Light" pitchFamily="2" charset="77"/>
              </a:rPr>
              <a:t>The Driving Force for Ireland’s Move to a Circular Economy</a:t>
            </a:r>
          </a:p>
        </p:txBody>
      </p:sp>
      <p:pic>
        <p:nvPicPr>
          <p:cNvPr id="4" name="Picture 3" descr="A colorful circular arrows in a circle&#10;&#10;Description automatically generated">
            <a:extLst>
              <a:ext uri="{FF2B5EF4-FFF2-40B4-BE49-F238E27FC236}">
                <a16:creationId xmlns:a16="http://schemas.microsoft.com/office/drawing/2014/main" id="{4EDDB9C6-61AD-A621-7D71-74FB5AA1C068}"/>
              </a:ext>
            </a:extLst>
          </p:cNvPr>
          <p:cNvPicPr>
            <a:picLocks noChangeAspect="1"/>
          </p:cNvPicPr>
          <p:nvPr userDrawn="1"/>
        </p:nvPicPr>
        <p:blipFill rotWithShape="1">
          <a:blip r:embed="rId2" cstate="hqprint">
            <a:extLst>
              <a:ext uri="{28A0092B-C50C-407E-A947-70E740481C1C}">
                <a14:useLocalDpi xmlns:a14="http://schemas.microsoft.com/office/drawing/2010/main"/>
              </a:ext>
            </a:extLst>
          </a:blip>
          <a:srcRect/>
          <a:stretch/>
        </p:blipFill>
        <p:spPr>
          <a:xfrm>
            <a:off x="440382" y="6097071"/>
            <a:ext cx="504163" cy="535792"/>
          </a:xfrm>
          <a:prstGeom prst="rect">
            <a:avLst/>
          </a:prstGeom>
        </p:spPr>
      </p:pic>
      <p:pic>
        <p:nvPicPr>
          <p:cNvPr id="5" name="Picture 4" descr="A logo for a company&#10;&#10;Description automatically generated">
            <a:extLst>
              <a:ext uri="{FF2B5EF4-FFF2-40B4-BE49-F238E27FC236}">
                <a16:creationId xmlns:a16="http://schemas.microsoft.com/office/drawing/2014/main" id="{6C291B64-9FD3-7CE1-604C-E791FF57DCE3}"/>
              </a:ext>
            </a:extLst>
          </p:cNvPr>
          <p:cNvPicPr>
            <a:picLocks noChangeAspect="1"/>
          </p:cNvPicPr>
          <p:nvPr userDrawn="1"/>
        </p:nvPicPr>
        <p:blipFill rotWithShape="1">
          <a:blip r:embed="rId3" cstate="hqprint">
            <a:extLst>
              <a:ext uri="{28A0092B-C50C-407E-A947-70E740481C1C}">
                <a14:useLocalDpi xmlns:a14="http://schemas.microsoft.com/office/drawing/2010/main"/>
              </a:ext>
            </a:extLst>
          </a:blip>
          <a:srcRect/>
          <a:stretch/>
        </p:blipFill>
        <p:spPr>
          <a:xfrm>
            <a:off x="8915827" y="5982166"/>
            <a:ext cx="1144216" cy="777693"/>
          </a:xfrm>
          <a:prstGeom prst="rect">
            <a:avLst/>
          </a:prstGeom>
        </p:spPr>
      </p:pic>
      <p:pic>
        <p:nvPicPr>
          <p:cNvPr id="6" name="Picture 5" descr="A logo for a company&#10;&#10;Description automatically generated">
            <a:extLst>
              <a:ext uri="{FF2B5EF4-FFF2-40B4-BE49-F238E27FC236}">
                <a16:creationId xmlns:a16="http://schemas.microsoft.com/office/drawing/2014/main" id="{6E73E5C6-AC46-72BE-9493-DFB3D19FC74C}"/>
              </a:ext>
            </a:extLst>
          </p:cNvPr>
          <p:cNvPicPr>
            <a:picLocks noChangeAspect="1"/>
          </p:cNvPicPr>
          <p:nvPr userDrawn="1"/>
        </p:nvPicPr>
        <p:blipFill rotWithShape="1">
          <a:blip r:embed="rId4" cstate="hqprint">
            <a:extLst>
              <a:ext uri="{28A0092B-C50C-407E-A947-70E740481C1C}">
                <a14:useLocalDpi xmlns:a14="http://schemas.microsoft.com/office/drawing/2010/main"/>
              </a:ext>
            </a:extLst>
          </a:blip>
          <a:srcRect r="-930"/>
          <a:stretch/>
        </p:blipFill>
        <p:spPr>
          <a:xfrm>
            <a:off x="10265280" y="5987067"/>
            <a:ext cx="1462333" cy="777692"/>
          </a:xfrm>
          <a:prstGeom prst="rect">
            <a:avLst/>
          </a:prstGeom>
        </p:spPr>
      </p:pic>
    </p:spTree>
    <p:extLst>
      <p:ext uri="{BB962C8B-B14F-4D97-AF65-F5344CB8AC3E}">
        <p14:creationId xmlns:p14="http://schemas.microsoft.com/office/powerpoint/2010/main" val="291344947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Internal White">
    <p:spTree>
      <p:nvGrpSpPr>
        <p:cNvPr id="1" name=""/>
        <p:cNvGrpSpPr/>
        <p:nvPr/>
      </p:nvGrpSpPr>
      <p:grpSpPr>
        <a:xfrm>
          <a:off x="0" y="0"/>
          <a:ext cx="0" cy="0"/>
          <a:chOff x="0" y="0"/>
          <a:chExt cx="0" cy="0"/>
        </a:xfrm>
      </p:grpSpPr>
    </p:spTree>
    <p:extLst>
      <p:ext uri="{BB962C8B-B14F-4D97-AF65-F5344CB8AC3E}">
        <p14:creationId xmlns:p14="http://schemas.microsoft.com/office/powerpoint/2010/main" val="136500361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Internal Blue">
    <p:bg>
      <p:bgPr>
        <a:solidFill>
          <a:srgbClr val="3D5873"/>
        </a:solidFill>
        <a:effectLst/>
      </p:bgPr>
    </p:bg>
    <p:spTree>
      <p:nvGrpSpPr>
        <p:cNvPr id="1" name=""/>
        <p:cNvGrpSpPr/>
        <p:nvPr/>
      </p:nvGrpSpPr>
      <p:grpSpPr>
        <a:xfrm>
          <a:off x="0" y="0"/>
          <a:ext cx="0" cy="0"/>
          <a:chOff x="0" y="0"/>
          <a:chExt cx="0" cy="0"/>
        </a:xfrm>
      </p:grpSpPr>
      <p:cxnSp>
        <p:nvCxnSpPr>
          <p:cNvPr id="3" name="Straight Connector 2">
            <a:extLst>
              <a:ext uri="{FF2B5EF4-FFF2-40B4-BE49-F238E27FC236}">
                <a16:creationId xmlns:a16="http://schemas.microsoft.com/office/drawing/2014/main" id="{08066D15-2A86-B78B-3217-D35AAB3C486D}"/>
              </a:ext>
            </a:extLst>
          </p:cNvPr>
          <p:cNvCxnSpPr>
            <a:cxnSpLocks/>
          </p:cNvCxnSpPr>
          <p:nvPr userDrawn="1"/>
        </p:nvCxnSpPr>
        <p:spPr>
          <a:xfrm>
            <a:off x="497840" y="5936850"/>
            <a:ext cx="11196320" cy="0"/>
          </a:xfrm>
          <a:prstGeom prst="line">
            <a:avLst/>
          </a:prstGeom>
          <a:ln w="12700">
            <a:solidFill>
              <a:schemeClr val="bg1">
                <a:alpha val="3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6451909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228600"/>
            <a:ext cx="10972800" cy="914400"/>
          </a:xfrm>
        </p:spPr>
        <p:txBody>
          <a:bodyPr/>
          <a:lstStyle/>
          <a:p>
            <a:r>
              <a:rPr kumimoji="0" lang="en-US"/>
              <a:t>Click to edit Master title style</a:t>
            </a:r>
          </a:p>
        </p:txBody>
      </p:sp>
      <p:sp>
        <p:nvSpPr>
          <p:cNvPr id="3" name="Date Placeholder 2"/>
          <p:cNvSpPr>
            <a:spLocks noGrp="1"/>
          </p:cNvSpPr>
          <p:nvPr>
            <p:ph type="dt" sz="half" idx="10"/>
          </p:nvPr>
        </p:nvSpPr>
        <p:spPr>
          <a:xfrm>
            <a:off x="8534400" y="6356350"/>
            <a:ext cx="3052064" cy="365760"/>
          </a:xfrm>
          <a:prstGeom prst="rect">
            <a:avLst/>
          </a:prstGeom>
        </p:spPr>
        <p:txBody>
          <a:bodyPr/>
          <a:lstStyle/>
          <a:p>
            <a:fld id="{45FA0D91-F85E-4AF5-A9D8-EA082A9B5326}" type="datetimeFigureOut">
              <a:rPr lang="en-IE" smtClean="0"/>
              <a:t>15/10/2024</a:t>
            </a:fld>
            <a:endParaRPr lang="en-IE"/>
          </a:p>
        </p:txBody>
      </p:sp>
      <p:sp>
        <p:nvSpPr>
          <p:cNvPr id="4" name="Footer Placeholder 3"/>
          <p:cNvSpPr>
            <a:spLocks noGrp="1"/>
          </p:cNvSpPr>
          <p:nvPr>
            <p:ph type="ftr" sz="quarter" idx="11"/>
          </p:nvPr>
        </p:nvSpPr>
        <p:spPr>
          <a:xfrm>
            <a:off x="3864864" y="6356350"/>
            <a:ext cx="4673600" cy="365760"/>
          </a:xfrm>
          <a:prstGeom prst="rect">
            <a:avLst/>
          </a:prstGeom>
        </p:spPr>
        <p:txBody>
          <a:bodyPr/>
          <a:lstStyle/>
          <a:p>
            <a:endParaRPr lang="en-IE"/>
          </a:p>
        </p:txBody>
      </p:sp>
      <p:sp>
        <p:nvSpPr>
          <p:cNvPr id="5" name="Slide Number Placeholder 4"/>
          <p:cNvSpPr>
            <a:spLocks noGrp="1"/>
          </p:cNvSpPr>
          <p:nvPr>
            <p:ph type="sldNum" sz="quarter" idx="12"/>
          </p:nvPr>
        </p:nvSpPr>
        <p:spPr>
          <a:xfrm>
            <a:off x="816864" y="6356350"/>
            <a:ext cx="2641600" cy="365760"/>
          </a:xfrm>
          <a:prstGeom prst="rect">
            <a:avLst/>
          </a:prstGeom>
        </p:spPr>
        <p:txBody>
          <a:bodyPr/>
          <a:lstStyle/>
          <a:p>
            <a:fld id="{677A5E0E-BFFF-4118-A980-3BC48269130E}" type="slidenum">
              <a:rPr lang="en-IE" smtClean="0"/>
              <a:t>‹#›</a:t>
            </a:fld>
            <a:endParaRPr lang="en-IE"/>
          </a:p>
        </p:txBody>
      </p:sp>
      <p:sp>
        <p:nvSpPr>
          <p:cNvPr id="6" name="Isosceles Triangle 5"/>
          <p:cNvSpPr>
            <a:spLocks noChangeAspect="1"/>
          </p:cNvSpPr>
          <p:nvPr/>
        </p:nvSpPr>
        <p:spPr>
          <a:xfrm rot="5400000">
            <a:off x="590609" y="6447423"/>
            <a:ext cx="190849" cy="160419"/>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sz="1800"/>
          </a:p>
        </p:txBody>
      </p:sp>
    </p:spTree>
    <p:extLst>
      <p:ext uri="{BB962C8B-B14F-4D97-AF65-F5344CB8AC3E}">
        <p14:creationId xmlns:p14="http://schemas.microsoft.com/office/powerpoint/2010/main" val="279366726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Internal White">
    <p:spTree>
      <p:nvGrpSpPr>
        <p:cNvPr id="1" name=""/>
        <p:cNvGrpSpPr/>
        <p:nvPr/>
      </p:nvGrpSpPr>
      <p:grpSpPr>
        <a:xfrm>
          <a:off x="0" y="0"/>
          <a:ext cx="0" cy="0"/>
          <a:chOff x="0" y="0"/>
          <a:chExt cx="0" cy="0"/>
        </a:xfrm>
      </p:grpSpPr>
    </p:spTree>
    <p:extLst>
      <p:ext uri="{BB962C8B-B14F-4D97-AF65-F5344CB8AC3E}">
        <p14:creationId xmlns:p14="http://schemas.microsoft.com/office/powerpoint/2010/main" val="326528136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Internal Blue">
    <p:bg>
      <p:bgPr>
        <a:solidFill>
          <a:srgbClr val="3D5873"/>
        </a:solidFill>
        <a:effectLst/>
      </p:bgPr>
    </p:bg>
    <p:spTree>
      <p:nvGrpSpPr>
        <p:cNvPr id="1" name=""/>
        <p:cNvGrpSpPr/>
        <p:nvPr/>
      </p:nvGrpSpPr>
      <p:grpSpPr>
        <a:xfrm>
          <a:off x="0" y="0"/>
          <a:ext cx="0" cy="0"/>
          <a:chOff x="0" y="0"/>
          <a:chExt cx="0" cy="0"/>
        </a:xfrm>
      </p:grpSpPr>
      <p:cxnSp>
        <p:nvCxnSpPr>
          <p:cNvPr id="3" name="Straight Connector 2">
            <a:extLst>
              <a:ext uri="{FF2B5EF4-FFF2-40B4-BE49-F238E27FC236}">
                <a16:creationId xmlns:a16="http://schemas.microsoft.com/office/drawing/2014/main" id="{08066D15-2A86-B78B-3217-D35AAB3C486D}"/>
              </a:ext>
            </a:extLst>
          </p:cNvPr>
          <p:cNvCxnSpPr>
            <a:cxnSpLocks/>
          </p:cNvCxnSpPr>
          <p:nvPr userDrawn="1"/>
        </p:nvCxnSpPr>
        <p:spPr>
          <a:xfrm>
            <a:off x="497840" y="5856466"/>
            <a:ext cx="11196320" cy="0"/>
          </a:xfrm>
          <a:prstGeom prst="line">
            <a:avLst/>
          </a:prstGeom>
          <a:ln w="12700">
            <a:solidFill>
              <a:schemeClr val="bg1">
                <a:alpha val="3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90845225"/>
      </p:ext>
    </p:extLst>
  </p:cSld>
  <p:clrMapOvr>
    <a:masterClrMapping/>
  </p:clrMapOvr>
</p:sldLayout>
</file>

<file path=ppt/slideMasters/_rels/slideMaster1.xml.rels><?xml version="1.0" encoding="UTF-8" standalone="yes"?>
<Relationships xmlns="http://schemas.openxmlformats.org/package/2006/relationships"><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_rels/slideMaster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theme" Target="../theme/theme2.xml"/><Relationship Id="rId1" Type="http://schemas.openxmlformats.org/officeDocument/2006/relationships/slideLayout" Target="../slideLayouts/slideLayout2.xml"/><Relationship Id="rId5" Type="http://schemas.openxmlformats.org/officeDocument/2006/relationships/image" Target="../media/image4.png"/><Relationship Id="rId4" Type="http://schemas.openxmlformats.org/officeDocument/2006/relationships/image" Target="../media/image3.png"/></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5.xml"/><Relationship Id="rId7" Type="http://schemas.openxmlformats.org/officeDocument/2006/relationships/image" Target="../media/image4.png"/><Relationship Id="rId2" Type="http://schemas.openxmlformats.org/officeDocument/2006/relationships/slideLayout" Target="../slideLayouts/slideLayout4.xml"/><Relationship Id="rId1" Type="http://schemas.openxmlformats.org/officeDocument/2006/relationships/slideLayout" Target="../slideLayouts/slideLayout3.xml"/><Relationship Id="rId6" Type="http://schemas.openxmlformats.org/officeDocument/2006/relationships/image" Target="../media/image3.png"/><Relationship Id="rId5" Type="http://schemas.openxmlformats.org/officeDocument/2006/relationships/image" Target="../media/image2.png"/><Relationship Id="rId4" Type="http://schemas.openxmlformats.org/officeDocument/2006/relationships/theme" Target="../theme/theme3.xml"/></Relationships>
</file>

<file path=ppt/slideMasters/_rels/slideMaster4.xml.rels><?xml version="1.0" encoding="UTF-8" standalone="yes"?>
<Relationships xmlns="http://schemas.openxmlformats.org/package/2006/relationships"><Relationship Id="rId3" Type="http://schemas.openxmlformats.org/officeDocument/2006/relationships/theme" Target="../theme/theme4.xml"/><Relationship Id="rId2" Type="http://schemas.openxmlformats.org/officeDocument/2006/relationships/slideLayout" Target="../slideLayouts/slideLayout7.xml"/><Relationship Id="rId1" Type="http://schemas.openxmlformats.org/officeDocument/2006/relationships/slideLayout" Target="../slideLayouts/slideLayout6.xml"/><Relationship Id="rId6" Type="http://schemas.openxmlformats.org/officeDocument/2006/relationships/image" Target="../media/image4.png"/><Relationship Id="rId5" Type="http://schemas.openxmlformats.org/officeDocument/2006/relationships/image" Target="../media/image3.png"/><Relationship Id="rId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3D5873"/>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886974044"/>
      </p:ext>
    </p:extLst>
  </p:cSld>
  <p:clrMap bg1="lt1" tx1="dk1" bg2="lt2" tx2="dk2" accent1="accent1" accent2="accent2" accent3="accent3" accent4="accent4" accent5="accent5" accent6="accent6" hlink="hlink" folHlink="folHlink"/>
  <p:sldLayoutIdLst>
    <p:sldLayoutId id="2147483707" r:id="rId1"/>
  </p:sldLayoutIdLst>
  <p:txStyles>
    <p:titleStyle>
      <a:lvl1pPr algn="l" rtl="0" eaLnBrk="1" latinLnBrk="0" hangingPunct="1">
        <a:spcBef>
          <a:spcPct val="0"/>
        </a:spcBef>
        <a:buNone/>
        <a:defRPr kumimoji="0" sz="2200" kern="120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rgbClr val="3D5873"/>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AA3DBC3F-FEA0-CF4D-5BED-07F58A97FA2D}"/>
              </a:ext>
            </a:extLst>
          </p:cNvPr>
          <p:cNvSpPr/>
          <p:nvPr userDrawn="1"/>
        </p:nvSpPr>
        <p:spPr>
          <a:xfrm>
            <a:off x="0" y="5938576"/>
            <a:ext cx="12192000" cy="919424"/>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b="0" i="0" dirty="0">
              <a:latin typeface="Interstate" pitchFamily="2" charset="77"/>
            </a:endParaRPr>
          </a:p>
        </p:txBody>
      </p:sp>
      <p:sp>
        <p:nvSpPr>
          <p:cNvPr id="8" name="TextBox 7">
            <a:extLst>
              <a:ext uri="{FF2B5EF4-FFF2-40B4-BE49-F238E27FC236}">
                <a16:creationId xmlns:a16="http://schemas.microsoft.com/office/drawing/2014/main" id="{47DF1C8B-5D4A-2C90-33B1-12F87AB4B027}"/>
              </a:ext>
            </a:extLst>
          </p:cNvPr>
          <p:cNvSpPr txBox="1"/>
          <p:nvPr userDrawn="1"/>
        </p:nvSpPr>
        <p:spPr>
          <a:xfrm>
            <a:off x="981388" y="6115268"/>
            <a:ext cx="6145530" cy="523220"/>
          </a:xfrm>
          <a:prstGeom prst="rect">
            <a:avLst/>
          </a:prstGeom>
          <a:noFill/>
        </p:spPr>
        <p:txBody>
          <a:bodyPr wrap="square" rtlCol="0">
            <a:spAutoFit/>
          </a:bodyPr>
          <a:lstStyle/>
          <a:p>
            <a:r>
              <a:rPr lang="en-IE" sz="1500" b="1" i="0" dirty="0">
                <a:solidFill>
                  <a:schemeClr val="bg1"/>
                </a:solidFill>
                <a:latin typeface="Interstate" pitchFamily="2" charset="77"/>
                <a:ea typeface="Tahoma" panose="020B0604030504040204" pitchFamily="34" charset="0"/>
                <a:cs typeface="Tahoma" panose="020B0604030504040204" pitchFamily="34" charset="0"/>
              </a:rPr>
              <a:t>CIRCULAR ECONOMY PROGRAMME</a:t>
            </a:r>
          </a:p>
          <a:p>
            <a:r>
              <a:rPr lang="en-IE" sz="1300" b="0" i="0" dirty="0">
                <a:solidFill>
                  <a:srgbClr val="7ACDC8"/>
                </a:solidFill>
                <a:latin typeface="Interstate Light" pitchFamily="2" charset="77"/>
              </a:rPr>
              <a:t>The Driving Force for Ireland’s Move to a Circular Economy</a:t>
            </a:r>
          </a:p>
        </p:txBody>
      </p:sp>
      <p:pic>
        <p:nvPicPr>
          <p:cNvPr id="9" name="Picture 8" descr="A colorful circular arrows in a circle&#10;&#10;Description automatically generated">
            <a:extLst>
              <a:ext uri="{FF2B5EF4-FFF2-40B4-BE49-F238E27FC236}">
                <a16:creationId xmlns:a16="http://schemas.microsoft.com/office/drawing/2014/main" id="{8150E1F0-1A61-690C-31AC-71EEACDBD874}"/>
              </a:ext>
            </a:extLst>
          </p:cNvPr>
          <p:cNvPicPr>
            <a:picLocks noChangeAspect="1"/>
          </p:cNvPicPr>
          <p:nvPr userDrawn="1"/>
        </p:nvPicPr>
        <p:blipFill rotWithShape="1">
          <a:blip r:embed="rId3" cstate="hqprint">
            <a:extLst>
              <a:ext uri="{28A0092B-C50C-407E-A947-70E740481C1C}">
                <a14:useLocalDpi xmlns:a14="http://schemas.microsoft.com/office/drawing/2010/main"/>
              </a:ext>
            </a:extLst>
          </a:blip>
          <a:srcRect/>
          <a:stretch/>
        </p:blipFill>
        <p:spPr>
          <a:xfrm>
            <a:off x="440382" y="6097071"/>
            <a:ext cx="504163" cy="535792"/>
          </a:xfrm>
          <a:prstGeom prst="rect">
            <a:avLst/>
          </a:prstGeom>
        </p:spPr>
      </p:pic>
      <p:pic>
        <p:nvPicPr>
          <p:cNvPr id="10" name="Picture 9" descr="A logo for a company&#10;&#10;Description automatically generated">
            <a:extLst>
              <a:ext uri="{FF2B5EF4-FFF2-40B4-BE49-F238E27FC236}">
                <a16:creationId xmlns:a16="http://schemas.microsoft.com/office/drawing/2014/main" id="{531E04F8-4392-3F27-FBB7-53C77B12EA03}"/>
              </a:ext>
            </a:extLst>
          </p:cNvPr>
          <p:cNvPicPr>
            <a:picLocks noChangeAspect="1"/>
          </p:cNvPicPr>
          <p:nvPr userDrawn="1"/>
        </p:nvPicPr>
        <p:blipFill rotWithShape="1">
          <a:blip r:embed="rId4" cstate="hqprint">
            <a:extLst>
              <a:ext uri="{28A0092B-C50C-407E-A947-70E740481C1C}">
                <a14:useLocalDpi xmlns:a14="http://schemas.microsoft.com/office/drawing/2010/main"/>
              </a:ext>
            </a:extLst>
          </a:blip>
          <a:srcRect/>
          <a:stretch/>
        </p:blipFill>
        <p:spPr>
          <a:xfrm>
            <a:off x="8915827" y="5982166"/>
            <a:ext cx="1144216" cy="777693"/>
          </a:xfrm>
          <a:prstGeom prst="rect">
            <a:avLst/>
          </a:prstGeom>
        </p:spPr>
      </p:pic>
      <p:pic>
        <p:nvPicPr>
          <p:cNvPr id="11" name="Picture 10" descr="A logo for a company&#10;&#10;Description automatically generated">
            <a:extLst>
              <a:ext uri="{FF2B5EF4-FFF2-40B4-BE49-F238E27FC236}">
                <a16:creationId xmlns:a16="http://schemas.microsoft.com/office/drawing/2014/main" id="{614F9886-02F3-4E09-6F39-9CA4C210E15A}"/>
              </a:ext>
            </a:extLst>
          </p:cNvPr>
          <p:cNvPicPr>
            <a:picLocks noChangeAspect="1"/>
          </p:cNvPicPr>
          <p:nvPr userDrawn="1"/>
        </p:nvPicPr>
        <p:blipFill rotWithShape="1">
          <a:blip r:embed="rId5" cstate="hqprint">
            <a:extLst>
              <a:ext uri="{28A0092B-C50C-407E-A947-70E740481C1C}">
                <a14:useLocalDpi xmlns:a14="http://schemas.microsoft.com/office/drawing/2010/main"/>
              </a:ext>
            </a:extLst>
          </a:blip>
          <a:srcRect r="-930"/>
          <a:stretch/>
        </p:blipFill>
        <p:spPr>
          <a:xfrm>
            <a:off x="10265280" y="5987067"/>
            <a:ext cx="1462333" cy="777692"/>
          </a:xfrm>
          <a:prstGeom prst="rect">
            <a:avLst/>
          </a:prstGeom>
        </p:spPr>
      </p:pic>
    </p:spTree>
    <p:extLst>
      <p:ext uri="{BB962C8B-B14F-4D97-AF65-F5344CB8AC3E}">
        <p14:creationId xmlns:p14="http://schemas.microsoft.com/office/powerpoint/2010/main" val="1486879091"/>
      </p:ext>
    </p:extLst>
  </p:cSld>
  <p:clrMap bg1="lt1" tx1="dk1" bg2="lt2" tx2="dk2" accent1="accent1" accent2="accent2" accent3="accent3" accent4="accent4" accent5="accent5" accent6="accent6" hlink="hlink" folHlink="folHlink"/>
  <p:sldLayoutIdLst>
    <p:sldLayoutId id="2147483724" r:id="rId1"/>
  </p:sldLayoutIdLst>
  <p:txStyles>
    <p:titleStyle>
      <a:lvl1pPr algn="l" rtl="0" eaLnBrk="1" latinLnBrk="0" hangingPunct="1">
        <a:spcBef>
          <a:spcPct val="0"/>
        </a:spcBef>
        <a:buNone/>
        <a:defRPr kumimoji="0" sz="2200" kern="120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EB85FCAE-C52E-499D-ECA1-64B61F740534}"/>
              </a:ext>
            </a:extLst>
          </p:cNvPr>
          <p:cNvSpPr/>
          <p:nvPr userDrawn="1"/>
        </p:nvSpPr>
        <p:spPr>
          <a:xfrm>
            <a:off x="0" y="5938576"/>
            <a:ext cx="12192000" cy="919424"/>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b="0" i="0" dirty="0">
              <a:latin typeface="Interstate" pitchFamily="2" charset="77"/>
            </a:endParaRPr>
          </a:p>
        </p:txBody>
      </p:sp>
      <p:sp>
        <p:nvSpPr>
          <p:cNvPr id="19" name="TextBox 18">
            <a:extLst>
              <a:ext uri="{FF2B5EF4-FFF2-40B4-BE49-F238E27FC236}">
                <a16:creationId xmlns:a16="http://schemas.microsoft.com/office/drawing/2014/main" id="{CFAE0A6B-3B0B-4A41-9FD7-27626C0405BA}"/>
              </a:ext>
            </a:extLst>
          </p:cNvPr>
          <p:cNvSpPr txBox="1"/>
          <p:nvPr/>
        </p:nvSpPr>
        <p:spPr>
          <a:xfrm>
            <a:off x="981388" y="6115268"/>
            <a:ext cx="6145530" cy="523220"/>
          </a:xfrm>
          <a:prstGeom prst="rect">
            <a:avLst/>
          </a:prstGeom>
          <a:noFill/>
        </p:spPr>
        <p:txBody>
          <a:bodyPr wrap="square" rtlCol="0">
            <a:spAutoFit/>
          </a:bodyPr>
          <a:lstStyle/>
          <a:p>
            <a:r>
              <a:rPr lang="en-IE" sz="1500" b="1" i="0" dirty="0">
                <a:solidFill>
                  <a:schemeClr val="bg1"/>
                </a:solidFill>
                <a:latin typeface="Interstate" pitchFamily="2" charset="77"/>
                <a:ea typeface="Tahoma" panose="020B0604030504040204" pitchFamily="34" charset="0"/>
                <a:cs typeface="Tahoma" panose="020B0604030504040204" pitchFamily="34" charset="0"/>
              </a:rPr>
              <a:t>CIRCULAR ECONOMY PROGRAMME</a:t>
            </a:r>
          </a:p>
          <a:p>
            <a:r>
              <a:rPr lang="en-IE" sz="1300" b="0" i="0" dirty="0">
                <a:solidFill>
                  <a:srgbClr val="7ACDC8"/>
                </a:solidFill>
                <a:latin typeface="Interstate Light" pitchFamily="2" charset="77"/>
              </a:rPr>
              <a:t>The Driving Force for Ireland’s Move to a Circular Economy</a:t>
            </a:r>
          </a:p>
        </p:txBody>
      </p:sp>
      <p:pic>
        <p:nvPicPr>
          <p:cNvPr id="2" name="Picture 1" descr="A colorful circular arrows in a circle&#10;&#10;Description automatically generated">
            <a:extLst>
              <a:ext uri="{FF2B5EF4-FFF2-40B4-BE49-F238E27FC236}">
                <a16:creationId xmlns:a16="http://schemas.microsoft.com/office/drawing/2014/main" id="{BD031DC2-31D6-D856-B237-31C319531D2D}"/>
              </a:ext>
            </a:extLst>
          </p:cNvPr>
          <p:cNvPicPr>
            <a:picLocks noChangeAspect="1"/>
          </p:cNvPicPr>
          <p:nvPr userDrawn="1"/>
        </p:nvPicPr>
        <p:blipFill rotWithShape="1">
          <a:blip r:embed="rId5" cstate="hqprint">
            <a:extLst>
              <a:ext uri="{28A0092B-C50C-407E-A947-70E740481C1C}">
                <a14:useLocalDpi xmlns:a14="http://schemas.microsoft.com/office/drawing/2010/main"/>
              </a:ext>
            </a:extLst>
          </a:blip>
          <a:srcRect/>
          <a:stretch/>
        </p:blipFill>
        <p:spPr>
          <a:xfrm>
            <a:off x="440382" y="6097071"/>
            <a:ext cx="504163" cy="535792"/>
          </a:xfrm>
          <a:prstGeom prst="rect">
            <a:avLst/>
          </a:prstGeom>
        </p:spPr>
      </p:pic>
      <p:pic>
        <p:nvPicPr>
          <p:cNvPr id="9" name="Picture 8" descr="A logo for a company&#10;&#10;Description automatically generated">
            <a:extLst>
              <a:ext uri="{FF2B5EF4-FFF2-40B4-BE49-F238E27FC236}">
                <a16:creationId xmlns:a16="http://schemas.microsoft.com/office/drawing/2014/main" id="{4F1AE9C2-805A-AA1F-9F5A-8356AB9176AA}"/>
              </a:ext>
            </a:extLst>
          </p:cNvPr>
          <p:cNvPicPr>
            <a:picLocks noChangeAspect="1"/>
          </p:cNvPicPr>
          <p:nvPr userDrawn="1"/>
        </p:nvPicPr>
        <p:blipFill rotWithShape="1">
          <a:blip r:embed="rId6" cstate="hqprint">
            <a:extLst>
              <a:ext uri="{28A0092B-C50C-407E-A947-70E740481C1C}">
                <a14:useLocalDpi xmlns:a14="http://schemas.microsoft.com/office/drawing/2010/main"/>
              </a:ext>
            </a:extLst>
          </a:blip>
          <a:srcRect/>
          <a:stretch/>
        </p:blipFill>
        <p:spPr>
          <a:xfrm>
            <a:off x="8915827" y="5982166"/>
            <a:ext cx="1144216" cy="777693"/>
          </a:xfrm>
          <a:prstGeom prst="rect">
            <a:avLst/>
          </a:prstGeom>
        </p:spPr>
      </p:pic>
      <p:pic>
        <p:nvPicPr>
          <p:cNvPr id="11" name="Picture 10" descr="A logo for a company&#10;&#10;Description automatically generated">
            <a:extLst>
              <a:ext uri="{FF2B5EF4-FFF2-40B4-BE49-F238E27FC236}">
                <a16:creationId xmlns:a16="http://schemas.microsoft.com/office/drawing/2014/main" id="{9C8C7CEE-3770-B8CE-CD3A-1D68219B0D96}"/>
              </a:ext>
            </a:extLst>
          </p:cNvPr>
          <p:cNvPicPr>
            <a:picLocks noChangeAspect="1"/>
          </p:cNvPicPr>
          <p:nvPr userDrawn="1"/>
        </p:nvPicPr>
        <p:blipFill rotWithShape="1">
          <a:blip r:embed="rId7" cstate="hqprint">
            <a:extLst>
              <a:ext uri="{28A0092B-C50C-407E-A947-70E740481C1C}">
                <a14:useLocalDpi xmlns:a14="http://schemas.microsoft.com/office/drawing/2010/main"/>
              </a:ext>
            </a:extLst>
          </a:blip>
          <a:srcRect r="-930"/>
          <a:stretch/>
        </p:blipFill>
        <p:spPr>
          <a:xfrm>
            <a:off x="10265280" y="5987067"/>
            <a:ext cx="1462333" cy="777692"/>
          </a:xfrm>
          <a:prstGeom prst="rect">
            <a:avLst/>
          </a:prstGeom>
        </p:spPr>
      </p:pic>
      <p:cxnSp>
        <p:nvCxnSpPr>
          <p:cNvPr id="16" name="Straight Connector 15">
            <a:extLst>
              <a:ext uri="{FF2B5EF4-FFF2-40B4-BE49-F238E27FC236}">
                <a16:creationId xmlns:a16="http://schemas.microsoft.com/office/drawing/2014/main" id="{9CF0CA75-C95B-99D9-5BA7-CEBE0CEC2092}"/>
              </a:ext>
            </a:extLst>
          </p:cNvPr>
          <p:cNvCxnSpPr>
            <a:cxnSpLocks/>
          </p:cNvCxnSpPr>
          <p:nvPr userDrawn="1"/>
        </p:nvCxnSpPr>
        <p:spPr>
          <a:xfrm>
            <a:off x="497840" y="914391"/>
            <a:ext cx="11196320" cy="0"/>
          </a:xfrm>
          <a:prstGeom prst="line">
            <a:avLst/>
          </a:prstGeom>
          <a:ln w="50800">
            <a:solidFill>
              <a:srgbClr val="7ACDC8"/>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67780901"/>
      </p:ext>
    </p:extLst>
  </p:cSld>
  <p:clrMap bg1="lt1" tx1="dk1" bg2="lt2" tx2="dk2" accent1="accent1" accent2="accent2" accent3="accent3" accent4="accent4" accent5="accent5" accent6="accent6" hlink="hlink" folHlink="folHlink"/>
  <p:sldLayoutIdLst>
    <p:sldLayoutId id="2147483691" r:id="rId1"/>
    <p:sldLayoutId id="2147483692" r:id="rId2"/>
    <p:sldLayoutId id="2147483728" r:id="rId3"/>
  </p:sldLayoutIdLst>
  <p:txStyles>
    <p:titleStyle>
      <a:lvl1pPr algn="l" rtl="0" eaLnBrk="1" latinLnBrk="0" hangingPunct="1">
        <a:spcBef>
          <a:spcPct val="0"/>
        </a:spcBef>
        <a:buNone/>
        <a:defRPr kumimoji="0" sz="2200" kern="120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EB85FCAE-C52E-499D-ECA1-64B61F740534}"/>
              </a:ext>
            </a:extLst>
          </p:cNvPr>
          <p:cNvSpPr/>
          <p:nvPr userDrawn="1"/>
        </p:nvSpPr>
        <p:spPr>
          <a:xfrm>
            <a:off x="0" y="5902784"/>
            <a:ext cx="12192000" cy="955216"/>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b="0" i="0" dirty="0">
              <a:latin typeface="Interstate" pitchFamily="2" charset="77"/>
            </a:endParaRPr>
          </a:p>
        </p:txBody>
      </p:sp>
      <p:sp>
        <p:nvSpPr>
          <p:cNvPr id="19" name="TextBox 18">
            <a:extLst>
              <a:ext uri="{FF2B5EF4-FFF2-40B4-BE49-F238E27FC236}">
                <a16:creationId xmlns:a16="http://schemas.microsoft.com/office/drawing/2014/main" id="{CFAE0A6B-3B0B-4A41-9FD7-27626C0405BA}"/>
              </a:ext>
            </a:extLst>
          </p:cNvPr>
          <p:cNvSpPr txBox="1"/>
          <p:nvPr/>
        </p:nvSpPr>
        <p:spPr>
          <a:xfrm>
            <a:off x="1212500" y="6115268"/>
            <a:ext cx="6145530" cy="523220"/>
          </a:xfrm>
          <a:prstGeom prst="rect">
            <a:avLst/>
          </a:prstGeom>
          <a:noFill/>
        </p:spPr>
        <p:txBody>
          <a:bodyPr wrap="square" rtlCol="0">
            <a:spAutoFit/>
          </a:bodyPr>
          <a:lstStyle/>
          <a:p>
            <a:r>
              <a:rPr lang="en-IE" sz="1500" b="1" i="0" dirty="0">
                <a:solidFill>
                  <a:schemeClr val="bg1"/>
                </a:solidFill>
                <a:latin typeface="Interstate" pitchFamily="2" charset="77"/>
                <a:ea typeface="Tahoma" panose="020B0604030504040204" pitchFamily="34" charset="0"/>
                <a:cs typeface="Tahoma" panose="020B0604030504040204" pitchFamily="34" charset="0"/>
              </a:rPr>
              <a:t>CIRCULAR ECONOMY PROGRAMME</a:t>
            </a:r>
          </a:p>
          <a:p>
            <a:r>
              <a:rPr lang="en-IE" sz="1300" b="0" i="0" dirty="0">
                <a:solidFill>
                  <a:srgbClr val="7ACDC8"/>
                </a:solidFill>
                <a:latin typeface="Interstate Light" pitchFamily="2" charset="77"/>
              </a:rPr>
              <a:t>The Driving Force for Ireland’s Move to a Circular Economy</a:t>
            </a:r>
          </a:p>
        </p:txBody>
      </p:sp>
      <p:pic>
        <p:nvPicPr>
          <p:cNvPr id="2" name="Picture 1" descr="A colorful circular arrows in a circle&#10;&#10;Description automatically generated">
            <a:extLst>
              <a:ext uri="{FF2B5EF4-FFF2-40B4-BE49-F238E27FC236}">
                <a16:creationId xmlns:a16="http://schemas.microsoft.com/office/drawing/2014/main" id="{BD031DC2-31D6-D856-B237-31C319531D2D}"/>
              </a:ext>
            </a:extLst>
          </p:cNvPr>
          <p:cNvPicPr>
            <a:picLocks noChangeAspect="1"/>
          </p:cNvPicPr>
          <p:nvPr userDrawn="1"/>
        </p:nvPicPr>
        <p:blipFill rotWithShape="1">
          <a:blip r:embed="rId4" cstate="hqprint">
            <a:extLst>
              <a:ext uri="{28A0092B-C50C-407E-A947-70E740481C1C}">
                <a14:useLocalDpi xmlns:a14="http://schemas.microsoft.com/office/drawing/2010/main"/>
              </a:ext>
            </a:extLst>
          </a:blip>
          <a:srcRect/>
          <a:stretch/>
        </p:blipFill>
        <p:spPr>
          <a:xfrm>
            <a:off x="440382" y="5969616"/>
            <a:ext cx="709191" cy="753682"/>
          </a:xfrm>
          <a:prstGeom prst="rect">
            <a:avLst/>
          </a:prstGeom>
        </p:spPr>
      </p:pic>
      <p:pic>
        <p:nvPicPr>
          <p:cNvPr id="9" name="Picture 8" descr="A logo for a company&#10;&#10;Description automatically generated">
            <a:extLst>
              <a:ext uri="{FF2B5EF4-FFF2-40B4-BE49-F238E27FC236}">
                <a16:creationId xmlns:a16="http://schemas.microsoft.com/office/drawing/2014/main" id="{4F1AE9C2-805A-AA1F-9F5A-8356AB9176AA}"/>
              </a:ext>
            </a:extLst>
          </p:cNvPr>
          <p:cNvPicPr>
            <a:picLocks noChangeAspect="1"/>
          </p:cNvPicPr>
          <p:nvPr userDrawn="1"/>
        </p:nvPicPr>
        <p:blipFill rotWithShape="1">
          <a:blip r:embed="rId5" cstate="hqprint">
            <a:extLst>
              <a:ext uri="{28A0092B-C50C-407E-A947-70E740481C1C}">
                <a14:useLocalDpi xmlns:a14="http://schemas.microsoft.com/office/drawing/2010/main"/>
              </a:ext>
            </a:extLst>
          </a:blip>
          <a:srcRect/>
          <a:stretch/>
        </p:blipFill>
        <p:spPr>
          <a:xfrm>
            <a:off x="8915827" y="5982166"/>
            <a:ext cx="1144216" cy="777693"/>
          </a:xfrm>
          <a:prstGeom prst="rect">
            <a:avLst/>
          </a:prstGeom>
        </p:spPr>
      </p:pic>
      <p:pic>
        <p:nvPicPr>
          <p:cNvPr id="11" name="Picture 10" descr="A logo for a company&#10;&#10;Description automatically generated">
            <a:extLst>
              <a:ext uri="{FF2B5EF4-FFF2-40B4-BE49-F238E27FC236}">
                <a16:creationId xmlns:a16="http://schemas.microsoft.com/office/drawing/2014/main" id="{9C8C7CEE-3770-B8CE-CD3A-1D68219B0D96}"/>
              </a:ext>
            </a:extLst>
          </p:cNvPr>
          <p:cNvPicPr>
            <a:picLocks noChangeAspect="1"/>
          </p:cNvPicPr>
          <p:nvPr userDrawn="1"/>
        </p:nvPicPr>
        <p:blipFill rotWithShape="1">
          <a:blip r:embed="rId6" cstate="hqprint">
            <a:extLst>
              <a:ext uri="{28A0092B-C50C-407E-A947-70E740481C1C}">
                <a14:useLocalDpi xmlns:a14="http://schemas.microsoft.com/office/drawing/2010/main"/>
              </a:ext>
            </a:extLst>
          </a:blip>
          <a:srcRect r="-930"/>
          <a:stretch/>
        </p:blipFill>
        <p:spPr>
          <a:xfrm>
            <a:off x="10265280" y="5987067"/>
            <a:ext cx="1462333" cy="777692"/>
          </a:xfrm>
          <a:prstGeom prst="rect">
            <a:avLst/>
          </a:prstGeom>
        </p:spPr>
      </p:pic>
      <p:cxnSp>
        <p:nvCxnSpPr>
          <p:cNvPr id="16" name="Straight Connector 15">
            <a:extLst>
              <a:ext uri="{FF2B5EF4-FFF2-40B4-BE49-F238E27FC236}">
                <a16:creationId xmlns:a16="http://schemas.microsoft.com/office/drawing/2014/main" id="{9CF0CA75-C95B-99D9-5BA7-CEBE0CEC2092}"/>
              </a:ext>
            </a:extLst>
          </p:cNvPr>
          <p:cNvCxnSpPr>
            <a:cxnSpLocks/>
          </p:cNvCxnSpPr>
          <p:nvPr userDrawn="1"/>
        </p:nvCxnSpPr>
        <p:spPr>
          <a:xfrm>
            <a:off x="497840" y="793812"/>
            <a:ext cx="11196320" cy="0"/>
          </a:xfrm>
          <a:prstGeom prst="line">
            <a:avLst/>
          </a:prstGeom>
          <a:ln w="19050">
            <a:solidFill>
              <a:srgbClr val="7ACDC8"/>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041063345"/>
      </p:ext>
    </p:extLst>
  </p:cSld>
  <p:clrMap bg1="lt1" tx1="dk1" bg2="lt2" tx2="dk2" accent1="accent1" accent2="accent2" accent3="accent3" accent4="accent4" accent5="accent5" accent6="accent6" hlink="hlink" folHlink="folHlink"/>
  <p:sldLayoutIdLst>
    <p:sldLayoutId id="2147483731" r:id="rId1"/>
    <p:sldLayoutId id="2147483732" r:id="rId2"/>
  </p:sldLayoutIdLst>
  <p:txStyles>
    <p:titleStyle>
      <a:lvl1pPr algn="l" rtl="0" eaLnBrk="1" latinLnBrk="0" hangingPunct="1">
        <a:spcBef>
          <a:spcPct val="0"/>
        </a:spcBef>
        <a:buNone/>
        <a:defRPr kumimoji="0" sz="2200" kern="120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2.xml"/><Relationship Id="rId1" Type="http://schemas.openxmlformats.org/officeDocument/2006/relationships/slideLayout" Target="../slideLayouts/slideLayout3.xml"/><Relationship Id="rId4" Type="http://schemas.openxmlformats.org/officeDocument/2006/relationships/image" Target="../media/image14.jpg"/></Relationships>
</file>

<file path=ppt/slides/_rels/slide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3.xml"/><Relationship Id="rId1" Type="http://schemas.openxmlformats.org/officeDocument/2006/relationships/slideLayout" Target="../slideLayouts/slideLayout3.xml"/><Relationship Id="rId4" Type="http://schemas.openxmlformats.org/officeDocument/2006/relationships/image" Target="../media/image16.png"/></Relationships>
</file>

<file path=ppt/slides/_rels/slide4.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5.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18.png"/><Relationship Id="rId4"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8" Type="http://schemas.openxmlformats.org/officeDocument/2006/relationships/image" Target="../media/image24.emf"/><Relationship Id="rId3" Type="http://schemas.openxmlformats.org/officeDocument/2006/relationships/image" Target="../media/image19.png"/><Relationship Id="rId7" Type="http://schemas.openxmlformats.org/officeDocument/2006/relationships/image" Target="../media/image23.emf"/><Relationship Id="rId2" Type="http://schemas.openxmlformats.org/officeDocument/2006/relationships/notesSlide" Target="../notesSlides/notesSlide8.xml"/><Relationship Id="rId1" Type="http://schemas.openxmlformats.org/officeDocument/2006/relationships/slideLayout" Target="../slideLayouts/slideLayout5.xml"/><Relationship Id="rId6" Type="http://schemas.openxmlformats.org/officeDocument/2006/relationships/image" Target="../media/image22.emf"/><Relationship Id="rId5" Type="http://schemas.openxmlformats.org/officeDocument/2006/relationships/image" Target="../media/image21.emf"/><Relationship Id="rId4" Type="http://schemas.openxmlformats.org/officeDocument/2006/relationships/image" Target="../media/image20.emf"/></Relationships>
</file>

<file path=ppt/slides/_rels/slide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9.xml"/><Relationship Id="rId1" Type="http://schemas.openxmlformats.org/officeDocument/2006/relationships/slideLayout" Target="../slideLayouts/slideLayout5.xml"/><Relationship Id="rId4" Type="http://schemas.openxmlformats.org/officeDocument/2006/relationships/image" Target="../media/image26.png"/></Relationships>
</file>

<file path=ppt/slides/_rels/slide10.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10.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11.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1.xml"/><Relationship Id="rId1" Type="http://schemas.openxmlformats.org/officeDocument/2006/relationships/slideLayout" Target="../slideLayouts/slideLayout3.xml"/><Relationship Id="rId5" Type="http://schemas.openxmlformats.org/officeDocument/2006/relationships/image" Target="../media/image29.jpeg"/><Relationship Id="rId4" Type="http://schemas.openxmlformats.org/officeDocument/2006/relationships/image" Target="../media/image28.png"/></Relationships>
</file>

<file path=ppt/slides/_rels/slide12.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2.xml"/><Relationship Id="rId1" Type="http://schemas.openxmlformats.org/officeDocument/2006/relationships/slideLayout" Target="../slideLayouts/slideLayout3.xml"/><Relationship Id="rId5" Type="http://schemas.openxmlformats.org/officeDocument/2006/relationships/image" Target="../media/image31.jpeg"/><Relationship Id="rId4" Type="http://schemas.openxmlformats.org/officeDocument/2006/relationships/image" Target="../media/image30.png"/></Relationships>
</file>

<file path=ppt/slides/_rels/slide13.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17.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18.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9.xml"/><Relationship Id="rId1" Type="http://schemas.openxmlformats.org/officeDocument/2006/relationships/slideLayout" Target="../slideLayouts/slideLayout3.xml"/><Relationship Id="rId5" Type="http://schemas.openxmlformats.org/officeDocument/2006/relationships/image" Target="../media/image36.jpeg"/><Relationship Id="rId4" Type="http://schemas.openxmlformats.org/officeDocument/2006/relationships/image" Target="../media/image35.jpeg"/></Relationships>
</file>

<file path=ppt/slides/_rels/slide20.xml.rels><?xml version="1.0" encoding="UTF-8" standalone="yes"?>
<Relationships xmlns="http://schemas.openxmlformats.org/package/2006/relationships"><Relationship Id="rId8" Type="http://schemas.openxmlformats.org/officeDocument/2006/relationships/image" Target="../media/image42.png"/><Relationship Id="rId3" Type="http://schemas.openxmlformats.org/officeDocument/2006/relationships/image" Target="../media/image37.png"/><Relationship Id="rId7" Type="http://schemas.openxmlformats.org/officeDocument/2006/relationships/image" Target="../media/image41.png"/><Relationship Id="rId2" Type="http://schemas.openxmlformats.org/officeDocument/2006/relationships/notesSlide" Target="../notesSlides/notesSlide20.xml"/><Relationship Id="rId1" Type="http://schemas.openxmlformats.org/officeDocument/2006/relationships/slideLayout" Target="../slideLayouts/slideLayout3.xml"/><Relationship Id="rId6" Type="http://schemas.openxmlformats.org/officeDocument/2006/relationships/image" Target="../media/image40.png"/><Relationship Id="rId5" Type="http://schemas.openxmlformats.org/officeDocument/2006/relationships/image" Target="../media/image39.png"/><Relationship Id="rId10" Type="http://schemas.openxmlformats.org/officeDocument/2006/relationships/image" Target="../media/image44.png"/><Relationship Id="rId4" Type="http://schemas.openxmlformats.org/officeDocument/2006/relationships/image" Target="../media/image38.png"/><Relationship Id="rId9" Type="http://schemas.openxmlformats.org/officeDocument/2006/relationships/image" Target="../media/image43.png"/></Relationships>
</file>

<file path=ppt/slides/_rels/slide21.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21.xml"/><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22.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23.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23.xml"/><Relationship Id="rId1" Type="http://schemas.openxmlformats.org/officeDocument/2006/relationships/slideLayout" Target="../slideLayouts/slideLayout3.xml"/><Relationship Id="rId5" Type="http://schemas.openxmlformats.org/officeDocument/2006/relationships/image" Target="../media/image48.png"/><Relationship Id="rId4" Type="http://schemas.openxmlformats.org/officeDocument/2006/relationships/image" Target="../media/image47.png"/></Relationships>
</file>

<file path=ppt/slides/_rels/slide24.xml.rels><?xml version="1.0" encoding="UTF-8" standalone="yes"?>
<Relationships xmlns="http://schemas.openxmlformats.org/package/2006/relationships"><Relationship Id="rId3" Type="http://schemas.openxmlformats.org/officeDocument/2006/relationships/image" Target="../media/image49.jpeg"/><Relationship Id="rId7" Type="http://schemas.openxmlformats.org/officeDocument/2006/relationships/image" Target="../media/image52.emf"/><Relationship Id="rId2" Type="http://schemas.openxmlformats.org/officeDocument/2006/relationships/notesSlide" Target="../notesSlides/notesSlide24.xml"/><Relationship Id="rId1" Type="http://schemas.openxmlformats.org/officeDocument/2006/relationships/slideLayout" Target="../slideLayouts/slideLayout3.xml"/><Relationship Id="rId6" Type="http://schemas.openxmlformats.org/officeDocument/2006/relationships/image" Target="../media/image51.emf"/><Relationship Id="rId5" Type="http://schemas.microsoft.com/office/2007/relationships/hdphoto" Target="../media/hdphoto1.wdp"/><Relationship Id="rId4" Type="http://schemas.openxmlformats.org/officeDocument/2006/relationships/image" Target="../media/image50.png"/></Relationships>
</file>

<file path=ppt/slides/_rels/slide25.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25.xml"/><Relationship Id="rId1" Type="http://schemas.openxmlformats.org/officeDocument/2006/relationships/slideLayout" Target="../slideLayouts/slideLayout3.xml"/><Relationship Id="rId5" Type="http://schemas.openxmlformats.org/officeDocument/2006/relationships/image" Target="../media/image55.jpeg"/><Relationship Id="rId4" Type="http://schemas.openxmlformats.org/officeDocument/2006/relationships/image" Target="../media/image54.png"/></Relationships>
</file>

<file path=ppt/slides/_rels/slide26.xml.rels><?xml version="1.0" encoding="UTF-8" standalone="yes"?>
<Relationships xmlns="http://schemas.openxmlformats.org/package/2006/relationships"><Relationship Id="rId8" Type="http://schemas.openxmlformats.org/officeDocument/2006/relationships/image" Target="../media/image59.tmp"/><Relationship Id="rId3" Type="http://schemas.openxmlformats.org/officeDocument/2006/relationships/image" Target="../media/image50.png"/><Relationship Id="rId7" Type="http://schemas.openxmlformats.org/officeDocument/2006/relationships/image" Target="../media/image58.png"/><Relationship Id="rId2" Type="http://schemas.openxmlformats.org/officeDocument/2006/relationships/notesSlide" Target="../notesSlides/notesSlide26.xml"/><Relationship Id="rId1" Type="http://schemas.openxmlformats.org/officeDocument/2006/relationships/slideLayout" Target="../slideLayouts/slideLayout3.xml"/><Relationship Id="rId6" Type="http://schemas.openxmlformats.org/officeDocument/2006/relationships/image" Target="../media/image57.tmp"/><Relationship Id="rId5" Type="http://schemas.openxmlformats.org/officeDocument/2006/relationships/image" Target="../media/image56.png"/><Relationship Id="rId4" Type="http://schemas.microsoft.com/office/2007/relationships/hdphoto" Target="../media/hdphoto1.wdp"/></Relationships>
</file>

<file path=ppt/slides/_rels/slide27.xml.rels><?xml version="1.0" encoding="UTF-8" standalone="yes"?>
<Relationships xmlns="http://schemas.openxmlformats.org/package/2006/relationships"><Relationship Id="rId3" Type="http://schemas.openxmlformats.org/officeDocument/2006/relationships/image" Target="../media/image60.jpeg"/><Relationship Id="rId2" Type="http://schemas.openxmlformats.org/officeDocument/2006/relationships/notesSlide" Target="../notesSlides/notesSlide27.xml"/><Relationship Id="rId1" Type="http://schemas.openxmlformats.org/officeDocument/2006/relationships/slideLayout" Target="../slideLayouts/slideLayout3.xml"/><Relationship Id="rId5" Type="http://schemas.openxmlformats.org/officeDocument/2006/relationships/image" Target="../media/image62.jpeg"/><Relationship Id="rId4" Type="http://schemas.openxmlformats.org/officeDocument/2006/relationships/image" Target="../media/image61.jpeg"/></Relationships>
</file>

<file path=ppt/slides/_rels/slide28.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28.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_rels/slide29.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5.png"/><Relationship Id="rId7" Type="http://schemas.openxmlformats.org/officeDocument/2006/relationships/image" Target="../media/image9.png"/><Relationship Id="rId2" Type="http://schemas.openxmlformats.org/officeDocument/2006/relationships/notesSlide" Target="../notesSlides/notesSlide30.xml"/><Relationship Id="rId1" Type="http://schemas.openxmlformats.org/officeDocument/2006/relationships/slideLayout" Target="../slideLayouts/slideLayout1.xml"/><Relationship Id="rId6" Type="http://schemas.openxmlformats.org/officeDocument/2006/relationships/image" Target="../media/image8.png"/><Relationship Id="rId5" Type="http://schemas.openxmlformats.org/officeDocument/2006/relationships/image" Target="../media/image7.png"/><Relationship Id="rId10" Type="http://schemas.openxmlformats.org/officeDocument/2006/relationships/image" Target="../media/image12.png"/><Relationship Id="rId4" Type="http://schemas.openxmlformats.org/officeDocument/2006/relationships/image" Target="../media/image6.png"/><Relationship Id="rId9" Type="http://schemas.openxmlformats.org/officeDocument/2006/relationships/image" Target="../media/image1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6942618" y="1136064"/>
            <a:ext cx="4779118" cy="4585871"/>
          </a:xfrm>
          <a:prstGeom prst="rect">
            <a:avLst/>
          </a:prstGeom>
          <a:noFill/>
        </p:spPr>
        <p:txBody>
          <a:bodyPr wrap="square" rtlCol="0">
            <a:spAutoFit/>
          </a:bodyPr>
          <a:lstStyle/>
          <a:p>
            <a:r>
              <a:rPr lang="en-US" sz="4000" b="1" dirty="0">
                <a:solidFill>
                  <a:schemeClr val="bg1"/>
                </a:solidFill>
                <a:latin typeface="Interstate" pitchFamily="2" charset="77"/>
              </a:rPr>
              <a:t>Circular Economy and Waste -</a:t>
            </a:r>
            <a:br>
              <a:rPr lang="en-US" sz="4000" b="1" dirty="0">
                <a:solidFill>
                  <a:schemeClr val="bg1"/>
                </a:solidFill>
                <a:latin typeface="Interstate" pitchFamily="2" charset="77"/>
              </a:rPr>
            </a:br>
            <a:r>
              <a:rPr lang="en-US" sz="4000" b="1" dirty="0">
                <a:solidFill>
                  <a:schemeClr val="bg1"/>
                </a:solidFill>
                <a:latin typeface="Interstate" pitchFamily="2" charset="77"/>
              </a:rPr>
              <a:t>Progress Update</a:t>
            </a:r>
          </a:p>
          <a:p>
            <a:br>
              <a:rPr lang="en-US" sz="2400" b="1" i="1" dirty="0">
                <a:solidFill>
                  <a:schemeClr val="bg1"/>
                </a:solidFill>
                <a:latin typeface="Interstate" pitchFamily="2" charset="77"/>
              </a:rPr>
            </a:br>
            <a:r>
              <a:rPr lang="en-US" sz="2400" b="1" i="1" dirty="0">
                <a:solidFill>
                  <a:schemeClr val="bg1"/>
                </a:solidFill>
                <a:latin typeface="Interstate" pitchFamily="2" charset="77"/>
              </a:rPr>
              <a:t>State of the Environment Report 2024</a:t>
            </a:r>
          </a:p>
          <a:p>
            <a:endParaRPr lang="en-US" sz="4000" b="1" dirty="0">
              <a:solidFill>
                <a:schemeClr val="bg1"/>
              </a:solidFill>
              <a:latin typeface="Interstate" pitchFamily="2" charset="77"/>
            </a:endParaRPr>
          </a:p>
          <a:p>
            <a:r>
              <a:rPr lang="en-US" sz="3200" b="1" dirty="0">
                <a:solidFill>
                  <a:schemeClr val="bg1"/>
                </a:solidFill>
                <a:latin typeface="Interstate" pitchFamily="2" charset="77"/>
              </a:rPr>
              <a:t>Warren Phelan</a:t>
            </a:r>
          </a:p>
          <a:p>
            <a:r>
              <a:rPr lang="en-US" sz="2800" b="1" i="1" dirty="0">
                <a:solidFill>
                  <a:schemeClr val="bg1"/>
                </a:solidFill>
                <a:latin typeface="Interstate" pitchFamily="2" charset="77"/>
              </a:rPr>
              <a:t>Programme Manager</a:t>
            </a: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3" name="Picture 2" descr="A black and white logo&#10;&#10;Description automatically generated">
            <a:extLst>
              <a:ext uri="{FF2B5EF4-FFF2-40B4-BE49-F238E27FC236}">
                <a16:creationId xmlns:a16="http://schemas.microsoft.com/office/drawing/2014/main" id="{28681C20-B3CE-71C4-9A9D-D3A78FEE1471}"/>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149956946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tangle 15">
            <a:extLst>
              <a:ext uri="{FF2B5EF4-FFF2-40B4-BE49-F238E27FC236}">
                <a16:creationId xmlns:a16="http://schemas.microsoft.com/office/drawing/2014/main" id="{15BB64F0-FACB-22E1-0A62-B3CF16228DCA}"/>
              </a:ext>
            </a:extLst>
          </p:cNvPr>
          <p:cNvSpPr/>
          <p:nvPr/>
        </p:nvSpPr>
        <p:spPr>
          <a:xfrm>
            <a:off x="515938" y="1029730"/>
            <a:ext cx="3718312" cy="4827373"/>
          </a:xfrm>
          <a:prstGeom prst="rect">
            <a:avLst/>
          </a:prstGeom>
          <a:solidFill>
            <a:srgbClr val="445173">
              <a:alpha val="2197"/>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B51F5EA3-2D8E-1D15-0201-63D34BC96CDE}"/>
              </a:ext>
            </a:extLst>
          </p:cNvPr>
          <p:cNvSpPr/>
          <p:nvPr/>
        </p:nvSpPr>
        <p:spPr>
          <a:xfrm>
            <a:off x="4349578" y="1029730"/>
            <a:ext cx="7326485" cy="4827373"/>
          </a:xfrm>
          <a:prstGeom prst="rect">
            <a:avLst/>
          </a:prstGeom>
          <a:solidFill>
            <a:srgbClr val="3D5873">
              <a:alpha val="8265"/>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455BA3AE-174C-80E0-CEBA-0139311AC933}"/>
              </a:ext>
            </a:extLst>
          </p:cNvPr>
          <p:cNvSpPr/>
          <p:nvPr/>
        </p:nvSpPr>
        <p:spPr>
          <a:xfrm>
            <a:off x="8877207" y="4576916"/>
            <a:ext cx="2219161" cy="722748"/>
          </a:xfrm>
          <a:prstGeom prst="rect">
            <a:avLst/>
          </a:prstGeom>
          <a:solidFill>
            <a:schemeClr val="accent2">
              <a:lumMod val="40000"/>
              <a:lumOff val="60000"/>
              <a:alpha val="36533"/>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BA46383A-9FB1-6FA6-B830-3FE969D4503B}"/>
              </a:ext>
            </a:extLst>
          </p:cNvPr>
          <p:cNvSpPr txBox="1"/>
          <p:nvPr/>
        </p:nvSpPr>
        <p:spPr>
          <a:xfrm>
            <a:off x="851903" y="1395167"/>
            <a:ext cx="3497675" cy="3077766"/>
          </a:xfrm>
          <a:prstGeom prst="rect">
            <a:avLst/>
          </a:prstGeom>
          <a:noFill/>
        </p:spPr>
        <p:txBody>
          <a:bodyPr wrap="square" rtlCol="0">
            <a:spAutoFit/>
          </a:bodyPr>
          <a:lstStyle/>
          <a:p>
            <a:pPr marL="342900" indent="-342900">
              <a:lnSpc>
                <a:spcPct val="200000"/>
              </a:lnSpc>
              <a:buFont typeface="+mj-lt"/>
              <a:buAutoNum type="arabicPeriod"/>
            </a:pPr>
            <a:r>
              <a:rPr lang="en-IE" sz="2000" b="1" dirty="0">
                <a:solidFill>
                  <a:srgbClr val="445173"/>
                </a:solidFill>
                <a:latin typeface="Interstate" pitchFamily="2" charset="77"/>
              </a:rPr>
              <a:t>Current Situation</a:t>
            </a:r>
          </a:p>
          <a:p>
            <a:pPr marL="342900" indent="-342900">
              <a:lnSpc>
                <a:spcPct val="200000"/>
              </a:lnSpc>
              <a:buFont typeface="+mj-lt"/>
              <a:buAutoNum type="arabicPeriod"/>
            </a:pPr>
            <a:r>
              <a:rPr lang="en-IE" sz="2000" b="1" dirty="0">
                <a:solidFill>
                  <a:srgbClr val="445173"/>
                </a:solidFill>
                <a:latin typeface="Interstate" pitchFamily="2" charset="77"/>
              </a:rPr>
              <a:t>Drivers</a:t>
            </a:r>
          </a:p>
          <a:p>
            <a:pPr marL="342900" indent="-342900">
              <a:lnSpc>
                <a:spcPct val="200000"/>
              </a:lnSpc>
              <a:buFont typeface="+mj-lt"/>
              <a:buAutoNum type="arabicPeriod"/>
            </a:pPr>
            <a:r>
              <a:rPr lang="en-IE" sz="2000" b="1" dirty="0">
                <a:solidFill>
                  <a:srgbClr val="445173"/>
                </a:solidFill>
                <a:latin typeface="Interstate" pitchFamily="2" charset="77"/>
              </a:rPr>
              <a:t>Pressures</a:t>
            </a:r>
          </a:p>
          <a:p>
            <a:pPr marL="342900" indent="-342900">
              <a:lnSpc>
                <a:spcPct val="200000"/>
              </a:lnSpc>
              <a:buFont typeface="+mj-lt"/>
              <a:buAutoNum type="arabicPeriod"/>
            </a:pPr>
            <a:r>
              <a:rPr lang="en-IE" sz="2000" b="1" dirty="0">
                <a:solidFill>
                  <a:srgbClr val="445173"/>
                </a:solidFill>
                <a:latin typeface="Interstate" pitchFamily="2" charset="77"/>
              </a:rPr>
              <a:t>Responses</a:t>
            </a:r>
          </a:p>
          <a:p>
            <a:pPr marL="342900" indent="-342900">
              <a:lnSpc>
                <a:spcPct val="200000"/>
              </a:lnSpc>
              <a:buFont typeface="+mj-lt"/>
              <a:buAutoNum type="arabicPeriod"/>
            </a:pPr>
            <a:r>
              <a:rPr lang="en-IE" sz="2000" b="1" dirty="0">
                <a:solidFill>
                  <a:srgbClr val="445173"/>
                </a:solidFill>
                <a:latin typeface="Interstate" pitchFamily="2" charset="77"/>
              </a:rPr>
              <a:t>Concluding Remarks</a:t>
            </a:r>
            <a:endParaRPr lang="en-IE" b="1" dirty="0">
              <a:solidFill>
                <a:srgbClr val="445173"/>
              </a:solidFill>
              <a:latin typeface="Interstate" pitchFamily="2" charset="77"/>
            </a:endParaRPr>
          </a:p>
        </p:txBody>
      </p:sp>
      <p:pic>
        <p:nvPicPr>
          <p:cNvPr id="5" name="Picture 4">
            <a:extLst>
              <a:ext uri="{FF2B5EF4-FFF2-40B4-BE49-F238E27FC236}">
                <a16:creationId xmlns:a16="http://schemas.microsoft.com/office/drawing/2014/main" id="{198FC6DD-DABD-8294-28D7-01089C1B70A6}"/>
              </a:ext>
            </a:extLst>
          </p:cNvPr>
          <p:cNvPicPr>
            <a:picLocks noChangeAspect="1"/>
          </p:cNvPicPr>
          <p:nvPr/>
        </p:nvPicPr>
        <p:blipFill>
          <a:blip r:embed="rId3"/>
          <a:stretch>
            <a:fillRect/>
          </a:stretch>
        </p:blipFill>
        <p:spPr>
          <a:xfrm>
            <a:off x="8877208" y="1306770"/>
            <a:ext cx="2219160" cy="3147385"/>
          </a:xfrm>
          <a:prstGeom prst="rect">
            <a:avLst/>
          </a:prstGeom>
        </p:spPr>
      </p:pic>
      <p:sp>
        <p:nvSpPr>
          <p:cNvPr id="4" name="Title 1">
            <a:extLst>
              <a:ext uri="{FF2B5EF4-FFF2-40B4-BE49-F238E27FC236}">
                <a16:creationId xmlns:a16="http://schemas.microsoft.com/office/drawing/2014/main" id="{196AA735-B260-82CE-AF08-43031F9FC5B7}"/>
              </a:ext>
            </a:extLst>
          </p:cNvPr>
          <p:cNvSpPr txBox="1">
            <a:spLocks/>
          </p:cNvSpPr>
          <p:nvPr/>
        </p:nvSpPr>
        <p:spPr>
          <a:xfrm>
            <a:off x="419619" y="406459"/>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OVERVIEW</a:t>
            </a:r>
          </a:p>
        </p:txBody>
      </p:sp>
      <p:pic>
        <p:nvPicPr>
          <p:cNvPr id="6" name="Picture 5" descr="A brochure of a green landscape&#10;&#10;Description automatically generated">
            <a:extLst>
              <a:ext uri="{FF2B5EF4-FFF2-40B4-BE49-F238E27FC236}">
                <a16:creationId xmlns:a16="http://schemas.microsoft.com/office/drawing/2014/main" id="{BD4606AB-9D3F-FBFD-9E54-6A4E86AA001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816110" y="1306771"/>
            <a:ext cx="2219160" cy="3142174"/>
          </a:xfrm>
          <a:prstGeom prst="rect">
            <a:avLst/>
          </a:prstGeom>
        </p:spPr>
      </p:pic>
      <p:sp>
        <p:nvSpPr>
          <p:cNvPr id="9" name="Chevron 8">
            <a:extLst>
              <a:ext uri="{FF2B5EF4-FFF2-40B4-BE49-F238E27FC236}">
                <a16:creationId xmlns:a16="http://schemas.microsoft.com/office/drawing/2014/main" id="{E89EA0C6-CB7E-6F6B-A7F7-A36EA99DC1C4}"/>
              </a:ext>
            </a:extLst>
          </p:cNvPr>
          <p:cNvSpPr/>
          <p:nvPr/>
        </p:nvSpPr>
        <p:spPr>
          <a:xfrm>
            <a:off x="7689493" y="2429850"/>
            <a:ext cx="708654" cy="1129417"/>
          </a:xfrm>
          <a:prstGeom prst="chevron">
            <a:avLst/>
          </a:prstGeom>
          <a:solidFill>
            <a:srgbClr val="3D5873">
              <a:alpha val="31192"/>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0" name="Rectangle 9">
            <a:extLst>
              <a:ext uri="{FF2B5EF4-FFF2-40B4-BE49-F238E27FC236}">
                <a16:creationId xmlns:a16="http://schemas.microsoft.com/office/drawing/2014/main" id="{69EFA039-EFA8-4174-899A-842C895A27C8}"/>
              </a:ext>
            </a:extLst>
          </p:cNvPr>
          <p:cNvSpPr/>
          <p:nvPr/>
        </p:nvSpPr>
        <p:spPr>
          <a:xfrm>
            <a:off x="4816109" y="4576916"/>
            <a:ext cx="2219161" cy="722748"/>
          </a:xfrm>
          <a:prstGeom prst="rect">
            <a:avLst/>
          </a:prstGeom>
          <a:solidFill>
            <a:schemeClr val="accent2">
              <a:lumMod val="40000"/>
              <a:lumOff val="60000"/>
              <a:alpha val="36533"/>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extBox 11">
            <a:extLst>
              <a:ext uri="{FF2B5EF4-FFF2-40B4-BE49-F238E27FC236}">
                <a16:creationId xmlns:a16="http://schemas.microsoft.com/office/drawing/2014/main" id="{C108D700-FBCE-067E-2015-E94EDF1E5EB3}"/>
              </a:ext>
            </a:extLst>
          </p:cNvPr>
          <p:cNvSpPr txBox="1"/>
          <p:nvPr/>
        </p:nvSpPr>
        <p:spPr>
          <a:xfrm>
            <a:off x="4871305" y="4679994"/>
            <a:ext cx="2268143" cy="461665"/>
          </a:xfrm>
          <a:prstGeom prst="rect">
            <a:avLst/>
          </a:prstGeom>
          <a:noFill/>
        </p:spPr>
        <p:txBody>
          <a:bodyPr wrap="square" rtlCol="0">
            <a:spAutoFit/>
          </a:bodyPr>
          <a:lstStyle/>
          <a:p>
            <a:r>
              <a:rPr lang="en-US" sz="1200" dirty="0">
                <a:solidFill>
                  <a:srgbClr val="445173"/>
                </a:solidFill>
                <a:latin typeface="Interstate Light" pitchFamily="2" charset="77"/>
              </a:rPr>
              <a:t>State of the Environment Report 2024</a:t>
            </a:r>
          </a:p>
        </p:txBody>
      </p:sp>
      <p:sp>
        <p:nvSpPr>
          <p:cNvPr id="13" name="TextBox 12">
            <a:extLst>
              <a:ext uri="{FF2B5EF4-FFF2-40B4-BE49-F238E27FC236}">
                <a16:creationId xmlns:a16="http://schemas.microsoft.com/office/drawing/2014/main" id="{42ED1E7D-C4E7-A661-5513-DAE1391554C6}"/>
              </a:ext>
            </a:extLst>
          </p:cNvPr>
          <p:cNvSpPr txBox="1"/>
          <p:nvPr/>
        </p:nvSpPr>
        <p:spPr>
          <a:xfrm>
            <a:off x="8981385" y="4679994"/>
            <a:ext cx="2016130" cy="461665"/>
          </a:xfrm>
          <a:prstGeom prst="rect">
            <a:avLst/>
          </a:prstGeom>
          <a:noFill/>
        </p:spPr>
        <p:txBody>
          <a:bodyPr wrap="square" rtlCol="0">
            <a:spAutoFit/>
          </a:bodyPr>
          <a:lstStyle/>
          <a:p>
            <a:r>
              <a:rPr lang="en-US" sz="1200" dirty="0">
                <a:solidFill>
                  <a:srgbClr val="445173"/>
                </a:solidFill>
                <a:latin typeface="Interstate Light" pitchFamily="2" charset="77"/>
              </a:rPr>
              <a:t>SOE – Circular Economy and Waste</a:t>
            </a:r>
          </a:p>
        </p:txBody>
      </p:sp>
    </p:spTree>
    <p:extLst>
      <p:ext uri="{BB962C8B-B14F-4D97-AF65-F5344CB8AC3E}">
        <p14:creationId xmlns:p14="http://schemas.microsoft.com/office/powerpoint/2010/main" val="151800843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CAB7D9A0-85DD-4241-A416-0ED1BE156605}"/>
              </a:ext>
            </a:extLst>
          </p:cNvPr>
          <p:cNvGrpSpPr/>
          <p:nvPr/>
        </p:nvGrpSpPr>
        <p:grpSpPr>
          <a:xfrm>
            <a:off x="5572997" y="1054443"/>
            <a:ext cx="6103066" cy="4712042"/>
            <a:chOff x="5572997" y="1054443"/>
            <a:chExt cx="6103066" cy="4712042"/>
          </a:xfrm>
        </p:grpSpPr>
        <p:sp>
          <p:nvSpPr>
            <p:cNvPr id="5" name="Rectangle 4">
              <a:extLst>
                <a:ext uri="{FF2B5EF4-FFF2-40B4-BE49-F238E27FC236}">
                  <a16:creationId xmlns:a16="http://schemas.microsoft.com/office/drawing/2014/main" id="{38DC4F6D-D63E-D0D1-2CAF-A939E64DBE9E}"/>
                </a:ext>
              </a:extLst>
            </p:cNvPr>
            <p:cNvSpPr/>
            <p:nvPr/>
          </p:nvSpPr>
          <p:spPr>
            <a:xfrm>
              <a:off x="5572997" y="1054443"/>
              <a:ext cx="6103066" cy="4712042"/>
            </a:xfrm>
            <a:prstGeom prst="rect">
              <a:avLst/>
            </a:prstGeom>
            <a:solidFill>
              <a:schemeClr val="accent4">
                <a:lumMod val="60000"/>
                <a:lumOff val="40000"/>
                <a:alpha val="24834"/>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pic>
          <p:nvPicPr>
            <p:cNvPr id="10" name="Picture 9">
              <a:extLst>
                <a:ext uri="{FF2B5EF4-FFF2-40B4-BE49-F238E27FC236}">
                  <a16:creationId xmlns:a16="http://schemas.microsoft.com/office/drawing/2014/main" id="{F750C6E4-BC8A-C6A0-F954-5D007F313CCB}"/>
                </a:ext>
              </a:extLst>
            </p:cNvPr>
            <p:cNvPicPr>
              <a:picLocks noChangeAspect="1"/>
            </p:cNvPicPr>
            <p:nvPr/>
          </p:nvPicPr>
          <p:blipFill>
            <a:blip r:embed="rId3">
              <a:extLst>
                <a:ext uri="{28A0092B-C50C-407E-A947-70E740481C1C}">
                  <a14:useLocalDpi xmlns:a14="http://schemas.microsoft.com/office/drawing/2010/main" val="0"/>
                </a:ext>
              </a:extLst>
            </a:blip>
            <a:srcRect r="17088" b="23752"/>
            <a:stretch/>
          </p:blipFill>
          <p:spPr>
            <a:xfrm>
              <a:off x="5662032" y="1306324"/>
              <a:ext cx="5924995" cy="3965892"/>
            </a:xfrm>
            <a:prstGeom prst="rect">
              <a:avLst/>
            </a:prstGeom>
          </p:spPr>
        </p:pic>
      </p:grpSp>
      <p:sp>
        <p:nvSpPr>
          <p:cNvPr id="2" name="Title 1">
            <a:extLst>
              <a:ext uri="{FF2B5EF4-FFF2-40B4-BE49-F238E27FC236}">
                <a16:creationId xmlns:a16="http://schemas.microsoft.com/office/drawing/2014/main" id="{8DCABDB3-AF7E-B99C-17A9-357D03A0EA99}"/>
              </a:ext>
            </a:extLst>
          </p:cNvPr>
          <p:cNvSpPr txBox="1">
            <a:spLocks/>
          </p:cNvSpPr>
          <p:nvPr/>
        </p:nvSpPr>
        <p:spPr>
          <a:xfrm>
            <a:off x="447771" y="4071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LINEAR TO CIRCULAR</a:t>
            </a:r>
          </a:p>
        </p:txBody>
      </p:sp>
      <p:grpSp>
        <p:nvGrpSpPr>
          <p:cNvPr id="6" name="Group 5">
            <a:extLst>
              <a:ext uri="{FF2B5EF4-FFF2-40B4-BE49-F238E27FC236}">
                <a16:creationId xmlns:a16="http://schemas.microsoft.com/office/drawing/2014/main" id="{8616B820-2D14-8CCD-C351-1C983D825915}"/>
              </a:ext>
            </a:extLst>
          </p:cNvPr>
          <p:cNvGrpSpPr/>
          <p:nvPr/>
        </p:nvGrpSpPr>
        <p:grpSpPr>
          <a:xfrm>
            <a:off x="282314" y="1054444"/>
            <a:ext cx="5160544" cy="4712042"/>
            <a:chOff x="282314" y="1054444"/>
            <a:chExt cx="5160544" cy="4712042"/>
          </a:xfrm>
        </p:grpSpPr>
        <p:sp>
          <p:nvSpPr>
            <p:cNvPr id="3" name="Rectangle 2">
              <a:extLst>
                <a:ext uri="{FF2B5EF4-FFF2-40B4-BE49-F238E27FC236}">
                  <a16:creationId xmlns:a16="http://schemas.microsoft.com/office/drawing/2014/main" id="{9DB459B2-621C-C584-5F25-CD268AB4223D}"/>
                </a:ext>
              </a:extLst>
            </p:cNvPr>
            <p:cNvSpPr/>
            <p:nvPr/>
          </p:nvSpPr>
          <p:spPr>
            <a:xfrm>
              <a:off x="447771" y="1054444"/>
              <a:ext cx="4995087" cy="4712042"/>
            </a:xfrm>
            <a:prstGeom prst="rect">
              <a:avLst/>
            </a:prstGeom>
            <a:solidFill>
              <a:schemeClr val="accent4">
                <a:lumMod val="60000"/>
                <a:lumOff val="40000"/>
                <a:alpha val="24834"/>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pic>
          <p:nvPicPr>
            <p:cNvPr id="4" name="Picture 3" descr="A screen shot of a black background&#10;&#10;Description automatically generated">
              <a:extLst>
                <a:ext uri="{FF2B5EF4-FFF2-40B4-BE49-F238E27FC236}">
                  <a16:creationId xmlns:a16="http://schemas.microsoft.com/office/drawing/2014/main" id="{06855753-DC64-8683-E59C-B59E8B53B754}"/>
                </a:ext>
              </a:extLst>
            </p:cNvPr>
            <p:cNvPicPr>
              <a:picLocks noChangeAspect="1"/>
            </p:cNvPicPr>
            <p:nvPr/>
          </p:nvPicPr>
          <p:blipFill>
            <a:blip r:embed="rId4">
              <a:extLst>
                <a:ext uri="{28A0092B-C50C-407E-A947-70E740481C1C}">
                  <a14:useLocalDpi xmlns:a14="http://schemas.microsoft.com/office/drawing/2010/main" val="0"/>
                </a:ext>
              </a:extLst>
            </a:blip>
            <a:srcRect t="14240" b="63160"/>
            <a:stretch/>
          </p:blipFill>
          <p:spPr>
            <a:xfrm>
              <a:off x="282314" y="2312988"/>
              <a:ext cx="5160544" cy="1648531"/>
            </a:xfrm>
            <a:prstGeom prst="rect">
              <a:avLst/>
            </a:prstGeom>
          </p:spPr>
        </p:pic>
      </p:grpSp>
    </p:spTree>
    <p:extLst>
      <p:ext uri="{BB962C8B-B14F-4D97-AF65-F5344CB8AC3E}">
        <p14:creationId xmlns:p14="http://schemas.microsoft.com/office/powerpoint/2010/main" val="16507415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nodeType="afterEffect">
                                  <p:stCondLst>
                                    <p:cond delay="500"/>
                                  </p:stCondLst>
                                  <p:childTnLst>
                                    <p:set>
                                      <p:cBhvr>
                                        <p:cTn id="9"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378565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rPr>
              <a:t>Current Situation -  Resource consumption</a:t>
            </a:r>
            <a:r>
              <a:rPr kumimoji="0" lang="en-US" sz="4000" b="1" i="0" u="none" strike="noStrike" kern="1200" cap="none" spc="0" normalizeH="0" noProof="0" dirty="0">
                <a:ln>
                  <a:noFill/>
                </a:ln>
                <a:solidFill>
                  <a:prstClr val="white"/>
                </a:solidFill>
                <a:effectLst/>
                <a:uLnTx/>
                <a:uFillTx/>
                <a:latin typeface="Interstate" pitchFamily="2" charset="77"/>
                <a:ea typeface="+mn-ea"/>
                <a:cs typeface="+mn-cs"/>
              </a:rPr>
              <a:t> and waste generation</a:t>
            </a:r>
            <a:endPar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4854F8F8-98C5-CB7A-2B0D-0B672E555C7C}"/>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777027692"/>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1E63908-F1E1-7FA9-8138-9F4E9F1DB946}"/>
              </a:ext>
            </a:extLst>
          </p:cNvPr>
          <p:cNvPicPr>
            <a:picLocks noChangeAspect="1"/>
          </p:cNvPicPr>
          <p:nvPr/>
        </p:nvPicPr>
        <p:blipFill>
          <a:blip r:embed="rId3">
            <a:extLst>
              <a:ext uri="{28A0092B-C50C-407E-A947-70E740481C1C}">
                <a14:useLocalDpi xmlns:a14="http://schemas.microsoft.com/office/drawing/2010/main" val="0"/>
              </a:ext>
            </a:extLst>
          </a:blip>
          <a:srcRect/>
          <a:stretch/>
        </p:blipFill>
        <p:spPr>
          <a:xfrm>
            <a:off x="2120202" y="1281299"/>
            <a:ext cx="9347419" cy="4331627"/>
          </a:xfrm>
          <a:prstGeom prst="rect">
            <a:avLst/>
          </a:prstGeom>
        </p:spPr>
      </p:pic>
      <p:sp>
        <p:nvSpPr>
          <p:cNvPr id="2" name="Title 1">
            <a:extLst>
              <a:ext uri="{FF2B5EF4-FFF2-40B4-BE49-F238E27FC236}">
                <a16:creationId xmlns:a16="http://schemas.microsoft.com/office/drawing/2014/main" id="{5F1D5009-9C99-653F-AFF6-2B5E3386B01C}"/>
              </a:ext>
            </a:extLst>
          </p:cNvPr>
          <p:cNvSpPr txBox="1">
            <a:spLocks/>
          </p:cNvSpPr>
          <p:nvPr/>
        </p:nvSpPr>
        <p:spPr>
          <a:xfrm>
            <a:off x="414799" y="270031"/>
            <a:ext cx="10120313" cy="412465"/>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IE" b="1" dirty="0">
                <a:solidFill>
                  <a:srgbClr val="3D5873"/>
                </a:solidFill>
                <a:latin typeface="Interstate" pitchFamily="2" charset="77"/>
              </a:rPr>
              <a:t>MATERIAL FLOWS IN IRELAND’S ECONOMY</a:t>
            </a:r>
            <a:endPar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endParaRPr>
          </a:p>
        </p:txBody>
      </p:sp>
      <p:sp>
        <p:nvSpPr>
          <p:cNvPr id="10" name="Rectangle 9">
            <a:extLst>
              <a:ext uri="{FF2B5EF4-FFF2-40B4-BE49-F238E27FC236}">
                <a16:creationId xmlns:a16="http://schemas.microsoft.com/office/drawing/2014/main" id="{70B414AB-9710-F7AA-B264-9E314B337C7F}"/>
              </a:ext>
            </a:extLst>
          </p:cNvPr>
          <p:cNvSpPr/>
          <p:nvPr/>
        </p:nvSpPr>
        <p:spPr>
          <a:xfrm>
            <a:off x="508001" y="1135464"/>
            <a:ext cx="2335684" cy="4413872"/>
          </a:xfrm>
          <a:prstGeom prst="rect">
            <a:avLst/>
          </a:prstGeom>
          <a:solidFill>
            <a:srgbClr val="3D5873">
              <a:alpha val="74713"/>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4" name="Content Placeholder 2">
            <a:extLst>
              <a:ext uri="{FF2B5EF4-FFF2-40B4-BE49-F238E27FC236}">
                <a16:creationId xmlns:a16="http://schemas.microsoft.com/office/drawing/2014/main" id="{9882F1D4-68B3-9148-5E70-70E778E54D94}"/>
              </a:ext>
            </a:extLst>
          </p:cNvPr>
          <p:cNvSpPr txBox="1">
            <a:spLocks/>
          </p:cNvSpPr>
          <p:nvPr/>
        </p:nvSpPr>
        <p:spPr>
          <a:xfrm>
            <a:off x="638361" y="1308664"/>
            <a:ext cx="2034501" cy="4117128"/>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Figure shows </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the flow of materials in the economy from extraction to processing and use</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br>
              <a:rPr lang="en-IE" b="1" dirty="0">
                <a:solidFill>
                  <a:prstClr val="white"/>
                </a:solidFill>
                <a:latin typeface="Interstate Light" pitchFamily="2" charset="77"/>
              </a:rPr>
            </a:br>
            <a:r>
              <a:rPr lang="en-IE" b="1" dirty="0">
                <a:solidFill>
                  <a:prstClr val="white"/>
                </a:solidFill>
                <a:latin typeface="Interstate Light" pitchFamily="2" charset="77"/>
              </a:rPr>
              <a:t>S</a:t>
            </a:r>
            <a:r>
              <a:rPr kumimoji="0" lang="en-IE" sz="1600" b="1" i="0" u="none" strike="noStrike" kern="1200" cap="none" spc="0" normalizeH="0" baseline="0" noProof="0" dirty="0" err="1">
                <a:ln>
                  <a:noFill/>
                </a:ln>
                <a:solidFill>
                  <a:prstClr val="white"/>
                </a:solidFill>
                <a:effectLst/>
                <a:uLnTx/>
                <a:uFillTx/>
                <a:latin typeface="Interstate Light" pitchFamily="2" charset="77"/>
                <a:ea typeface="+mn-ea"/>
                <a:cs typeface="+mn-cs"/>
              </a:rPr>
              <a:t>hows</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 emissions in the form of air, water and waste emissions and it shows recycling</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D</a:t>
            </a:r>
            <a:r>
              <a:rPr kumimoji="0" lang="en-IE" sz="1600" b="1" i="0" u="none" strike="noStrike" kern="1200" cap="none" spc="0" normalizeH="0" baseline="0" noProof="0" dirty="0" err="1">
                <a:ln>
                  <a:noFill/>
                </a:ln>
                <a:solidFill>
                  <a:prstClr val="white"/>
                </a:solidFill>
                <a:effectLst/>
                <a:uLnTx/>
                <a:uFillTx/>
                <a:latin typeface="Interstate Light" pitchFamily="2" charset="77"/>
                <a:ea typeface="+mn-ea"/>
                <a:cs typeface="+mn-cs"/>
              </a:rPr>
              <a:t>oes</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 not measure prevention or reuse; </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nvGrpSpPr>
          <p:cNvPr id="15" name="Group 14">
            <a:extLst>
              <a:ext uri="{FF2B5EF4-FFF2-40B4-BE49-F238E27FC236}">
                <a16:creationId xmlns:a16="http://schemas.microsoft.com/office/drawing/2014/main" id="{139C6C95-ABD8-5133-8856-2DA3FB9021C9}"/>
              </a:ext>
            </a:extLst>
          </p:cNvPr>
          <p:cNvGrpSpPr/>
          <p:nvPr/>
        </p:nvGrpSpPr>
        <p:grpSpPr>
          <a:xfrm>
            <a:off x="3076093" y="3960469"/>
            <a:ext cx="1379793" cy="908093"/>
            <a:chOff x="507999" y="1165608"/>
            <a:chExt cx="4272045" cy="731786"/>
          </a:xfrm>
        </p:grpSpPr>
        <p:sp>
          <p:nvSpPr>
            <p:cNvPr id="16" name="Rectangle 15">
              <a:extLst>
                <a:ext uri="{FF2B5EF4-FFF2-40B4-BE49-F238E27FC236}">
                  <a16:creationId xmlns:a16="http://schemas.microsoft.com/office/drawing/2014/main" id="{08B4716B-3E81-F15D-309C-40C586A149F2}"/>
                </a:ext>
              </a:extLst>
            </p:cNvPr>
            <p:cNvSpPr/>
            <p:nvPr/>
          </p:nvSpPr>
          <p:spPr>
            <a:xfrm>
              <a:off x="507999" y="1165608"/>
              <a:ext cx="4272045" cy="731786"/>
            </a:xfrm>
            <a:prstGeom prst="rect">
              <a:avLst/>
            </a:prstGeom>
            <a:solidFill>
              <a:srgbClr val="445173">
                <a:alpha val="59655"/>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7" name="Content Placeholder 2">
              <a:extLst>
                <a:ext uri="{FF2B5EF4-FFF2-40B4-BE49-F238E27FC236}">
                  <a16:creationId xmlns:a16="http://schemas.microsoft.com/office/drawing/2014/main" id="{AAD317E0-B240-A323-E43C-D262763C6CF2}"/>
                </a:ext>
              </a:extLst>
            </p:cNvPr>
            <p:cNvSpPr txBox="1">
              <a:spLocks/>
            </p:cNvSpPr>
            <p:nvPr/>
          </p:nvSpPr>
          <p:spPr>
            <a:xfrm>
              <a:off x="610023" y="1197312"/>
              <a:ext cx="3909272" cy="630136"/>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Resources Extracted &amp; Imported</a:t>
              </a:r>
            </a:p>
          </p:txBody>
        </p:sp>
      </p:grpSp>
      <p:grpSp>
        <p:nvGrpSpPr>
          <p:cNvPr id="18" name="Group 17">
            <a:extLst>
              <a:ext uri="{FF2B5EF4-FFF2-40B4-BE49-F238E27FC236}">
                <a16:creationId xmlns:a16="http://schemas.microsoft.com/office/drawing/2014/main" id="{FF133024-05A2-EEFF-2FB8-CF7263DB7E7D}"/>
              </a:ext>
            </a:extLst>
          </p:cNvPr>
          <p:cNvGrpSpPr/>
          <p:nvPr/>
        </p:nvGrpSpPr>
        <p:grpSpPr>
          <a:xfrm>
            <a:off x="10106507" y="1150241"/>
            <a:ext cx="1379793" cy="403460"/>
            <a:chOff x="507999" y="1165608"/>
            <a:chExt cx="4272045" cy="840992"/>
          </a:xfrm>
        </p:grpSpPr>
        <p:sp>
          <p:nvSpPr>
            <p:cNvPr id="19" name="Rectangle 18">
              <a:extLst>
                <a:ext uri="{FF2B5EF4-FFF2-40B4-BE49-F238E27FC236}">
                  <a16:creationId xmlns:a16="http://schemas.microsoft.com/office/drawing/2014/main" id="{FD8EEC8C-3FC9-DF0D-5362-2DB32866B8E4}"/>
                </a:ext>
              </a:extLst>
            </p:cNvPr>
            <p:cNvSpPr/>
            <p:nvPr/>
          </p:nvSpPr>
          <p:spPr>
            <a:xfrm>
              <a:off x="507999" y="1165608"/>
              <a:ext cx="4272045" cy="840992"/>
            </a:xfrm>
            <a:prstGeom prst="rect">
              <a:avLst/>
            </a:prstGeom>
            <a:solidFill>
              <a:srgbClr val="445173">
                <a:alpha val="59511"/>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0" name="Content Placeholder 2">
              <a:extLst>
                <a:ext uri="{FF2B5EF4-FFF2-40B4-BE49-F238E27FC236}">
                  <a16:creationId xmlns:a16="http://schemas.microsoft.com/office/drawing/2014/main" id="{497BA974-D112-8873-3245-81472A4A9639}"/>
                </a:ext>
              </a:extLst>
            </p:cNvPr>
            <p:cNvSpPr txBox="1">
              <a:spLocks/>
            </p:cNvSpPr>
            <p:nvPr/>
          </p:nvSpPr>
          <p:spPr>
            <a:xfrm>
              <a:off x="747219" y="1209512"/>
              <a:ext cx="3909273" cy="72564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Exports</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nvGrpSpPr>
          <p:cNvPr id="21" name="Group 20">
            <a:extLst>
              <a:ext uri="{FF2B5EF4-FFF2-40B4-BE49-F238E27FC236}">
                <a16:creationId xmlns:a16="http://schemas.microsoft.com/office/drawing/2014/main" id="{D697E64F-4330-A68C-9C0B-585A3CCC47A6}"/>
              </a:ext>
            </a:extLst>
          </p:cNvPr>
          <p:cNvGrpSpPr/>
          <p:nvPr/>
        </p:nvGrpSpPr>
        <p:grpSpPr>
          <a:xfrm>
            <a:off x="5005951" y="1209628"/>
            <a:ext cx="1379793" cy="602682"/>
            <a:chOff x="-1785387" y="922126"/>
            <a:chExt cx="4272045" cy="765555"/>
          </a:xfrm>
        </p:grpSpPr>
        <p:sp>
          <p:nvSpPr>
            <p:cNvPr id="22" name="Rectangle 21">
              <a:extLst>
                <a:ext uri="{FF2B5EF4-FFF2-40B4-BE49-F238E27FC236}">
                  <a16:creationId xmlns:a16="http://schemas.microsoft.com/office/drawing/2014/main" id="{43828034-3A8D-7AB3-04E0-ED68EA85CD7F}"/>
                </a:ext>
              </a:extLst>
            </p:cNvPr>
            <p:cNvSpPr/>
            <p:nvPr/>
          </p:nvSpPr>
          <p:spPr>
            <a:xfrm>
              <a:off x="-1785387" y="922126"/>
              <a:ext cx="4272045" cy="765555"/>
            </a:xfrm>
            <a:prstGeom prst="rect">
              <a:avLst/>
            </a:prstGeom>
            <a:solidFill>
              <a:srgbClr val="3D5873">
                <a:alpha val="60236"/>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3" name="Content Placeholder 2">
              <a:extLst>
                <a:ext uri="{FF2B5EF4-FFF2-40B4-BE49-F238E27FC236}">
                  <a16:creationId xmlns:a16="http://schemas.microsoft.com/office/drawing/2014/main" id="{54E5607A-A26D-AC73-7648-581A8F2D2ED9}"/>
                </a:ext>
              </a:extLst>
            </p:cNvPr>
            <p:cNvSpPr txBox="1">
              <a:spLocks/>
            </p:cNvSpPr>
            <p:nvPr/>
          </p:nvSpPr>
          <p:spPr>
            <a:xfrm>
              <a:off x="-1578725" y="922126"/>
              <a:ext cx="3909272" cy="725643"/>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Resources Processed</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nvGrpSpPr>
          <p:cNvPr id="24" name="Group 23">
            <a:extLst>
              <a:ext uri="{FF2B5EF4-FFF2-40B4-BE49-F238E27FC236}">
                <a16:creationId xmlns:a16="http://schemas.microsoft.com/office/drawing/2014/main" id="{BDBA51BF-EA17-1024-A2E2-C257015241E0}"/>
              </a:ext>
            </a:extLst>
          </p:cNvPr>
          <p:cNvGrpSpPr/>
          <p:nvPr/>
        </p:nvGrpSpPr>
        <p:grpSpPr>
          <a:xfrm>
            <a:off x="9922479" y="4067645"/>
            <a:ext cx="1262624" cy="566431"/>
            <a:chOff x="747219" y="1209510"/>
            <a:chExt cx="3909273" cy="797088"/>
          </a:xfrm>
        </p:grpSpPr>
        <p:sp>
          <p:nvSpPr>
            <p:cNvPr id="25" name="Rectangle 24">
              <a:extLst>
                <a:ext uri="{FF2B5EF4-FFF2-40B4-BE49-F238E27FC236}">
                  <a16:creationId xmlns:a16="http://schemas.microsoft.com/office/drawing/2014/main" id="{47EF2C68-7DF4-AE65-9216-F98A7DF3902D}"/>
                </a:ext>
              </a:extLst>
            </p:cNvPr>
            <p:cNvSpPr/>
            <p:nvPr/>
          </p:nvSpPr>
          <p:spPr>
            <a:xfrm>
              <a:off x="870771" y="1209510"/>
              <a:ext cx="3785721" cy="797088"/>
            </a:xfrm>
            <a:prstGeom prst="rect">
              <a:avLst/>
            </a:prstGeom>
            <a:solidFill>
              <a:srgbClr val="3D5873">
                <a:alpha val="60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6" name="Content Placeholder 2">
              <a:extLst>
                <a:ext uri="{FF2B5EF4-FFF2-40B4-BE49-F238E27FC236}">
                  <a16:creationId xmlns:a16="http://schemas.microsoft.com/office/drawing/2014/main" id="{627601FA-E063-DA61-1CCF-3FE1BE52F1D8}"/>
                </a:ext>
              </a:extLst>
            </p:cNvPr>
            <p:cNvSpPr txBox="1">
              <a:spLocks/>
            </p:cNvSpPr>
            <p:nvPr/>
          </p:nvSpPr>
          <p:spPr>
            <a:xfrm>
              <a:off x="747219" y="1209512"/>
              <a:ext cx="3909273" cy="72564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Resources in-Use</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nvGrpSpPr>
          <p:cNvPr id="27" name="Group 26">
            <a:extLst>
              <a:ext uri="{FF2B5EF4-FFF2-40B4-BE49-F238E27FC236}">
                <a16:creationId xmlns:a16="http://schemas.microsoft.com/office/drawing/2014/main" id="{CD53C982-A0A4-E109-16F8-867A84309BC9}"/>
              </a:ext>
            </a:extLst>
          </p:cNvPr>
          <p:cNvGrpSpPr/>
          <p:nvPr/>
        </p:nvGrpSpPr>
        <p:grpSpPr>
          <a:xfrm>
            <a:off x="6335323" y="5479854"/>
            <a:ext cx="2478329" cy="365006"/>
            <a:chOff x="885503" y="1163356"/>
            <a:chExt cx="3909272" cy="725644"/>
          </a:xfrm>
        </p:grpSpPr>
        <p:sp>
          <p:nvSpPr>
            <p:cNvPr id="28" name="Rectangle 27">
              <a:extLst>
                <a:ext uri="{FF2B5EF4-FFF2-40B4-BE49-F238E27FC236}">
                  <a16:creationId xmlns:a16="http://schemas.microsoft.com/office/drawing/2014/main" id="{86A8B80A-DC5B-6ADB-0EA6-F83A4227BF76}"/>
                </a:ext>
              </a:extLst>
            </p:cNvPr>
            <p:cNvSpPr/>
            <p:nvPr/>
          </p:nvSpPr>
          <p:spPr>
            <a:xfrm>
              <a:off x="1066751" y="1165608"/>
              <a:ext cx="3713293" cy="723391"/>
            </a:xfrm>
            <a:prstGeom prst="rect">
              <a:avLst/>
            </a:prstGeom>
            <a:solidFill>
              <a:srgbClr val="445173">
                <a:alpha val="59634"/>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9" name="Content Placeholder 2">
              <a:extLst>
                <a:ext uri="{FF2B5EF4-FFF2-40B4-BE49-F238E27FC236}">
                  <a16:creationId xmlns:a16="http://schemas.microsoft.com/office/drawing/2014/main" id="{1A81A4F2-7F06-5160-9F23-08DEF1039E64}"/>
                </a:ext>
              </a:extLst>
            </p:cNvPr>
            <p:cNvSpPr txBox="1">
              <a:spLocks/>
            </p:cNvSpPr>
            <p:nvPr/>
          </p:nvSpPr>
          <p:spPr>
            <a:xfrm>
              <a:off x="885503" y="1163356"/>
              <a:ext cx="3909272" cy="72564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Recovery &amp; Recycling</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sp>
        <p:nvSpPr>
          <p:cNvPr id="5" name="Arrow: Left 4">
            <a:extLst>
              <a:ext uri="{FF2B5EF4-FFF2-40B4-BE49-F238E27FC236}">
                <a16:creationId xmlns:a16="http://schemas.microsoft.com/office/drawing/2014/main" id="{B547C683-54DF-FEF5-F726-E0400157796E}"/>
              </a:ext>
            </a:extLst>
          </p:cNvPr>
          <p:cNvSpPr/>
          <p:nvPr/>
        </p:nvSpPr>
        <p:spPr>
          <a:xfrm>
            <a:off x="6192456" y="4861368"/>
            <a:ext cx="856526" cy="263927"/>
          </a:xfrm>
          <a:prstGeom prst="left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E"/>
          </a:p>
        </p:txBody>
      </p:sp>
      <p:sp>
        <p:nvSpPr>
          <p:cNvPr id="6" name="Arrow: Left 5">
            <a:extLst>
              <a:ext uri="{FF2B5EF4-FFF2-40B4-BE49-F238E27FC236}">
                <a16:creationId xmlns:a16="http://schemas.microsoft.com/office/drawing/2014/main" id="{92F89AF0-438F-F53A-0F53-183040397BCA}"/>
              </a:ext>
            </a:extLst>
          </p:cNvPr>
          <p:cNvSpPr/>
          <p:nvPr/>
        </p:nvSpPr>
        <p:spPr>
          <a:xfrm>
            <a:off x="8102560" y="4866882"/>
            <a:ext cx="856526" cy="263927"/>
          </a:xfrm>
          <a:prstGeom prst="left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E"/>
          </a:p>
        </p:txBody>
      </p:sp>
    </p:spTree>
    <p:extLst>
      <p:ext uri="{BB962C8B-B14F-4D97-AF65-F5344CB8AC3E}">
        <p14:creationId xmlns:p14="http://schemas.microsoft.com/office/powerpoint/2010/main" val="605766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nodeType="after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wipe(left)">
                                      <p:cBhvr>
                                        <p:cTn id="7" dur="250"/>
                                        <p:tgtEl>
                                          <p:spTgt spid="15"/>
                                        </p:tgtEl>
                                      </p:cBhvr>
                                    </p:animEffect>
                                  </p:childTnLst>
                                </p:cTn>
                              </p:par>
                            </p:childTnLst>
                          </p:cTn>
                        </p:par>
                        <p:par>
                          <p:cTn id="8" fill="hold">
                            <p:stCondLst>
                              <p:cond delay="250"/>
                            </p:stCondLst>
                            <p:childTnLst>
                              <p:par>
                                <p:cTn id="9" presetID="22" presetClass="entr" presetSubtype="8" fill="hold" nodeType="afterEffect">
                                  <p:stCondLst>
                                    <p:cond delay="0"/>
                                  </p:stCondLst>
                                  <p:childTnLst>
                                    <p:set>
                                      <p:cBhvr>
                                        <p:cTn id="10" dur="1" fill="hold">
                                          <p:stCondLst>
                                            <p:cond delay="0"/>
                                          </p:stCondLst>
                                        </p:cTn>
                                        <p:tgtEl>
                                          <p:spTgt spid="18"/>
                                        </p:tgtEl>
                                        <p:attrNameLst>
                                          <p:attrName>style.visibility</p:attrName>
                                        </p:attrNameLst>
                                      </p:cBhvr>
                                      <p:to>
                                        <p:strVal val="visible"/>
                                      </p:to>
                                    </p:set>
                                    <p:animEffect transition="in" filter="wipe(left)">
                                      <p:cBhvr>
                                        <p:cTn id="11" dur="250"/>
                                        <p:tgtEl>
                                          <p:spTgt spid="18"/>
                                        </p:tgtEl>
                                      </p:cBhvr>
                                    </p:animEffect>
                                  </p:childTnLst>
                                </p:cTn>
                              </p:par>
                            </p:childTnLst>
                          </p:cTn>
                        </p:par>
                        <p:par>
                          <p:cTn id="12" fill="hold">
                            <p:stCondLst>
                              <p:cond delay="500"/>
                            </p:stCondLst>
                            <p:childTnLst>
                              <p:par>
                                <p:cTn id="13" presetID="22" presetClass="entr" presetSubtype="8" fill="hold" nodeType="afterEffect">
                                  <p:stCondLst>
                                    <p:cond delay="0"/>
                                  </p:stCondLst>
                                  <p:childTnLst>
                                    <p:set>
                                      <p:cBhvr>
                                        <p:cTn id="14" dur="1" fill="hold">
                                          <p:stCondLst>
                                            <p:cond delay="0"/>
                                          </p:stCondLst>
                                        </p:cTn>
                                        <p:tgtEl>
                                          <p:spTgt spid="21"/>
                                        </p:tgtEl>
                                        <p:attrNameLst>
                                          <p:attrName>style.visibility</p:attrName>
                                        </p:attrNameLst>
                                      </p:cBhvr>
                                      <p:to>
                                        <p:strVal val="visible"/>
                                      </p:to>
                                    </p:set>
                                    <p:animEffect transition="in" filter="wipe(left)">
                                      <p:cBhvr>
                                        <p:cTn id="15" dur="250"/>
                                        <p:tgtEl>
                                          <p:spTgt spid="21"/>
                                        </p:tgtEl>
                                      </p:cBhvr>
                                    </p:animEffect>
                                  </p:childTnLst>
                                </p:cTn>
                              </p:par>
                            </p:childTnLst>
                          </p:cTn>
                        </p:par>
                        <p:par>
                          <p:cTn id="16" fill="hold">
                            <p:stCondLst>
                              <p:cond delay="750"/>
                            </p:stCondLst>
                            <p:childTnLst>
                              <p:par>
                                <p:cTn id="17" presetID="22" presetClass="entr" presetSubtype="8" fill="hold" nodeType="afterEffect">
                                  <p:stCondLst>
                                    <p:cond delay="0"/>
                                  </p:stCondLst>
                                  <p:childTnLst>
                                    <p:set>
                                      <p:cBhvr>
                                        <p:cTn id="18" dur="1" fill="hold">
                                          <p:stCondLst>
                                            <p:cond delay="0"/>
                                          </p:stCondLst>
                                        </p:cTn>
                                        <p:tgtEl>
                                          <p:spTgt spid="24"/>
                                        </p:tgtEl>
                                        <p:attrNameLst>
                                          <p:attrName>style.visibility</p:attrName>
                                        </p:attrNameLst>
                                      </p:cBhvr>
                                      <p:to>
                                        <p:strVal val="visible"/>
                                      </p:to>
                                    </p:set>
                                    <p:animEffect transition="in" filter="wipe(left)">
                                      <p:cBhvr>
                                        <p:cTn id="19" dur="250"/>
                                        <p:tgtEl>
                                          <p:spTgt spid="24"/>
                                        </p:tgtEl>
                                      </p:cBhvr>
                                    </p:animEffect>
                                  </p:childTnLst>
                                </p:cTn>
                              </p:par>
                            </p:childTnLst>
                          </p:cTn>
                        </p:par>
                        <p:par>
                          <p:cTn id="20" fill="hold">
                            <p:stCondLst>
                              <p:cond delay="1000"/>
                            </p:stCondLst>
                            <p:childTnLst>
                              <p:par>
                                <p:cTn id="21" presetID="22" presetClass="entr" presetSubtype="8" fill="hold" nodeType="afterEffect">
                                  <p:stCondLst>
                                    <p:cond delay="0"/>
                                  </p:stCondLst>
                                  <p:childTnLst>
                                    <p:set>
                                      <p:cBhvr>
                                        <p:cTn id="22" dur="1" fill="hold">
                                          <p:stCondLst>
                                            <p:cond delay="0"/>
                                          </p:stCondLst>
                                        </p:cTn>
                                        <p:tgtEl>
                                          <p:spTgt spid="27"/>
                                        </p:tgtEl>
                                        <p:attrNameLst>
                                          <p:attrName>style.visibility</p:attrName>
                                        </p:attrNameLst>
                                      </p:cBhvr>
                                      <p:to>
                                        <p:strVal val="visible"/>
                                      </p:to>
                                    </p:set>
                                    <p:animEffect transition="in" filter="wipe(left)">
                                      <p:cBhvr>
                                        <p:cTn id="23" dur="25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1" name="Chart 10">
            <a:extLst>
              <a:ext uri="{FF2B5EF4-FFF2-40B4-BE49-F238E27FC236}">
                <a16:creationId xmlns:a16="http://schemas.microsoft.com/office/drawing/2014/main" id="{470B3E55-A782-4F2B-F569-F4D31E996EFC}"/>
              </a:ext>
            </a:extLst>
          </p:cNvPr>
          <p:cNvGraphicFramePr>
            <a:graphicFrameLocks/>
          </p:cNvGraphicFramePr>
          <p:nvPr/>
        </p:nvGraphicFramePr>
        <p:xfrm>
          <a:off x="99588" y="1249377"/>
          <a:ext cx="11706132" cy="4578969"/>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a:extLst>
              <a:ext uri="{FF2B5EF4-FFF2-40B4-BE49-F238E27FC236}">
                <a16:creationId xmlns:a16="http://schemas.microsoft.com/office/drawing/2014/main" id="{5F1D5009-9C99-653F-AFF6-2B5E3386B01C}"/>
              </a:ext>
            </a:extLst>
          </p:cNvPr>
          <p:cNvSpPr txBox="1">
            <a:spLocks/>
          </p:cNvSpPr>
          <p:nvPr/>
        </p:nvSpPr>
        <p:spPr>
          <a:xfrm>
            <a:off x="414799" y="270031"/>
            <a:ext cx="10120313" cy="412465"/>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IRELAND’S CIRCULARITY RATE</a:t>
            </a:r>
          </a:p>
        </p:txBody>
      </p:sp>
      <p:sp>
        <p:nvSpPr>
          <p:cNvPr id="3" name="Oval 2">
            <a:extLst>
              <a:ext uri="{FF2B5EF4-FFF2-40B4-BE49-F238E27FC236}">
                <a16:creationId xmlns:a16="http://schemas.microsoft.com/office/drawing/2014/main" id="{24D67674-29ED-B06A-0F17-A75634287CEB}"/>
              </a:ext>
            </a:extLst>
          </p:cNvPr>
          <p:cNvSpPr/>
          <p:nvPr/>
        </p:nvSpPr>
        <p:spPr>
          <a:xfrm>
            <a:off x="10153466" y="1343121"/>
            <a:ext cx="1680286" cy="1680286"/>
          </a:xfrm>
          <a:prstGeom prst="ellipse">
            <a:avLst/>
          </a:prstGeom>
          <a:solidFill>
            <a:srgbClr val="F58345"/>
          </a:solidFill>
          <a:ln>
            <a:noFill/>
          </a:ln>
        </p:spPr>
        <p:style>
          <a:lnRef idx="2">
            <a:schemeClr val="accent1">
              <a:shade val="15000"/>
            </a:schemeClr>
          </a:lnRef>
          <a:fillRef idx="1">
            <a:schemeClr val="accent1"/>
          </a:fillRef>
          <a:effectRef idx="0">
            <a:schemeClr val="accent1"/>
          </a:effectRef>
          <a:fontRef idx="minor">
            <a:schemeClr val="lt1"/>
          </a:fontRef>
        </p:style>
        <p:txBody>
          <a:bodyPr lIns="36000" tIns="72000" rIns="36000" bIns="72000" rtlCol="0" anchor="ctr"/>
          <a:lstStyle/>
          <a:p>
            <a:pPr marL="0" marR="0" lvl="1" indent="0" algn="ctr" defTabSz="914400" rtl="0" eaLnBrk="1" fontAlgn="auto" latinLnBrk="0" hangingPunct="1">
              <a:lnSpc>
                <a:spcPct val="100000"/>
              </a:lnSpc>
              <a:spcBef>
                <a:spcPts val="0"/>
              </a:spcBef>
              <a:spcAft>
                <a:spcPts val="0"/>
              </a:spcAft>
              <a:buClrTx/>
              <a:buSzTx/>
              <a:buFontTx/>
              <a:buNone/>
              <a:tabLst/>
              <a:defRPr/>
            </a:pPr>
            <a:r>
              <a:rPr kumimoji="0" lang="en-IE" sz="1100" b="0" i="0" u="none" strike="noStrike" kern="1200" cap="none" spc="0" normalizeH="0" baseline="0" noProof="0" dirty="0">
                <a:ln>
                  <a:noFill/>
                </a:ln>
                <a:solidFill>
                  <a:prstClr val="white"/>
                </a:solidFill>
                <a:effectLst/>
                <a:uLnTx/>
                <a:uFillTx/>
                <a:latin typeface="Interstate Light" pitchFamily="2" charset="77"/>
                <a:ea typeface="+mn-ea"/>
                <a:cs typeface="+mn-cs"/>
              </a:rPr>
              <a:t>Ireland’s Circularity Rate </a:t>
            </a:r>
          </a:p>
          <a:p>
            <a:pPr marL="0" marR="0" lvl="1" indent="0" algn="ctr" defTabSz="914400" rtl="0" eaLnBrk="1" fontAlgn="auto" latinLnBrk="0" hangingPunct="1">
              <a:lnSpc>
                <a:spcPct val="100000"/>
              </a:lnSpc>
              <a:spcBef>
                <a:spcPts val="0"/>
              </a:spcBef>
              <a:spcAft>
                <a:spcPts val="0"/>
              </a:spcAft>
              <a:buClrTx/>
              <a:buSzTx/>
              <a:buFontTx/>
              <a:buNone/>
              <a:tabLst/>
              <a:defRPr/>
            </a:pPr>
            <a:r>
              <a:rPr kumimoji="0" lang="en-IE" sz="2800" b="1" i="0" u="none" strike="noStrike" kern="1200" cap="none" spc="0" normalizeH="0" baseline="0" noProof="0" dirty="0">
                <a:ln>
                  <a:noFill/>
                </a:ln>
                <a:solidFill>
                  <a:srgbClr val="3D5873"/>
                </a:solidFill>
                <a:effectLst/>
                <a:uLnTx/>
                <a:uFillTx/>
                <a:latin typeface="Interstate" pitchFamily="2" charset="77"/>
                <a:ea typeface="+mn-ea"/>
                <a:cs typeface="+mn-cs"/>
              </a:rPr>
              <a:t>3% </a:t>
            </a:r>
          </a:p>
          <a:p>
            <a:pPr marL="0" marR="0" lvl="1" indent="0" algn="ctr" defTabSz="914400" rtl="0" eaLnBrk="1" fontAlgn="auto" latinLnBrk="0" hangingPunct="1">
              <a:lnSpc>
                <a:spcPct val="100000"/>
              </a:lnSpc>
              <a:spcBef>
                <a:spcPts val="0"/>
              </a:spcBef>
              <a:spcAft>
                <a:spcPts val="0"/>
              </a:spcAft>
              <a:buClrTx/>
              <a:buSzTx/>
              <a:buFontTx/>
              <a:buNone/>
              <a:tabLst/>
              <a:defRPr/>
            </a:pPr>
            <a:r>
              <a:rPr kumimoji="0" lang="en-IE" sz="1100" b="0" i="0" u="none" strike="noStrike" kern="1200" cap="none" spc="0" normalizeH="0" baseline="0" noProof="0" dirty="0">
                <a:ln>
                  <a:noFill/>
                </a:ln>
                <a:solidFill>
                  <a:prstClr val="white"/>
                </a:solidFill>
                <a:effectLst/>
                <a:uLnTx/>
                <a:uFillTx/>
                <a:latin typeface="Interstate Light" pitchFamily="2" charset="77"/>
                <a:ea typeface="+mn-ea"/>
                <a:cs typeface="+mn-cs"/>
              </a:rPr>
              <a:t>(EU average 11.5%)</a:t>
            </a:r>
          </a:p>
        </p:txBody>
      </p:sp>
      <p:sp>
        <p:nvSpPr>
          <p:cNvPr id="6" name="Rectangle 5">
            <a:extLst>
              <a:ext uri="{FF2B5EF4-FFF2-40B4-BE49-F238E27FC236}">
                <a16:creationId xmlns:a16="http://schemas.microsoft.com/office/drawing/2014/main" id="{5E1A2972-0FDC-4F50-C758-975A6BB9152A}"/>
              </a:ext>
            </a:extLst>
          </p:cNvPr>
          <p:cNvSpPr/>
          <p:nvPr/>
        </p:nvSpPr>
        <p:spPr>
          <a:xfrm>
            <a:off x="9096375" y="3178175"/>
            <a:ext cx="60326" cy="63500"/>
          </a:xfrm>
          <a:prstGeom prst="rect">
            <a:avLst/>
          </a:prstGeom>
          <a:solidFill>
            <a:srgbClr val="F58344"/>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2" name="TextBox 11">
            <a:extLst>
              <a:ext uri="{FF2B5EF4-FFF2-40B4-BE49-F238E27FC236}">
                <a16:creationId xmlns:a16="http://schemas.microsoft.com/office/drawing/2014/main" id="{350A4111-F217-14F1-3D32-B8AF6C031FAF}"/>
              </a:ext>
            </a:extLst>
          </p:cNvPr>
          <p:cNvSpPr txBox="1"/>
          <p:nvPr/>
        </p:nvSpPr>
        <p:spPr>
          <a:xfrm>
            <a:off x="9090025" y="3086100"/>
            <a:ext cx="968375" cy="23852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950" b="0" i="0" u="none" strike="noStrike" kern="1200" cap="none" spc="0" normalizeH="0" baseline="0" noProof="0" dirty="0">
                <a:ln>
                  <a:noFill/>
                </a:ln>
                <a:solidFill>
                  <a:srgbClr val="3B5973"/>
                </a:solidFill>
                <a:effectLst/>
                <a:uLnTx/>
                <a:uFillTx/>
                <a:latin typeface="Interstate" pitchFamily="2" charset="77"/>
                <a:ea typeface="+mn-ea"/>
                <a:cs typeface="+mn-cs"/>
              </a:rPr>
              <a:t>EU Average</a:t>
            </a:r>
          </a:p>
        </p:txBody>
      </p:sp>
    </p:spTree>
    <p:extLst>
      <p:ext uri="{BB962C8B-B14F-4D97-AF65-F5344CB8AC3E}">
        <p14:creationId xmlns:p14="http://schemas.microsoft.com/office/powerpoint/2010/main" val="16960243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childTnLst>
                          </p:cTn>
                        </p:par>
                        <p:par>
                          <p:cTn id="8" fill="hold">
                            <p:stCondLst>
                              <p:cond delay="500"/>
                            </p:stCondLst>
                            <p:childTnLst>
                              <p:par>
                                <p:cTn id="9" presetID="53" presetClass="entr" presetSubtype="16" fill="hold" grpId="0" nodeType="afterEffect">
                                  <p:stCondLst>
                                    <p:cond delay="500"/>
                                  </p:stCondLst>
                                  <p:childTnLst>
                                    <p:set>
                                      <p:cBhvr>
                                        <p:cTn id="10" dur="1" fill="hold">
                                          <p:stCondLst>
                                            <p:cond delay="0"/>
                                          </p:stCondLst>
                                        </p:cTn>
                                        <p:tgtEl>
                                          <p:spTgt spid="3"/>
                                        </p:tgtEl>
                                        <p:attrNameLst>
                                          <p:attrName>style.visibility</p:attrName>
                                        </p:attrNameLst>
                                      </p:cBhvr>
                                      <p:to>
                                        <p:strVal val="visible"/>
                                      </p:to>
                                    </p:set>
                                    <p:anim calcmode="lin" valueType="num">
                                      <p:cBhvr>
                                        <p:cTn id="11" dur="500" fill="hold"/>
                                        <p:tgtEl>
                                          <p:spTgt spid="3"/>
                                        </p:tgtEl>
                                        <p:attrNameLst>
                                          <p:attrName>ppt_w</p:attrName>
                                        </p:attrNameLst>
                                      </p:cBhvr>
                                      <p:tavLst>
                                        <p:tav tm="0">
                                          <p:val>
                                            <p:fltVal val="0"/>
                                          </p:val>
                                        </p:tav>
                                        <p:tav tm="100000">
                                          <p:val>
                                            <p:strVal val="#ppt_w"/>
                                          </p:val>
                                        </p:tav>
                                      </p:tavLst>
                                    </p:anim>
                                    <p:anim calcmode="lin" valueType="num">
                                      <p:cBhvr>
                                        <p:cTn id="12" dur="500" fill="hold"/>
                                        <p:tgtEl>
                                          <p:spTgt spid="3"/>
                                        </p:tgtEl>
                                        <p:attrNameLst>
                                          <p:attrName>ppt_h</p:attrName>
                                        </p:attrNameLst>
                                      </p:cBhvr>
                                      <p:tavLst>
                                        <p:tav tm="0">
                                          <p:val>
                                            <p:fltVal val="0"/>
                                          </p:val>
                                        </p:tav>
                                        <p:tav tm="100000">
                                          <p:val>
                                            <p:strVal val="#ppt_h"/>
                                          </p:val>
                                        </p:tav>
                                      </p:tavLst>
                                    </p:anim>
                                    <p:animEffect transition="in" filter="fade">
                                      <p:cBhvr>
                                        <p:cTn id="13"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1" grpId="0">
        <p:bldAsOne/>
      </p:bldGraphic>
      <p:bldP spid="3"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a:extLst>
              <a:ext uri="{FF2B5EF4-FFF2-40B4-BE49-F238E27FC236}">
                <a16:creationId xmlns:a16="http://schemas.microsoft.com/office/drawing/2014/main" id="{CFFEE7BD-2306-4991-2ED6-637E7A2DC411}"/>
              </a:ext>
            </a:extLst>
          </p:cNvPr>
          <p:cNvGrpSpPr/>
          <p:nvPr/>
        </p:nvGrpSpPr>
        <p:grpSpPr>
          <a:xfrm>
            <a:off x="508000" y="1019403"/>
            <a:ext cx="2992846" cy="4771585"/>
            <a:chOff x="507999" y="1165608"/>
            <a:chExt cx="4272045" cy="840992"/>
          </a:xfrm>
        </p:grpSpPr>
        <p:sp>
          <p:nvSpPr>
            <p:cNvPr id="3" name="Rectangle 2">
              <a:extLst>
                <a:ext uri="{FF2B5EF4-FFF2-40B4-BE49-F238E27FC236}">
                  <a16:creationId xmlns:a16="http://schemas.microsoft.com/office/drawing/2014/main" id="{A6FB1F20-8CEC-DBB4-DF0B-12CF4B5801FF}"/>
                </a:ext>
              </a:extLst>
            </p:cNvPr>
            <p:cNvSpPr/>
            <p:nvPr/>
          </p:nvSpPr>
          <p:spPr>
            <a:xfrm>
              <a:off x="507999" y="1165608"/>
              <a:ext cx="4272045" cy="840992"/>
            </a:xfrm>
            <a:prstGeom prst="rect">
              <a:avLst/>
            </a:prstGeom>
            <a:solidFill>
              <a:srgbClr val="3D5873">
                <a:alpha val="74892"/>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9" name="Content Placeholder 2">
              <a:extLst>
                <a:ext uri="{FF2B5EF4-FFF2-40B4-BE49-F238E27FC236}">
                  <a16:creationId xmlns:a16="http://schemas.microsoft.com/office/drawing/2014/main" id="{5BEAE484-39F3-87E1-8C1E-2A7CEE16E953}"/>
                </a:ext>
              </a:extLst>
            </p:cNvPr>
            <p:cNvSpPr txBox="1">
              <a:spLocks/>
            </p:cNvSpPr>
            <p:nvPr/>
          </p:nvSpPr>
          <p:spPr>
            <a:xfrm>
              <a:off x="747219" y="1209512"/>
              <a:ext cx="3595013" cy="72564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Waste generation is rising steadily in all sectors</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lang="en-IE"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From 2012 it has grown from </a:t>
              </a:r>
              <a:r>
                <a:rPr kumimoji="0" lang="en-IE" sz="1600" b="1" u="none" strike="noStrike" kern="1200" cap="none" spc="0" normalizeH="0" baseline="0" noProof="0" dirty="0">
                  <a:ln>
                    <a:noFill/>
                  </a:ln>
                  <a:solidFill>
                    <a:prstClr val="white"/>
                  </a:solidFill>
                  <a:effectLst/>
                  <a:uLnTx/>
                  <a:uFillTx/>
                  <a:latin typeface="Interstate" pitchFamily="2" charset="77"/>
                </a:rPr>
                <a:t>12.7m</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 tonnes to over </a:t>
              </a:r>
              <a:r>
                <a:rPr kumimoji="0" lang="en-IE" sz="1600" b="1" u="none" strike="noStrike" kern="1200" cap="none" spc="0" normalizeH="0" baseline="0" noProof="0" dirty="0">
                  <a:ln>
                    <a:noFill/>
                  </a:ln>
                  <a:solidFill>
                    <a:prstClr val="white"/>
                  </a:solidFill>
                  <a:effectLst/>
                  <a:uLnTx/>
                  <a:uFillTx/>
                  <a:latin typeface="Interstate" pitchFamily="2" charset="77"/>
                </a:rPr>
                <a:t>17m</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 tonnes by 2021</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Construction waste is our largest stream representing over </a:t>
              </a:r>
              <a:r>
                <a:rPr kumimoji="0" lang="en-IE" sz="1600" b="1" u="none" strike="noStrike" kern="1200" cap="none" spc="0" normalizeH="0" baseline="0" noProof="0" dirty="0">
                  <a:ln>
                    <a:noFill/>
                  </a:ln>
                  <a:solidFill>
                    <a:prstClr val="white"/>
                  </a:solidFill>
                  <a:effectLst/>
                  <a:uLnTx/>
                  <a:uFillTx/>
                  <a:latin typeface="Interstate" pitchFamily="2" charset="77"/>
                </a:rPr>
                <a:t>50%</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 of total waste</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sp>
        <p:nvSpPr>
          <p:cNvPr id="2" name="Title 1">
            <a:extLst>
              <a:ext uri="{FF2B5EF4-FFF2-40B4-BE49-F238E27FC236}">
                <a16:creationId xmlns:a16="http://schemas.microsoft.com/office/drawing/2014/main" id="{5F1D5009-9C99-653F-AFF6-2B5E3386B01C}"/>
              </a:ext>
            </a:extLst>
          </p:cNvPr>
          <p:cNvSpPr txBox="1">
            <a:spLocks/>
          </p:cNvSpPr>
          <p:nvPr/>
        </p:nvSpPr>
        <p:spPr>
          <a:xfrm>
            <a:off x="401741" y="293441"/>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WASTE CONTINUES TO GROW</a:t>
            </a:r>
          </a:p>
        </p:txBody>
      </p:sp>
      <p:pic>
        <p:nvPicPr>
          <p:cNvPr id="4" name="1v2">
            <a:hlinkClick r:id="" action="ppaction://media"/>
            <a:extLst>
              <a:ext uri="{FF2B5EF4-FFF2-40B4-BE49-F238E27FC236}">
                <a16:creationId xmlns:a16="http://schemas.microsoft.com/office/drawing/2014/main" id="{378446D4-45BF-DB89-6AB5-3C4A3F9B364A}"/>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731419" y="1019403"/>
            <a:ext cx="7659392" cy="4819193"/>
          </a:xfrm>
          <a:prstGeom prst="rect">
            <a:avLst/>
          </a:prstGeom>
          <a:ln w="6350">
            <a:noFill/>
          </a:ln>
        </p:spPr>
      </p:pic>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spTree>
    <p:extLst>
      <p:ext uri="{BB962C8B-B14F-4D97-AF65-F5344CB8AC3E}">
        <p14:creationId xmlns:p14="http://schemas.microsoft.com/office/powerpoint/2010/main" val="341823778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wipe(left)">
                                      <p:cBhvr>
                                        <p:cTn id="7" dur="250"/>
                                        <p:tgtEl>
                                          <p:spTgt spid="5"/>
                                        </p:tgtEl>
                                      </p:cBhvr>
                                    </p:animEffect>
                                  </p:childTnLst>
                                </p:cTn>
                              </p:par>
                            </p:childTnLst>
                          </p:cTn>
                        </p:par>
                        <p:par>
                          <p:cTn id="8" fill="hold">
                            <p:stCondLst>
                              <p:cond delay="250"/>
                            </p:stCondLst>
                            <p:childTnLst>
                              <p:par>
                                <p:cTn id="9" presetID="10" presetClass="entr" presetSubtype="0" fill="hold" nodeType="after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fade">
                                      <p:cBhvr>
                                        <p:cTn id="11"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2" fill="hold" display="0">
                  <p:stCondLst>
                    <p:cond delay="indefinite"/>
                  </p:stCondLst>
                </p:cTn>
                <p:tgtEl>
                  <p:spTgt spid="4"/>
                </p:tgtEl>
              </p:cMediaNode>
            </p:vide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CB2E21B2-0F76-2AEB-344C-19BE3D2EFB15}"/>
              </a:ext>
            </a:extLst>
          </p:cNvPr>
          <p:cNvSpPr/>
          <p:nvPr/>
        </p:nvSpPr>
        <p:spPr>
          <a:xfrm>
            <a:off x="8106409" y="1242306"/>
            <a:ext cx="2838776" cy="3817167"/>
          </a:xfrm>
          <a:prstGeom prst="rect">
            <a:avLst/>
          </a:prstGeom>
          <a:solidFill>
            <a:srgbClr val="3D5873">
              <a:alpha val="10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latin typeface="Interstate" pitchFamily="2" charset="77"/>
            </a:endParaRPr>
          </a:p>
        </p:txBody>
      </p:sp>
      <p:sp>
        <p:nvSpPr>
          <p:cNvPr id="3" name="Title 2">
            <a:extLst>
              <a:ext uri="{FF2B5EF4-FFF2-40B4-BE49-F238E27FC236}">
                <a16:creationId xmlns:a16="http://schemas.microsoft.com/office/drawing/2014/main" id="{5C9D7A33-16AA-4CAE-842D-47810DB77E47}"/>
              </a:ext>
            </a:extLst>
          </p:cNvPr>
          <p:cNvSpPr>
            <a:spLocks noGrp="1"/>
          </p:cNvSpPr>
          <p:nvPr>
            <p:ph type="title"/>
          </p:nvPr>
        </p:nvSpPr>
        <p:spPr>
          <a:xfrm>
            <a:off x="409603" y="258263"/>
            <a:ext cx="11372793" cy="913160"/>
          </a:xfrm>
          <a:solidFill>
            <a:schemeClr val="bg1"/>
          </a:solidFill>
        </p:spPr>
        <p:txBody>
          <a:bodyPr>
            <a:normAutofit/>
          </a:bodyPr>
          <a:lstStyle/>
          <a:p>
            <a:r>
              <a:rPr lang="en-IE" b="1" cap="all" dirty="0">
                <a:solidFill>
                  <a:srgbClr val="3D5873"/>
                </a:solidFill>
                <a:latin typeface="Interstate" panose="020B0604020202020204" charset="0"/>
                <a:ea typeface="Tahoma" panose="020B0604030504040204" pitchFamily="34" charset="0"/>
                <a:cs typeface="Tahoma" panose="020B0604030504040204" pitchFamily="34" charset="0"/>
              </a:rPr>
              <a:t>Food Waste in Ireland</a:t>
            </a:r>
            <a:r>
              <a:rPr lang="en-IE" b="1" dirty="0">
                <a:solidFill>
                  <a:srgbClr val="3D5873"/>
                </a:solidFill>
                <a:latin typeface="Interstate" panose="020B0604020202020204" charset="0"/>
                <a:ea typeface="Tahoma" panose="020B0604030504040204" pitchFamily="34" charset="0"/>
                <a:cs typeface="Tahoma" panose="020B0604030504040204" pitchFamily="34" charset="0"/>
              </a:rPr>
              <a:t>, 2022 </a:t>
            </a:r>
            <a:r>
              <a:rPr lang="en-IE" dirty="0">
                <a:solidFill>
                  <a:srgbClr val="3D5873"/>
                </a:solidFill>
                <a:latin typeface="Interstate Light" pitchFamily="2" charset="77"/>
                <a:ea typeface="Tahoma" panose="020B0604030504040204" pitchFamily="34" charset="0"/>
                <a:cs typeface="Tahoma" panose="020B0604030504040204" pitchFamily="34" charset="0"/>
              </a:rPr>
              <a:t>(Source: EPA)</a:t>
            </a:r>
            <a:endParaRPr lang="en-IE" dirty="0">
              <a:solidFill>
                <a:srgbClr val="3D5873"/>
              </a:solidFill>
              <a:latin typeface="Interstate Light" pitchFamily="2" charset="77"/>
            </a:endParaRPr>
          </a:p>
        </p:txBody>
      </p:sp>
      <p:cxnSp>
        <p:nvCxnSpPr>
          <p:cNvPr id="22" name="Straight Connector 21">
            <a:extLst>
              <a:ext uri="{FF2B5EF4-FFF2-40B4-BE49-F238E27FC236}">
                <a16:creationId xmlns:a16="http://schemas.microsoft.com/office/drawing/2014/main" id="{337DC1A0-F16A-1C92-0423-F37FB37C6DF9}"/>
              </a:ext>
            </a:extLst>
          </p:cNvPr>
          <p:cNvCxnSpPr>
            <a:cxnSpLocks/>
          </p:cNvCxnSpPr>
          <p:nvPr/>
        </p:nvCxnSpPr>
        <p:spPr>
          <a:xfrm>
            <a:off x="8060261" y="2505506"/>
            <a:ext cx="2884924" cy="0"/>
          </a:xfrm>
          <a:prstGeom prst="line">
            <a:avLst/>
          </a:prstGeom>
          <a:ln w="34925">
            <a:solidFill>
              <a:schemeClr val="bg1"/>
            </a:solidFill>
          </a:ln>
        </p:spPr>
        <p:style>
          <a:lnRef idx="1">
            <a:schemeClr val="accent1"/>
          </a:lnRef>
          <a:fillRef idx="0">
            <a:schemeClr val="accent1"/>
          </a:fillRef>
          <a:effectRef idx="0">
            <a:schemeClr val="accent1"/>
          </a:effectRef>
          <a:fontRef idx="minor">
            <a:schemeClr val="tx1"/>
          </a:fontRef>
        </p:style>
      </p:cxnSp>
      <p:pic>
        <p:nvPicPr>
          <p:cNvPr id="17" name="Picture 16">
            <a:extLst>
              <a:ext uri="{FF2B5EF4-FFF2-40B4-BE49-F238E27FC236}">
                <a16:creationId xmlns:a16="http://schemas.microsoft.com/office/drawing/2014/main" id="{3BFD6A7F-53DA-C4A5-CF27-A6CD240ACF7F}"/>
              </a:ext>
            </a:extLst>
          </p:cNvPr>
          <p:cNvPicPr>
            <a:picLocks noChangeAspect="1"/>
          </p:cNvPicPr>
          <p:nvPr/>
        </p:nvPicPr>
        <p:blipFill>
          <a:blip r:embed="rId3"/>
          <a:srcRect l="46798"/>
          <a:stretch/>
        </p:blipFill>
        <p:spPr>
          <a:xfrm>
            <a:off x="4705834" y="1033238"/>
            <a:ext cx="3354427" cy="4674226"/>
          </a:xfrm>
          <a:prstGeom prst="rect">
            <a:avLst/>
          </a:prstGeom>
        </p:spPr>
      </p:pic>
      <p:grpSp>
        <p:nvGrpSpPr>
          <p:cNvPr id="25" name="Group 24">
            <a:extLst>
              <a:ext uri="{FF2B5EF4-FFF2-40B4-BE49-F238E27FC236}">
                <a16:creationId xmlns:a16="http://schemas.microsoft.com/office/drawing/2014/main" id="{A668085C-E94D-6600-8501-246516BD2C9A}"/>
              </a:ext>
            </a:extLst>
          </p:cNvPr>
          <p:cNvGrpSpPr/>
          <p:nvPr/>
        </p:nvGrpSpPr>
        <p:grpSpPr>
          <a:xfrm>
            <a:off x="8098945" y="2495396"/>
            <a:ext cx="2838776" cy="1101518"/>
            <a:chOff x="8098945" y="2495396"/>
            <a:chExt cx="2838776" cy="1101518"/>
          </a:xfrm>
        </p:grpSpPr>
        <p:sp>
          <p:nvSpPr>
            <p:cNvPr id="33" name="Rectangle 32">
              <a:extLst>
                <a:ext uri="{FF2B5EF4-FFF2-40B4-BE49-F238E27FC236}">
                  <a16:creationId xmlns:a16="http://schemas.microsoft.com/office/drawing/2014/main" id="{B4B3E561-EB12-BABD-DE1C-0DB68EF8AE45}"/>
                </a:ext>
              </a:extLst>
            </p:cNvPr>
            <p:cNvSpPr/>
            <p:nvPr/>
          </p:nvSpPr>
          <p:spPr>
            <a:xfrm>
              <a:off x="8098945" y="2495396"/>
              <a:ext cx="2838776" cy="1101518"/>
            </a:xfrm>
            <a:prstGeom prst="rect">
              <a:avLst/>
            </a:prstGeom>
            <a:solidFill>
              <a:srgbClr val="3B5973">
                <a:alpha val="66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latin typeface="Interstate" pitchFamily="2" charset="77"/>
              </a:endParaRPr>
            </a:p>
          </p:txBody>
        </p:sp>
        <p:sp>
          <p:nvSpPr>
            <p:cNvPr id="2" name="TextBox 1">
              <a:extLst>
                <a:ext uri="{FF2B5EF4-FFF2-40B4-BE49-F238E27FC236}">
                  <a16:creationId xmlns:a16="http://schemas.microsoft.com/office/drawing/2014/main" id="{81161CE8-043E-A140-6171-89E06129CADB}"/>
                </a:ext>
              </a:extLst>
            </p:cNvPr>
            <p:cNvSpPr txBox="1"/>
            <p:nvPr/>
          </p:nvSpPr>
          <p:spPr>
            <a:xfrm>
              <a:off x="8414880" y="2498544"/>
              <a:ext cx="1734625" cy="1077218"/>
            </a:xfrm>
            <a:prstGeom prst="rect">
              <a:avLst/>
            </a:prstGeom>
            <a:noFill/>
          </p:spPr>
          <p:txBody>
            <a:bodyPr wrap="square" rtlCol="0">
              <a:spAutoFit/>
            </a:bodyPr>
            <a:lstStyle/>
            <a:p>
              <a:r>
                <a:rPr lang="en-IE" sz="1400" dirty="0">
                  <a:solidFill>
                    <a:schemeClr val="bg1"/>
                  </a:solidFill>
                  <a:latin typeface="Interstate" pitchFamily="2" charset="77"/>
                </a:rPr>
                <a:t>Non-household</a:t>
              </a:r>
              <a:r>
                <a:rPr lang="en-IE" sz="2400" dirty="0">
                  <a:solidFill>
                    <a:srgbClr val="002060"/>
                  </a:solidFill>
                  <a:latin typeface="Interstate" pitchFamily="2" charset="77"/>
                </a:rPr>
                <a:t> </a:t>
              </a:r>
              <a:br>
                <a:rPr lang="en-IE" sz="2400" dirty="0">
                  <a:solidFill>
                    <a:srgbClr val="002060"/>
                  </a:solidFill>
                  <a:latin typeface="Interstate" pitchFamily="2" charset="77"/>
                </a:rPr>
              </a:br>
              <a:r>
                <a:rPr lang="en-IE" sz="4000" b="1" dirty="0">
                  <a:solidFill>
                    <a:schemeClr val="bg1"/>
                  </a:solidFill>
                  <a:latin typeface="Interstate Black" pitchFamily="2" charset="77"/>
                </a:rPr>
                <a:t>71%</a:t>
              </a:r>
              <a:endParaRPr lang="en-IE" sz="2400" b="1" dirty="0">
                <a:solidFill>
                  <a:schemeClr val="bg1"/>
                </a:solidFill>
                <a:latin typeface="Interstate Black" pitchFamily="2" charset="77"/>
              </a:endParaRPr>
            </a:p>
          </p:txBody>
        </p:sp>
      </p:grpSp>
      <p:sp>
        <p:nvSpPr>
          <p:cNvPr id="7" name="TextBox 6">
            <a:extLst>
              <a:ext uri="{FF2B5EF4-FFF2-40B4-BE49-F238E27FC236}">
                <a16:creationId xmlns:a16="http://schemas.microsoft.com/office/drawing/2014/main" id="{F59DBB29-01DF-23D1-EAF1-5B7CAC497062}"/>
              </a:ext>
            </a:extLst>
          </p:cNvPr>
          <p:cNvSpPr txBox="1"/>
          <p:nvPr/>
        </p:nvSpPr>
        <p:spPr>
          <a:xfrm>
            <a:off x="8414880" y="1288888"/>
            <a:ext cx="2357622" cy="1138773"/>
          </a:xfrm>
          <a:prstGeom prst="rect">
            <a:avLst/>
          </a:prstGeom>
          <a:noFill/>
        </p:spPr>
        <p:txBody>
          <a:bodyPr wrap="square" rtlCol="0">
            <a:spAutoFit/>
          </a:bodyPr>
          <a:lstStyle/>
          <a:p>
            <a:r>
              <a:rPr lang="en-IE" sz="1400" dirty="0">
                <a:solidFill>
                  <a:srgbClr val="002060"/>
                </a:solidFill>
                <a:latin typeface="Interstate" pitchFamily="2" charset="77"/>
              </a:rPr>
              <a:t>Total Food Waste, </a:t>
            </a:r>
            <a:br>
              <a:rPr lang="en-IE" sz="2400" dirty="0">
                <a:solidFill>
                  <a:srgbClr val="002060"/>
                </a:solidFill>
                <a:latin typeface="Interstate" pitchFamily="2" charset="77"/>
              </a:rPr>
            </a:br>
            <a:r>
              <a:rPr lang="en-IE" sz="3600" b="1" dirty="0">
                <a:solidFill>
                  <a:srgbClr val="93C43E"/>
                </a:solidFill>
                <a:latin typeface="Interstate Black" pitchFamily="2" charset="77"/>
              </a:rPr>
              <a:t>750,000</a:t>
            </a:r>
            <a:r>
              <a:rPr lang="en-IE" sz="4000" dirty="0">
                <a:solidFill>
                  <a:srgbClr val="93C43E"/>
                </a:solidFill>
                <a:latin typeface="Interstate" pitchFamily="2" charset="77"/>
              </a:rPr>
              <a:t> </a:t>
            </a:r>
            <a:br>
              <a:rPr lang="en-IE" sz="2400" dirty="0">
                <a:solidFill>
                  <a:srgbClr val="002060"/>
                </a:solidFill>
                <a:latin typeface="Interstate" pitchFamily="2" charset="77"/>
              </a:rPr>
            </a:br>
            <a:r>
              <a:rPr lang="en-IE" sz="1400" dirty="0">
                <a:solidFill>
                  <a:srgbClr val="002060"/>
                </a:solidFill>
                <a:latin typeface="Interstate" pitchFamily="2" charset="77"/>
              </a:rPr>
              <a:t>tonnes</a:t>
            </a:r>
          </a:p>
        </p:txBody>
      </p:sp>
      <p:sp>
        <p:nvSpPr>
          <p:cNvPr id="18" name="TextBox 17">
            <a:extLst>
              <a:ext uri="{FF2B5EF4-FFF2-40B4-BE49-F238E27FC236}">
                <a16:creationId xmlns:a16="http://schemas.microsoft.com/office/drawing/2014/main" id="{989A32B9-9963-927C-C52D-8A7340F24C35}"/>
              </a:ext>
            </a:extLst>
          </p:cNvPr>
          <p:cNvSpPr txBox="1"/>
          <p:nvPr/>
        </p:nvSpPr>
        <p:spPr>
          <a:xfrm>
            <a:off x="8403455" y="3620584"/>
            <a:ext cx="2357622" cy="1354217"/>
          </a:xfrm>
          <a:prstGeom prst="rect">
            <a:avLst/>
          </a:prstGeom>
          <a:noFill/>
        </p:spPr>
        <p:txBody>
          <a:bodyPr wrap="square" rtlCol="0">
            <a:spAutoFit/>
          </a:bodyPr>
          <a:lstStyle/>
          <a:p>
            <a:r>
              <a:rPr lang="en-IE" sz="4000" b="1" dirty="0">
                <a:solidFill>
                  <a:srgbClr val="93C43E"/>
                </a:solidFill>
                <a:latin typeface="Interstate Black" pitchFamily="2" charset="77"/>
              </a:rPr>
              <a:t>€300m</a:t>
            </a:r>
            <a:br>
              <a:rPr lang="en-IE" sz="2400" dirty="0">
                <a:solidFill>
                  <a:srgbClr val="002060"/>
                </a:solidFill>
                <a:latin typeface="Interstate" pitchFamily="2" charset="77"/>
              </a:rPr>
            </a:br>
            <a:r>
              <a:rPr lang="en-IE" sz="1400" dirty="0">
                <a:solidFill>
                  <a:srgbClr val="002060"/>
                </a:solidFill>
                <a:latin typeface="Interstate" pitchFamily="2" charset="77"/>
              </a:rPr>
              <a:t>Estimated cost of food waste to restaurant and food service sector</a:t>
            </a:r>
          </a:p>
        </p:txBody>
      </p:sp>
      <p:cxnSp>
        <p:nvCxnSpPr>
          <p:cNvPr id="23" name="Straight Connector 22">
            <a:extLst>
              <a:ext uri="{FF2B5EF4-FFF2-40B4-BE49-F238E27FC236}">
                <a16:creationId xmlns:a16="http://schemas.microsoft.com/office/drawing/2014/main" id="{71267532-4BBE-AF77-FA0D-C9F92EF86EB5}"/>
              </a:ext>
            </a:extLst>
          </p:cNvPr>
          <p:cNvCxnSpPr>
            <a:cxnSpLocks/>
          </p:cNvCxnSpPr>
          <p:nvPr/>
        </p:nvCxnSpPr>
        <p:spPr>
          <a:xfrm flipV="1">
            <a:off x="8060261" y="3593723"/>
            <a:ext cx="2884924" cy="36546"/>
          </a:xfrm>
          <a:prstGeom prst="line">
            <a:avLst/>
          </a:prstGeom>
          <a:ln w="34925">
            <a:solidFill>
              <a:schemeClr val="bg1"/>
            </a:solidFill>
          </a:ln>
        </p:spPr>
        <p:style>
          <a:lnRef idx="1">
            <a:schemeClr val="accent1"/>
          </a:lnRef>
          <a:fillRef idx="0">
            <a:schemeClr val="accent1"/>
          </a:fillRef>
          <a:effectRef idx="0">
            <a:schemeClr val="accent1"/>
          </a:effectRef>
          <a:fontRef idx="minor">
            <a:schemeClr val="tx1"/>
          </a:fontRef>
        </p:style>
      </p:cxnSp>
      <p:grpSp>
        <p:nvGrpSpPr>
          <p:cNvPr id="26" name="Group 25">
            <a:extLst>
              <a:ext uri="{FF2B5EF4-FFF2-40B4-BE49-F238E27FC236}">
                <a16:creationId xmlns:a16="http://schemas.microsoft.com/office/drawing/2014/main" id="{6B127675-F1BC-0A7E-FCB8-29E04FF9BB81}"/>
              </a:ext>
            </a:extLst>
          </p:cNvPr>
          <p:cNvGrpSpPr/>
          <p:nvPr/>
        </p:nvGrpSpPr>
        <p:grpSpPr>
          <a:xfrm>
            <a:off x="1596952" y="1191448"/>
            <a:ext cx="3049820" cy="509582"/>
            <a:chOff x="1596952" y="1191448"/>
            <a:chExt cx="3049820" cy="509582"/>
          </a:xfrm>
        </p:grpSpPr>
        <p:pic>
          <p:nvPicPr>
            <p:cNvPr id="13" name="Picture 12">
              <a:extLst>
                <a:ext uri="{FF2B5EF4-FFF2-40B4-BE49-F238E27FC236}">
                  <a16:creationId xmlns:a16="http://schemas.microsoft.com/office/drawing/2014/main" id="{7753F45C-1685-5CD5-A3ED-571AF88C77E4}"/>
                </a:ext>
              </a:extLst>
            </p:cNvPr>
            <p:cNvPicPr>
              <a:picLocks noChangeAspect="1"/>
            </p:cNvPicPr>
            <p:nvPr/>
          </p:nvPicPr>
          <p:blipFill>
            <a:blip r:embed="rId4"/>
            <a:stretch>
              <a:fillRect/>
            </a:stretch>
          </p:blipFill>
          <p:spPr>
            <a:xfrm>
              <a:off x="1596952" y="1217584"/>
              <a:ext cx="501061" cy="483446"/>
            </a:xfrm>
            <a:prstGeom prst="rect">
              <a:avLst/>
            </a:prstGeom>
          </p:spPr>
        </p:pic>
        <p:sp>
          <p:nvSpPr>
            <p:cNvPr id="5" name="TextBox 4">
              <a:extLst>
                <a:ext uri="{FF2B5EF4-FFF2-40B4-BE49-F238E27FC236}">
                  <a16:creationId xmlns:a16="http://schemas.microsoft.com/office/drawing/2014/main" id="{D2CF4DD6-074A-F70D-3E77-D845A4D07D20}"/>
                </a:ext>
              </a:extLst>
            </p:cNvPr>
            <p:cNvSpPr txBox="1"/>
            <p:nvPr/>
          </p:nvSpPr>
          <p:spPr>
            <a:xfrm>
              <a:off x="2244578" y="1191448"/>
              <a:ext cx="982775" cy="461665"/>
            </a:xfrm>
            <a:prstGeom prst="rect">
              <a:avLst/>
            </a:prstGeom>
            <a:noFill/>
          </p:spPr>
          <p:txBody>
            <a:bodyPr wrap="square" rtlCol="0">
              <a:spAutoFit/>
            </a:bodyPr>
            <a:lstStyle/>
            <a:p>
              <a:r>
                <a:rPr lang="en-IE" sz="1200" dirty="0">
                  <a:latin typeface="Interstate" pitchFamily="2" charset="77"/>
                </a:rPr>
                <a:t>Primary</a:t>
              </a:r>
              <a:br>
                <a:rPr lang="en-IE" sz="1200" dirty="0">
                  <a:latin typeface="Interstate" pitchFamily="2" charset="77"/>
                </a:rPr>
              </a:br>
              <a:r>
                <a:rPr lang="en-IE" sz="1200" dirty="0">
                  <a:latin typeface="Interstate" pitchFamily="2" charset="77"/>
                </a:rPr>
                <a:t>Production</a:t>
              </a:r>
            </a:p>
          </p:txBody>
        </p:sp>
        <p:sp>
          <p:nvSpPr>
            <p:cNvPr id="11" name="TextBox 10">
              <a:extLst>
                <a:ext uri="{FF2B5EF4-FFF2-40B4-BE49-F238E27FC236}">
                  <a16:creationId xmlns:a16="http://schemas.microsoft.com/office/drawing/2014/main" id="{DEF29CD2-AFD1-95B1-698A-4C6F09EA6BC0}"/>
                </a:ext>
              </a:extLst>
            </p:cNvPr>
            <p:cNvSpPr txBox="1"/>
            <p:nvPr/>
          </p:nvSpPr>
          <p:spPr>
            <a:xfrm>
              <a:off x="3335530" y="1281456"/>
              <a:ext cx="1311242" cy="369332"/>
            </a:xfrm>
            <a:prstGeom prst="rect">
              <a:avLst/>
            </a:prstGeom>
            <a:noFill/>
          </p:spPr>
          <p:txBody>
            <a:bodyPr wrap="square" rtlCol="0">
              <a:spAutoFit/>
            </a:bodyPr>
            <a:lstStyle/>
            <a:p>
              <a:pPr algn="r"/>
              <a:r>
                <a:rPr lang="en-IE" b="1" dirty="0">
                  <a:solidFill>
                    <a:srgbClr val="3B5973"/>
                  </a:solidFill>
                  <a:latin typeface="Interstate Black" pitchFamily="2" charset="77"/>
                </a:rPr>
                <a:t>53,000</a:t>
              </a:r>
              <a:endParaRPr lang="en-IE" dirty="0">
                <a:solidFill>
                  <a:srgbClr val="3B5973"/>
                </a:solidFill>
                <a:latin typeface="Interstate" pitchFamily="2" charset="77"/>
              </a:endParaRPr>
            </a:p>
          </p:txBody>
        </p:sp>
      </p:grpSp>
      <p:grpSp>
        <p:nvGrpSpPr>
          <p:cNvPr id="29" name="Group 28">
            <a:extLst>
              <a:ext uri="{FF2B5EF4-FFF2-40B4-BE49-F238E27FC236}">
                <a16:creationId xmlns:a16="http://schemas.microsoft.com/office/drawing/2014/main" id="{7D46C474-82E3-0DCF-4D23-27C34A8393C0}"/>
              </a:ext>
            </a:extLst>
          </p:cNvPr>
          <p:cNvGrpSpPr/>
          <p:nvPr/>
        </p:nvGrpSpPr>
        <p:grpSpPr>
          <a:xfrm>
            <a:off x="1558314" y="3669492"/>
            <a:ext cx="3088458" cy="474134"/>
            <a:chOff x="1558314" y="3669492"/>
            <a:chExt cx="3088458" cy="474134"/>
          </a:xfrm>
        </p:grpSpPr>
        <p:pic>
          <p:nvPicPr>
            <p:cNvPr id="20" name="Picture 19">
              <a:extLst>
                <a:ext uri="{FF2B5EF4-FFF2-40B4-BE49-F238E27FC236}">
                  <a16:creationId xmlns:a16="http://schemas.microsoft.com/office/drawing/2014/main" id="{4499EAB5-D61F-BD18-46A7-A52BA100DB53}"/>
                </a:ext>
              </a:extLst>
            </p:cNvPr>
            <p:cNvPicPr>
              <a:picLocks noChangeAspect="1"/>
            </p:cNvPicPr>
            <p:nvPr/>
          </p:nvPicPr>
          <p:blipFill>
            <a:blip r:embed="rId5"/>
            <a:stretch>
              <a:fillRect/>
            </a:stretch>
          </p:blipFill>
          <p:spPr>
            <a:xfrm>
              <a:off x="1558314" y="3669492"/>
              <a:ext cx="474134" cy="474134"/>
            </a:xfrm>
            <a:prstGeom prst="rect">
              <a:avLst/>
            </a:prstGeom>
          </p:spPr>
        </p:pic>
        <p:sp>
          <p:nvSpPr>
            <p:cNvPr id="9" name="TextBox 8">
              <a:extLst>
                <a:ext uri="{FF2B5EF4-FFF2-40B4-BE49-F238E27FC236}">
                  <a16:creationId xmlns:a16="http://schemas.microsoft.com/office/drawing/2014/main" id="{6DE4599C-AEE0-8FAD-98E9-131F9EF7A08E}"/>
                </a:ext>
              </a:extLst>
            </p:cNvPr>
            <p:cNvSpPr txBox="1"/>
            <p:nvPr/>
          </p:nvSpPr>
          <p:spPr>
            <a:xfrm>
              <a:off x="2244578" y="3679124"/>
              <a:ext cx="1223032" cy="461665"/>
            </a:xfrm>
            <a:prstGeom prst="rect">
              <a:avLst/>
            </a:prstGeom>
            <a:noFill/>
          </p:spPr>
          <p:txBody>
            <a:bodyPr wrap="square" rtlCol="0">
              <a:spAutoFit/>
            </a:bodyPr>
            <a:lstStyle/>
            <a:p>
              <a:r>
                <a:rPr lang="en-IE" sz="1200" dirty="0">
                  <a:latin typeface="Interstate" pitchFamily="2" charset="77"/>
                </a:rPr>
                <a:t>Restaurants &amp;</a:t>
              </a:r>
              <a:br>
                <a:rPr lang="en-IE" sz="1200" dirty="0">
                  <a:latin typeface="Interstate" pitchFamily="2" charset="77"/>
                </a:rPr>
              </a:br>
              <a:r>
                <a:rPr lang="en-IE" sz="1200" dirty="0">
                  <a:latin typeface="Interstate" pitchFamily="2" charset="77"/>
                </a:rPr>
                <a:t>Food Service</a:t>
              </a:r>
            </a:p>
          </p:txBody>
        </p:sp>
        <p:sp>
          <p:nvSpPr>
            <p:cNvPr id="12" name="TextBox 11">
              <a:extLst>
                <a:ext uri="{FF2B5EF4-FFF2-40B4-BE49-F238E27FC236}">
                  <a16:creationId xmlns:a16="http://schemas.microsoft.com/office/drawing/2014/main" id="{D4486D65-BFF3-C393-9809-8FB00698F4FC}"/>
                </a:ext>
              </a:extLst>
            </p:cNvPr>
            <p:cNvSpPr txBox="1"/>
            <p:nvPr/>
          </p:nvSpPr>
          <p:spPr>
            <a:xfrm>
              <a:off x="3423740" y="3771457"/>
              <a:ext cx="1223032" cy="369332"/>
            </a:xfrm>
            <a:prstGeom prst="rect">
              <a:avLst/>
            </a:prstGeom>
            <a:noFill/>
          </p:spPr>
          <p:txBody>
            <a:bodyPr wrap="square" rtlCol="0">
              <a:spAutoFit/>
            </a:bodyPr>
            <a:lstStyle/>
            <a:p>
              <a:pPr algn="r"/>
              <a:r>
                <a:rPr lang="en-IE" b="1" dirty="0">
                  <a:solidFill>
                    <a:srgbClr val="3B5973"/>
                  </a:solidFill>
                  <a:latin typeface="Interstate Black" pitchFamily="2" charset="77"/>
                </a:rPr>
                <a:t>157,000</a:t>
              </a:r>
              <a:endParaRPr lang="en-IE" dirty="0">
                <a:solidFill>
                  <a:srgbClr val="3B5973"/>
                </a:solidFill>
                <a:latin typeface="Interstate" pitchFamily="2" charset="77"/>
              </a:endParaRPr>
            </a:p>
          </p:txBody>
        </p:sp>
      </p:grpSp>
      <p:grpSp>
        <p:nvGrpSpPr>
          <p:cNvPr id="27" name="Group 26">
            <a:extLst>
              <a:ext uri="{FF2B5EF4-FFF2-40B4-BE49-F238E27FC236}">
                <a16:creationId xmlns:a16="http://schemas.microsoft.com/office/drawing/2014/main" id="{2DC5D39C-5803-4DE3-2D43-108CA50CA160}"/>
              </a:ext>
            </a:extLst>
          </p:cNvPr>
          <p:cNvGrpSpPr/>
          <p:nvPr/>
        </p:nvGrpSpPr>
        <p:grpSpPr>
          <a:xfrm>
            <a:off x="1581782" y="1982558"/>
            <a:ext cx="3085368" cy="489654"/>
            <a:chOff x="1581782" y="1982558"/>
            <a:chExt cx="3085368" cy="489654"/>
          </a:xfrm>
        </p:grpSpPr>
        <p:pic>
          <p:nvPicPr>
            <p:cNvPr id="14" name="Picture 13">
              <a:extLst>
                <a:ext uri="{FF2B5EF4-FFF2-40B4-BE49-F238E27FC236}">
                  <a16:creationId xmlns:a16="http://schemas.microsoft.com/office/drawing/2014/main" id="{4247032F-666E-3836-11B4-0891322B3A52}"/>
                </a:ext>
              </a:extLst>
            </p:cNvPr>
            <p:cNvPicPr>
              <a:picLocks noChangeAspect="1"/>
            </p:cNvPicPr>
            <p:nvPr/>
          </p:nvPicPr>
          <p:blipFill>
            <a:blip r:embed="rId6"/>
            <a:stretch>
              <a:fillRect/>
            </a:stretch>
          </p:blipFill>
          <p:spPr>
            <a:xfrm>
              <a:off x="1581782" y="1982558"/>
              <a:ext cx="516231" cy="430529"/>
            </a:xfrm>
            <a:prstGeom prst="rect">
              <a:avLst/>
            </a:prstGeom>
          </p:spPr>
        </p:pic>
        <p:sp>
          <p:nvSpPr>
            <p:cNvPr id="6" name="TextBox 5">
              <a:extLst>
                <a:ext uri="{FF2B5EF4-FFF2-40B4-BE49-F238E27FC236}">
                  <a16:creationId xmlns:a16="http://schemas.microsoft.com/office/drawing/2014/main" id="{5D796DAC-A291-6FBA-76EC-BD52A77ACDF6}"/>
                </a:ext>
              </a:extLst>
            </p:cNvPr>
            <p:cNvSpPr txBox="1"/>
            <p:nvPr/>
          </p:nvSpPr>
          <p:spPr>
            <a:xfrm>
              <a:off x="2244578" y="2010547"/>
              <a:ext cx="1223032" cy="461665"/>
            </a:xfrm>
            <a:prstGeom prst="rect">
              <a:avLst/>
            </a:prstGeom>
            <a:noFill/>
          </p:spPr>
          <p:txBody>
            <a:bodyPr wrap="square" rtlCol="0">
              <a:spAutoFit/>
            </a:bodyPr>
            <a:lstStyle/>
            <a:p>
              <a:r>
                <a:rPr lang="en-IE" sz="1200" dirty="0">
                  <a:latin typeface="Interstate" pitchFamily="2" charset="77"/>
                </a:rPr>
                <a:t>Manufacturing </a:t>
              </a:r>
            </a:p>
            <a:p>
              <a:r>
                <a:rPr lang="en-IE" sz="1200" dirty="0">
                  <a:latin typeface="Interstate" pitchFamily="2" charset="77"/>
                </a:rPr>
                <a:t>&amp; Processing</a:t>
              </a:r>
            </a:p>
          </p:txBody>
        </p:sp>
        <p:sp>
          <p:nvSpPr>
            <p:cNvPr id="15" name="TextBox 14">
              <a:extLst>
                <a:ext uri="{FF2B5EF4-FFF2-40B4-BE49-F238E27FC236}">
                  <a16:creationId xmlns:a16="http://schemas.microsoft.com/office/drawing/2014/main" id="{E3231971-C889-3B7D-C08F-13D906527D1F}"/>
                </a:ext>
              </a:extLst>
            </p:cNvPr>
            <p:cNvSpPr txBox="1"/>
            <p:nvPr/>
          </p:nvSpPr>
          <p:spPr>
            <a:xfrm>
              <a:off x="3368010" y="2097497"/>
              <a:ext cx="1299140" cy="369332"/>
            </a:xfrm>
            <a:prstGeom prst="rect">
              <a:avLst/>
            </a:prstGeom>
            <a:noFill/>
          </p:spPr>
          <p:txBody>
            <a:bodyPr wrap="square" rtlCol="0">
              <a:spAutoFit/>
            </a:bodyPr>
            <a:lstStyle/>
            <a:p>
              <a:pPr algn="r"/>
              <a:r>
                <a:rPr lang="en-IE" b="1" dirty="0">
                  <a:solidFill>
                    <a:srgbClr val="3B5973"/>
                  </a:solidFill>
                  <a:latin typeface="Interstate Black" pitchFamily="2" charset="77"/>
                </a:rPr>
                <a:t>230,000</a:t>
              </a:r>
              <a:endParaRPr lang="en-IE" dirty="0">
                <a:solidFill>
                  <a:srgbClr val="3B5973"/>
                </a:solidFill>
                <a:latin typeface="Interstate" pitchFamily="2" charset="77"/>
              </a:endParaRPr>
            </a:p>
          </p:txBody>
        </p:sp>
      </p:grpSp>
      <p:grpSp>
        <p:nvGrpSpPr>
          <p:cNvPr id="28" name="Group 27">
            <a:extLst>
              <a:ext uri="{FF2B5EF4-FFF2-40B4-BE49-F238E27FC236}">
                <a16:creationId xmlns:a16="http://schemas.microsoft.com/office/drawing/2014/main" id="{D533FD9A-A96E-0F84-D042-46247EBCA254}"/>
              </a:ext>
            </a:extLst>
          </p:cNvPr>
          <p:cNvGrpSpPr/>
          <p:nvPr/>
        </p:nvGrpSpPr>
        <p:grpSpPr>
          <a:xfrm>
            <a:off x="1530301" y="2883065"/>
            <a:ext cx="3129032" cy="519919"/>
            <a:chOff x="1530301" y="2883065"/>
            <a:chExt cx="3129032" cy="519919"/>
          </a:xfrm>
        </p:grpSpPr>
        <p:pic>
          <p:nvPicPr>
            <p:cNvPr id="19" name="Picture 18">
              <a:extLst>
                <a:ext uri="{FF2B5EF4-FFF2-40B4-BE49-F238E27FC236}">
                  <a16:creationId xmlns:a16="http://schemas.microsoft.com/office/drawing/2014/main" id="{99DB497A-2D42-F23F-4A9B-4BD404C4C688}"/>
                </a:ext>
              </a:extLst>
            </p:cNvPr>
            <p:cNvPicPr>
              <a:picLocks noChangeAspect="1"/>
            </p:cNvPicPr>
            <p:nvPr/>
          </p:nvPicPr>
          <p:blipFill>
            <a:blip r:embed="rId7"/>
            <a:stretch>
              <a:fillRect/>
            </a:stretch>
          </p:blipFill>
          <p:spPr>
            <a:xfrm>
              <a:off x="1530301" y="2898793"/>
              <a:ext cx="512194" cy="504191"/>
            </a:xfrm>
            <a:prstGeom prst="rect">
              <a:avLst/>
            </a:prstGeom>
          </p:spPr>
        </p:pic>
        <p:sp>
          <p:nvSpPr>
            <p:cNvPr id="8" name="TextBox 7">
              <a:extLst>
                <a:ext uri="{FF2B5EF4-FFF2-40B4-BE49-F238E27FC236}">
                  <a16:creationId xmlns:a16="http://schemas.microsoft.com/office/drawing/2014/main" id="{65C6A1E5-FFC0-D682-D0C7-864BE37AAAB2}"/>
                </a:ext>
              </a:extLst>
            </p:cNvPr>
            <p:cNvSpPr txBox="1"/>
            <p:nvPr/>
          </p:nvSpPr>
          <p:spPr>
            <a:xfrm>
              <a:off x="2244578" y="2883065"/>
              <a:ext cx="1069310" cy="461665"/>
            </a:xfrm>
            <a:prstGeom prst="rect">
              <a:avLst/>
            </a:prstGeom>
            <a:noFill/>
          </p:spPr>
          <p:txBody>
            <a:bodyPr wrap="square" rtlCol="0">
              <a:spAutoFit/>
            </a:bodyPr>
            <a:lstStyle/>
            <a:p>
              <a:r>
                <a:rPr lang="en-IE" sz="1200" dirty="0">
                  <a:latin typeface="Interstate" pitchFamily="2" charset="77"/>
                </a:rPr>
                <a:t>Retail &amp;</a:t>
              </a:r>
              <a:br>
                <a:rPr lang="en-IE" sz="1200" dirty="0">
                  <a:latin typeface="Interstate" pitchFamily="2" charset="77"/>
                </a:rPr>
              </a:br>
              <a:r>
                <a:rPr lang="en-IE" sz="1200" dirty="0">
                  <a:latin typeface="Interstate" pitchFamily="2" charset="77"/>
                </a:rPr>
                <a:t>Distribution</a:t>
              </a:r>
            </a:p>
          </p:txBody>
        </p:sp>
        <p:sp>
          <p:nvSpPr>
            <p:cNvPr id="16" name="TextBox 15">
              <a:extLst>
                <a:ext uri="{FF2B5EF4-FFF2-40B4-BE49-F238E27FC236}">
                  <a16:creationId xmlns:a16="http://schemas.microsoft.com/office/drawing/2014/main" id="{3F5B14EE-9D24-2B44-B947-DE692CFF7D25}"/>
                </a:ext>
              </a:extLst>
            </p:cNvPr>
            <p:cNvSpPr txBox="1"/>
            <p:nvPr/>
          </p:nvSpPr>
          <p:spPr>
            <a:xfrm>
              <a:off x="3501813" y="3014080"/>
              <a:ext cx="1157520" cy="369332"/>
            </a:xfrm>
            <a:prstGeom prst="rect">
              <a:avLst/>
            </a:prstGeom>
            <a:noFill/>
          </p:spPr>
          <p:txBody>
            <a:bodyPr wrap="square" rtlCol="0">
              <a:spAutoFit/>
            </a:bodyPr>
            <a:lstStyle/>
            <a:p>
              <a:pPr algn="r"/>
              <a:r>
                <a:rPr lang="en-IE" b="1" dirty="0">
                  <a:solidFill>
                    <a:srgbClr val="3B5973"/>
                  </a:solidFill>
                  <a:latin typeface="Interstate Black" pitchFamily="2" charset="77"/>
                </a:rPr>
                <a:t>90,000</a:t>
              </a:r>
              <a:endParaRPr lang="en-IE" dirty="0">
                <a:solidFill>
                  <a:srgbClr val="3B5973"/>
                </a:solidFill>
                <a:latin typeface="Interstate" pitchFamily="2" charset="77"/>
              </a:endParaRPr>
            </a:p>
          </p:txBody>
        </p:sp>
      </p:grpSp>
      <p:grpSp>
        <p:nvGrpSpPr>
          <p:cNvPr id="30" name="Group 29">
            <a:extLst>
              <a:ext uri="{FF2B5EF4-FFF2-40B4-BE49-F238E27FC236}">
                <a16:creationId xmlns:a16="http://schemas.microsoft.com/office/drawing/2014/main" id="{AA7E85CE-A90D-C0C8-A6D4-39668A662A58}"/>
              </a:ext>
            </a:extLst>
          </p:cNvPr>
          <p:cNvGrpSpPr/>
          <p:nvPr/>
        </p:nvGrpSpPr>
        <p:grpSpPr>
          <a:xfrm>
            <a:off x="1511420" y="4621645"/>
            <a:ext cx="3123250" cy="495340"/>
            <a:chOff x="1511420" y="4621645"/>
            <a:chExt cx="3123250" cy="495340"/>
          </a:xfrm>
        </p:grpSpPr>
        <p:pic>
          <p:nvPicPr>
            <p:cNvPr id="21" name="Picture 20">
              <a:extLst>
                <a:ext uri="{FF2B5EF4-FFF2-40B4-BE49-F238E27FC236}">
                  <a16:creationId xmlns:a16="http://schemas.microsoft.com/office/drawing/2014/main" id="{01ECB9C8-0273-0870-D8C1-0D528691013A}"/>
                </a:ext>
              </a:extLst>
            </p:cNvPr>
            <p:cNvPicPr>
              <a:picLocks noChangeAspect="1"/>
            </p:cNvPicPr>
            <p:nvPr/>
          </p:nvPicPr>
          <p:blipFill>
            <a:blip r:embed="rId8"/>
            <a:stretch>
              <a:fillRect/>
            </a:stretch>
          </p:blipFill>
          <p:spPr>
            <a:xfrm>
              <a:off x="1511420" y="4621645"/>
              <a:ext cx="466513" cy="467481"/>
            </a:xfrm>
            <a:prstGeom prst="rect">
              <a:avLst/>
            </a:prstGeom>
          </p:spPr>
        </p:pic>
        <p:sp>
          <p:nvSpPr>
            <p:cNvPr id="10" name="TextBox 9">
              <a:extLst>
                <a:ext uri="{FF2B5EF4-FFF2-40B4-BE49-F238E27FC236}">
                  <a16:creationId xmlns:a16="http://schemas.microsoft.com/office/drawing/2014/main" id="{197D0964-CDFA-143C-D4E7-6BDFAF2A4306}"/>
                </a:ext>
              </a:extLst>
            </p:cNvPr>
            <p:cNvSpPr txBox="1"/>
            <p:nvPr/>
          </p:nvSpPr>
          <p:spPr>
            <a:xfrm>
              <a:off x="2244578" y="4782474"/>
              <a:ext cx="1040839" cy="276999"/>
            </a:xfrm>
            <a:prstGeom prst="rect">
              <a:avLst/>
            </a:prstGeom>
            <a:noFill/>
          </p:spPr>
          <p:txBody>
            <a:bodyPr wrap="square" rtlCol="0">
              <a:spAutoFit/>
            </a:bodyPr>
            <a:lstStyle/>
            <a:p>
              <a:r>
                <a:rPr lang="en-IE" sz="1200" dirty="0">
                  <a:latin typeface="Interstate" pitchFamily="2" charset="77"/>
                </a:rPr>
                <a:t>Households</a:t>
              </a:r>
            </a:p>
          </p:txBody>
        </p:sp>
        <p:sp>
          <p:nvSpPr>
            <p:cNvPr id="24" name="TextBox 23">
              <a:extLst>
                <a:ext uri="{FF2B5EF4-FFF2-40B4-BE49-F238E27FC236}">
                  <a16:creationId xmlns:a16="http://schemas.microsoft.com/office/drawing/2014/main" id="{B39915B6-6681-67BC-5158-E39066BBE11E}"/>
                </a:ext>
              </a:extLst>
            </p:cNvPr>
            <p:cNvSpPr txBox="1"/>
            <p:nvPr/>
          </p:nvSpPr>
          <p:spPr>
            <a:xfrm>
              <a:off x="3335530" y="4747653"/>
              <a:ext cx="1299140" cy="369332"/>
            </a:xfrm>
            <a:prstGeom prst="rect">
              <a:avLst/>
            </a:prstGeom>
            <a:noFill/>
          </p:spPr>
          <p:txBody>
            <a:bodyPr wrap="square" rtlCol="0">
              <a:spAutoFit/>
            </a:bodyPr>
            <a:lstStyle/>
            <a:p>
              <a:pPr algn="r"/>
              <a:r>
                <a:rPr lang="en-IE" b="1" dirty="0">
                  <a:solidFill>
                    <a:srgbClr val="3B5973"/>
                  </a:solidFill>
                  <a:latin typeface="Interstate Black" pitchFamily="2" charset="77"/>
                </a:rPr>
                <a:t>220,000</a:t>
              </a:r>
              <a:endParaRPr lang="en-IE" dirty="0">
                <a:solidFill>
                  <a:srgbClr val="3B5973"/>
                </a:solidFill>
                <a:latin typeface="Interstate" pitchFamily="2" charset="77"/>
              </a:endParaRPr>
            </a:p>
          </p:txBody>
        </p:sp>
      </p:grpSp>
    </p:spTree>
    <p:extLst>
      <p:ext uri="{BB962C8B-B14F-4D97-AF65-F5344CB8AC3E}">
        <p14:creationId xmlns:p14="http://schemas.microsoft.com/office/powerpoint/2010/main" val="100649004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0"/>
                                  </p:stCondLst>
                                  <p:childTnLst>
                                    <p:set>
                                      <p:cBhvr>
                                        <p:cTn id="6" dur="1" fill="hold">
                                          <p:stCondLst>
                                            <p:cond delay="0"/>
                                          </p:stCondLst>
                                        </p:cTn>
                                        <p:tgtEl>
                                          <p:spTgt spid="26"/>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nodeType="afterEffect">
                                  <p:stCondLst>
                                    <p:cond delay="500"/>
                                  </p:stCondLst>
                                  <p:childTnLst>
                                    <p:set>
                                      <p:cBhvr>
                                        <p:cTn id="9" dur="1" fill="hold">
                                          <p:stCondLst>
                                            <p:cond delay="0"/>
                                          </p:stCondLst>
                                        </p:cTn>
                                        <p:tgtEl>
                                          <p:spTgt spid="27"/>
                                        </p:tgtEl>
                                        <p:attrNameLst>
                                          <p:attrName>style.visibility</p:attrName>
                                        </p:attrNameLst>
                                      </p:cBhvr>
                                      <p:to>
                                        <p:strVal val="visible"/>
                                      </p:to>
                                    </p:set>
                                  </p:childTnLst>
                                </p:cTn>
                              </p:par>
                            </p:childTnLst>
                          </p:cTn>
                        </p:par>
                        <p:par>
                          <p:cTn id="10" fill="hold">
                            <p:stCondLst>
                              <p:cond delay="500"/>
                            </p:stCondLst>
                            <p:childTnLst>
                              <p:par>
                                <p:cTn id="11" presetID="1" presetClass="entr" presetSubtype="0" fill="hold" nodeType="afterEffect">
                                  <p:stCondLst>
                                    <p:cond delay="500"/>
                                  </p:stCondLst>
                                  <p:childTnLst>
                                    <p:set>
                                      <p:cBhvr>
                                        <p:cTn id="12" dur="1" fill="hold">
                                          <p:stCondLst>
                                            <p:cond delay="0"/>
                                          </p:stCondLst>
                                        </p:cTn>
                                        <p:tgtEl>
                                          <p:spTgt spid="28"/>
                                        </p:tgtEl>
                                        <p:attrNameLst>
                                          <p:attrName>style.visibility</p:attrName>
                                        </p:attrNameLst>
                                      </p:cBhvr>
                                      <p:to>
                                        <p:strVal val="visible"/>
                                      </p:to>
                                    </p:set>
                                  </p:childTnLst>
                                </p:cTn>
                              </p:par>
                            </p:childTnLst>
                          </p:cTn>
                        </p:par>
                        <p:par>
                          <p:cTn id="13" fill="hold">
                            <p:stCondLst>
                              <p:cond delay="1000"/>
                            </p:stCondLst>
                            <p:childTnLst>
                              <p:par>
                                <p:cTn id="14" presetID="1" presetClass="entr" presetSubtype="0" fill="hold" nodeType="afterEffect">
                                  <p:stCondLst>
                                    <p:cond delay="500"/>
                                  </p:stCondLst>
                                  <p:childTnLst>
                                    <p:set>
                                      <p:cBhvr>
                                        <p:cTn id="15" dur="1" fill="hold">
                                          <p:stCondLst>
                                            <p:cond delay="0"/>
                                          </p:stCondLst>
                                        </p:cTn>
                                        <p:tgtEl>
                                          <p:spTgt spid="29"/>
                                        </p:tgtEl>
                                        <p:attrNameLst>
                                          <p:attrName>style.visibility</p:attrName>
                                        </p:attrNameLst>
                                      </p:cBhvr>
                                      <p:to>
                                        <p:strVal val="visible"/>
                                      </p:to>
                                    </p:set>
                                  </p:childTnLst>
                                </p:cTn>
                              </p:par>
                            </p:childTnLst>
                          </p:cTn>
                        </p:par>
                        <p:par>
                          <p:cTn id="16" fill="hold">
                            <p:stCondLst>
                              <p:cond delay="1500"/>
                            </p:stCondLst>
                            <p:childTnLst>
                              <p:par>
                                <p:cTn id="17" presetID="1" presetClass="entr" presetSubtype="0" fill="hold" nodeType="afterEffect">
                                  <p:stCondLst>
                                    <p:cond delay="500"/>
                                  </p:stCondLst>
                                  <p:childTnLst>
                                    <p:set>
                                      <p:cBhvr>
                                        <p:cTn id="18" dur="1" fill="hold">
                                          <p:stCondLst>
                                            <p:cond delay="0"/>
                                          </p:stCondLst>
                                        </p:cTn>
                                        <p:tgtEl>
                                          <p:spTgt spid="30"/>
                                        </p:tgtEl>
                                        <p:attrNameLst>
                                          <p:attrName>style.visibility</p:attrName>
                                        </p:attrNameLst>
                                      </p:cBhvr>
                                      <p:to>
                                        <p:strVal val="visible"/>
                                      </p:to>
                                    </p:set>
                                  </p:childTnLst>
                                </p:cTn>
                              </p:par>
                            </p:childTnLst>
                          </p:cTn>
                        </p:par>
                        <p:par>
                          <p:cTn id="19" fill="hold">
                            <p:stCondLst>
                              <p:cond delay="2000"/>
                            </p:stCondLst>
                            <p:childTnLst>
                              <p:par>
                                <p:cTn id="20" presetID="1" presetClass="entr" presetSubtype="0" fill="hold" nodeType="afterEffect">
                                  <p:stCondLst>
                                    <p:cond delay="1000"/>
                                  </p:stCondLst>
                                  <p:childTnLst>
                                    <p:set>
                                      <p:cBhvr>
                                        <p:cTn id="21" dur="1" fill="hold">
                                          <p:stCondLst>
                                            <p:cond delay="0"/>
                                          </p:stCondLst>
                                        </p:cTn>
                                        <p:tgtEl>
                                          <p:spTgt spid="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5C9D7A33-16AA-4CAE-842D-47810DB77E47}"/>
              </a:ext>
            </a:extLst>
          </p:cNvPr>
          <p:cNvSpPr>
            <a:spLocks noGrp="1"/>
          </p:cNvSpPr>
          <p:nvPr>
            <p:ph type="title"/>
          </p:nvPr>
        </p:nvSpPr>
        <p:spPr>
          <a:xfrm>
            <a:off x="409603" y="422769"/>
            <a:ext cx="11372793" cy="913160"/>
          </a:xfrm>
          <a:solidFill>
            <a:schemeClr val="bg1"/>
          </a:solidFill>
        </p:spPr>
        <p:txBody>
          <a:bodyPr>
            <a:normAutofit/>
          </a:bodyPr>
          <a:lstStyle/>
          <a:p>
            <a:r>
              <a:rPr lang="en-IE" b="1" cap="all" dirty="0">
                <a:solidFill>
                  <a:srgbClr val="445173"/>
                </a:solidFill>
                <a:latin typeface="Interstate" panose="020B0604020202020204" charset="0"/>
                <a:ea typeface="Tahoma" panose="020B0604030504040204" pitchFamily="34" charset="0"/>
                <a:cs typeface="Tahoma" panose="020B0604030504040204" pitchFamily="34" charset="0"/>
              </a:rPr>
              <a:t>Reuse in Ireland, 2021 </a:t>
            </a:r>
            <a:endParaRPr lang="en-IE" cap="all" dirty="0">
              <a:solidFill>
                <a:srgbClr val="445173"/>
              </a:solidFill>
              <a:latin typeface="Interstate" panose="020B0604020202020204" charset="0"/>
            </a:endParaRPr>
          </a:p>
        </p:txBody>
      </p:sp>
      <p:pic>
        <p:nvPicPr>
          <p:cNvPr id="12" name="Picture 11">
            <a:extLst>
              <a:ext uri="{FF2B5EF4-FFF2-40B4-BE49-F238E27FC236}">
                <a16:creationId xmlns:a16="http://schemas.microsoft.com/office/drawing/2014/main" id="{896B34F0-FBED-44CE-AA7E-841EF223A935}"/>
              </a:ext>
            </a:extLst>
          </p:cNvPr>
          <p:cNvPicPr>
            <a:picLocks noChangeAspect="1"/>
          </p:cNvPicPr>
          <p:nvPr/>
        </p:nvPicPr>
        <p:blipFill>
          <a:blip r:embed="rId3"/>
          <a:stretch>
            <a:fillRect/>
          </a:stretch>
        </p:blipFill>
        <p:spPr>
          <a:xfrm>
            <a:off x="93901" y="1151751"/>
            <a:ext cx="4689659" cy="4153897"/>
          </a:xfrm>
          <a:prstGeom prst="rect">
            <a:avLst/>
          </a:prstGeom>
        </p:spPr>
      </p:pic>
      <p:pic>
        <p:nvPicPr>
          <p:cNvPr id="15" name="Picture 14">
            <a:extLst>
              <a:ext uri="{FF2B5EF4-FFF2-40B4-BE49-F238E27FC236}">
                <a16:creationId xmlns:a16="http://schemas.microsoft.com/office/drawing/2014/main" id="{7D2C3A22-5107-0796-2381-03B6D39A66C5}"/>
              </a:ext>
            </a:extLst>
          </p:cNvPr>
          <p:cNvPicPr>
            <a:picLocks noChangeAspect="1"/>
          </p:cNvPicPr>
          <p:nvPr/>
        </p:nvPicPr>
        <p:blipFill>
          <a:blip r:embed="rId4">
            <a:extLst>
              <a:ext uri="{28A0092B-C50C-407E-A947-70E740481C1C}">
                <a14:useLocalDpi xmlns:a14="http://schemas.microsoft.com/office/drawing/2010/main" val="0"/>
              </a:ext>
            </a:extLst>
          </a:blip>
          <a:srcRect b="5462"/>
          <a:stretch/>
        </p:blipFill>
        <p:spPr>
          <a:xfrm>
            <a:off x="6774962" y="1670110"/>
            <a:ext cx="2339808" cy="3325636"/>
          </a:xfrm>
          <a:prstGeom prst="rect">
            <a:avLst/>
          </a:prstGeom>
        </p:spPr>
      </p:pic>
      <p:sp>
        <p:nvSpPr>
          <p:cNvPr id="23" name="TextBox 22">
            <a:extLst>
              <a:ext uri="{FF2B5EF4-FFF2-40B4-BE49-F238E27FC236}">
                <a16:creationId xmlns:a16="http://schemas.microsoft.com/office/drawing/2014/main" id="{8D0A481A-72A0-1515-1E9F-6B470E01DB8D}"/>
              </a:ext>
            </a:extLst>
          </p:cNvPr>
          <p:cNvSpPr txBox="1"/>
          <p:nvPr/>
        </p:nvSpPr>
        <p:spPr>
          <a:xfrm>
            <a:off x="9195318" y="2452938"/>
            <a:ext cx="2731856" cy="1446550"/>
          </a:xfrm>
          <a:prstGeom prst="rect">
            <a:avLst/>
          </a:prstGeom>
          <a:noFill/>
        </p:spPr>
        <p:txBody>
          <a:bodyPr wrap="square" rtlCol="0">
            <a:spAutoFit/>
          </a:bodyPr>
          <a:lstStyle/>
          <a:p>
            <a:r>
              <a:rPr lang="en-IE" sz="3600" b="1" dirty="0">
                <a:solidFill>
                  <a:srgbClr val="93C43E"/>
                </a:solidFill>
                <a:latin typeface="Interstate" pitchFamily="2" charset="77"/>
              </a:rPr>
              <a:t>E-products</a:t>
            </a:r>
            <a:r>
              <a:rPr lang="en-IE" sz="4000" dirty="0">
                <a:solidFill>
                  <a:srgbClr val="93C43E"/>
                </a:solidFill>
                <a:latin typeface="Interstate" pitchFamily="2" charset="77"/>
              </a:rPr>
              <a:t> </a:t>
            </a:r>
            <a:br>
              <a:rPr lang="en-IE" sz="2400" dirty="0">
                <a:solidFill>
                  <a:srgbClr val="002060"/>
                </a:solidFill>
                <a:latin typeface="Interstate" pitchFamily="2" charset="77"/>
              </a:rPr>
            </a:br>
            <a:r>
              <a:rPr lang="en-IE" sz="1600" dirty="0">
                <a:solidFill>
                  <a:srgbClr val="002060"/>
                </a:solidFill>
                <a:latin typeface="Interstate" pitchFamily="2" charset="77"/>
              </a:rPr>
              <a:t>Accounted for the most reuse per weight at </a:t>
            </a:r>
            <a:br>
              <a:rPr lang="en-IE" sz="1600" dirty="0">
                <a:solidFill>
                  <a:srgbClr val="002060"/>
                </a:solidFill>
                <a:latin typeface="Interstate" pitchFamily="2" charset="77"/>
              </a:rPr>
            </a:br>
            <a:r>
              <a:rPr lang="en-IE" sz="1600" b="1" dirty="0">
                <a:solidFill>
                  <a:srgbClr val="002060"/>
                </a:solidFill>
                <a:latin typeface="Interstate" pitchFamily="2" charset="77"/>
              </a:rPr>
              <a:t>16,800</a:t>
            </a:r>
            <a:r>
              <a:rPr lang="en-IE" sz="1600" dirty="0">
                <a:solidFill>
                  <a:srgbClr val="002060"/>
                </a:solidFill>
                <a:latin typeface="Interstate" pitchFamily="2" charset="77"/>
              </a:rPr>
              <a:t> tonnes</a:t>
            </a:r>
            <a:endParaRPr lang="en-IE" sz="2400" dirty="0">
              <a:solidFill>
                <a:srgbClr val="002060"/>
              </a:solidFill>
              <a:latin typeface="Interstate" pitchFamily="2" charset="77"/>
            </a:endParaRPr>
          </a:p>
        </p:txBody>
      </p:sp>
      <p:sp>
        <p:nvSpPr>
          <p:cNvPr id="24" name="TextBox 23">
            <a:extLst>
              <a:ext uri="{FF2B5EF4-FFF2-40B4-BE49-F238E27FC236}">
                <a16:creationId xmlns:a16="http://schemas.microsoft.com/office/drawing/2014/main" id="{C6DD8607-0979-07A0-6E66-3DA54569DD17}"/>
              </a:ext>
            </a:extLst>
          </p:cNvPr>
          <p:cNvSpPr txBox="1"/>
          <p:nvPr/>
        </p:nvSpPr>
        <p:spPr>
          <a:xfrm>
            <a:off x="4505659" y="2433265"/>
            <a:ext cx="2092089" cy="1744839"/>
          </a:xfrm>
          <a:prstGeom prst="rect">
            <a:avLst/>
          </a:prstGeom>
          <a:noFill/>
        </p:spPr>
        <p:txBody>
          <a:bodyPr wrap="square" rtlCol="0">
            <a:spAutoFit/>
          </a:bodyPr>
          <a:lstStyle/>
          <a:p>
            <a:r>
              <a:rPr lang="en-IE" sz="4000" b="1" dirty="0">
                <a:solidFill>
                  <a:srgbClr val="93C43E"/>
                </a:solidFill>
                <a:latin typeface="Interstate" pitchFamily="2" charset="77"/>
              </a:rPr>
              <a:t>54,800</a:t>
            </a:r>
            <a:r>
              <a:rPr lang="en-IE" sz="4000" dirty="0">
                <a:solidFill>
                  <a:srgbClr val="93C43E"/>
                </a:solidFill>
                <a:latin typeface="Interstate" pitchFamily="2" charset="77"/>
              </a:rPr>
              <a:t> </a:t>
            </a:r>
            <a:br>
              <a:rPr lang="en-IE" sz="2400" dirty="0">
                <a:solidFill>
                  <a:srgbClr val="002060"/>
                </a:solidFill>
                <a:latin typeface="Interstate" pitchFamily="2" charset="77"/>
              </a:rPr>
            </a:br>
            <a:r>
              <a:rPr lang="en-IE" sz="1600" dirty="0">
                <a:solidFill>
                  <a:srgbClr val="002060"/>
                </a:solidFill>
                <a:latin typeface="Interstate" pitchFamily="2" charset="77"/>
              </a:rPr>
              <a:t>tonnes of 2</a:t>
            </a:r>
            <a:r>
              <a:rPr lang="en-IE" sz="1600" baseline="30000" dirty="0">
                <a:solidFill>
                  <a:srgbClr val="002060"/>
                </a:solidFill>
                <a:latin typeface="Interstate" pitchFamily="2" charset="77"/>
              </a:rPr>
              <a:t>nd</a:t>
            </a:r>
            <a:r>
              <a:rPr lang="en-IE" sz="1600" dirty="0">
                <a:solidFill>
                  <a:srgbClr val="002060"/>
                </a:solidFill>
                <a:latin typeface="Interstate" pitchFamily="2" charset="77"/>
              </a:rPr>
              <a:t> hand products were bought or exchanged</a:t>
            </a:r>
            <a:endParaRPr lang="en-IE" sz="2400" dirty="0">
              <a:solidFill>
                <a:srgbClr val="002060"/>
              </a:solidFill>
              <a:latin typeface="Interstate" pitchFamily="2" charset="77"/>
            </a:endParaRPr>
          </a:p>
        </p:txBody>
      </p:sp>
    </p:spTree>
    <p:extLst>
      <p:ext uri="{BB962C8B-B14F-4D97-AF65-F5344CB8AC3E}">
        <p14:creationId xmlns:p14="http://schemas.microsoft.com/office/powerpoint/2010/main" val="180951091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500"/>
                                  </p:stCondLst>
                                  <p:childTnLst>
                                    <p:set>
                                      <p:cBhvr>
                                        <p:cTn id="6" dur="1" fill="hold">
                                          <p:stCondLst>
                                            <p:cond delay="0"/>
                                          </p:stCondLst>
                                        </p:cTn>
                                        <p:tgtEl>
                                          <p:spTgt spid="12"/>
                                        </p:tgtEl>
                                        <p:attrNameLst>
                                          <p:attrName>style.visibility</p:attrName>
                                        </p:attrNameLst>
                                      </p:cBhvr>
                                      <p:to>
                                        <p:strVal val="visible"/>
                                      </p:to>
                                    </p:set>
                                  </p:childTnLst>
                                </p:cTn>
                              </p:par>
                            </p:childTnLst>
                          </p:cTn>
                        </p:par>
                        <p:par>
                          <p:cTn id="7" fill="hold">
                            <p:stCondLst>
                              <p:cond delay="500"/>
                            </p:stCondLst>
                            <p:childTnLst>
                              <p:par>
                                <p:cTn id="8" presetID="10" presetClass="entr" presetSubtype="0" fill="hold" grpId="0" nodeType="afterEffect">
                                  <p:stCondLst>
                                    <p:cond delay="500"/>
                                  </p:stCondLst>
                                  <p:childTnLst>
                                    <p:set>
                                      <p:cBhvr>
                                        <p:cTn id="9" dur="1" fill="hold">
                                          <p:stCondLst>
                                            <p:cond delay="0"/>
                                          </p:stCondLst>
                                        </p:cTn>
                                        <p:tgtEl>
                                          <p:spTgt spid="24"/>
                                        </p:tgtEl>
                                        <p:attrNameLst>
                                          <p:attrName>style.visibility</p:attrName>
                                        </p:attrNameLst>
                                      </p:cBhvr>
                                      <p:to>
                                        <p:strVal val="visible"/>
                                      </p:to>
                                    </p:set>
                                    <p:animEffect transition="in" filter="fade">
                                      <p:cBhvr>
                                        <p:cTn id="10" dur="500"/>
                                        <p:tgtEl>
                                          <p:spTgt spid="24"/>
                                        </p:tgtEl>
                                      </p:cBhvr>
                                    </p:animEffect>
                                  </p:childTnLst>
                                </p:cTn>
                              </p:par>
                            </p:childTnLst>
                          </p:cTn>
                        </p:par>
                        <p:par>
                          <p:cTn id="11" fill="hold">
                            <p:stCondLst>
                              <p:cond delay="1500"/>
                            </p:stCondLst>
                            <p:childTnLst>
                              <p:par>
                                <p:cTn id="12" presetID="1" presetClass="entr" presetSubtype="0" fill="hold" nodeType="afterEffect">
                                  <p:stCondLst>
                                    <p:cond delay="500"/>
                                  </p:stCondLst>
                                  <p:childTnLst>
                                    <p:set>
                                      <p:cBhvr>
                                        <p:cTn id="13" dur="1" fill="hold">
                                          <p:stCondLst>
                                            <p:cond delay="0"/>
                                          </p:stCondLst>
                                        </p:cTn>
                                        <p:tgtEl>
                                          <p:spTgt spid="15"/>
                                        </p:tgtEl>
                                        <p:attrNameLst>
                                          <p:attrName>style.visibility</p:attrName>
                                        </p:attrNameLst>
                                      </p:cBhvr>
                                      <p:to>
                                        <p:strVal val="visible"/>
                                      </p:to>
                                    </p:set>
                                  </p:childTnLst>
                                </p:cTn>
                              </p:par>
                            </p:childTnLst>
                          </p:cTn>
                        </p:par>
                        <p:par>
                          <p:cTn id="14" fill="hold">
                            <p:stCondLst>
                              <p:cond delay="2000"/>
                            </p:stCondLst>
                            <p:childTnLst>
                              <p:par>
                                <p:cTn id="15" presetID="10" presetClass="entr" presetSubtype="0" fill="hold" grpId="0" nodeType="afterEffect">
                                  <p:stCondLst>
                                    <p:cond delay="500"/>
                                  </p:stCondLst>
                                  <p:childTnLst>
                                    <p:set>
                                      <p:cBhvr>
                                        <p:cTn id="16" dur="1" fill="hold">
                                          <p:stCondLst>
                                            <p:cond delay="0"/>
                                          </p:stCondLst>
                                        </p:cTn>
                                        <p:tgtEl>
                                          <p:spTgt spid="23"/>
                                        </p:tgtEl>
                                        <p:attrNameLst>
                                          <p:attrName>style.visibility</p:attrName>
                                        </p:attrNameLst>
                                      </p:cBhvr>
                                      <p:to>
                                        <p:strVal val="visible"/>
                                      </p:to>
                                    </p:set>
                                    <p:animEffect transition="in" filter="fade">
                                      <p:cBhvr>
                                        <p:cTn id="17"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p:bldP spid="24"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193899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4000" b="1" dirty="0">
                <a:solidFill>
                  <a:prstClr val="white"/>
                </a:solidFill>
                <a:latin typeface="Interstate" pitchFamily="2" charset="77"/>
              </a:rPr>
              <a:t>Infrastructure, Treatment and Targets</a:t>
            </a:r>
            <a:endPar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F24CEAD4-6187-1808-6169-8B539EDD56DF}"/>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248376211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1" name="Group 10">
            <a:extLst>
              <a:ext uri="{FF2B5EF4-FFF2-40B4-BE49-F238E27FC236}">
                <a16:creationId xmlns:a16="http://schemas.microsoft.com/office/drawing/2014/main" id="{C2EF5FCD-3BF9-C417-2345-A44D80FB1A67}"/>
              </a:ext>
            </a:extLst>
          </p:cNvPr>
          <p:cNvGrpSpPr/>
          <p:nvPr/>
        </p:nvGrpSpPr>
        <p:grpSpPr>
          <a:xfrm>
            <a:off x="493197" y="1149753"/>
            <a:ext cx="11147941" cy="4334222"/>
            <a:chOff x="493197" y="1149753"/>
            <a:chExt cx="11147941" cy="4334222"/>
          </a:xfrm>
        </p:grpSpPr>
        <p:sp>
          <p:nvSpPr>
            <p:cNvPr id="9" name="Rectangle 8">
              <a:extLst>
                <a:ext uri="{FF2B5EF4-FFF2-40B4-BE49-F238E27FC236}">
                  <a16:creationId xmlns:a16="http://schemas.microsoft.com/office/drawing/2014/main" id="{94305565-540E-0D53-BDB3-70C3FF625CEA}"/>
                </a:ext>
              </a:extLst>
            </p:cNvPr>
            <p:cNvSpPr/>
            <p:nvPr/>
          </p:nvSpPr>
          <p:spPr>
            <a:xfrm>
              <a:off x="3897295" y="1149753"/>
              <a:ext cx="7743843" cy="4334222"/>
            </a:xfrm>
            <a:prstGeom prst="rect">
              <a:avLst/>
            </a:prstGeom>
            <a:solidFill>
              <a:srgbClr val="445173">
                <a:alpha val="15114"/>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DD8FFE8E-6F12-0D86-3486-AEA96FED5FD1}"/>
                </a:ext>
              </a:extLst>
            </p:cNvPr>
            <p:cNvPicPr>
              <a:picLocks noChangeAspect="1"/>
            </p:cNvPicPr>
            <p:nvPr/>
          </p:nvPicPr>
          <p:blipFill>
            <a:blip r:embed="rId3">
              <a:extLst>
                <a:ext uri="{28A0092B-C50C-407E-A947-70E740481C1C}">
                  <a14:useLocalDpi xmlns:a14="http://schemas.microsoft.com/office/drawing/2010/main" val="0"/>
                </a:ext>
              </a:extLst>
            </a:blip>
            <a:srcRect l="9464" t="11830" r="61779" b="61431"/>
            <a:stretch/>
          </p:blipFill>
          <p:spPr>
            <a:xfrm>
              <a:off x="493197" y="1149753"/>
              <a:ext cx="3298022" cy="4334222"/>
            </a:xfrm>
            <a:prstGeom prst="rect">
              <a:avLst/>
            </a:prstGeom>
          </p:spPr>
        </p:pic>
      </p:grpSp>
      <p:sp>
        <p:nvSpPr>
          <p:cNvPr id="2" name="Title 1">
            <a:extLst>
              <a:ext uri="{FF2B5EF4-FFF2-40B4-BE49-F238E27FC236}">
                <a16:creationId xmlns:a16="http://schemas.microsoft.com/office/drawing/2014/main" id="{5F1D5009-9C99-653F-AFF6-2B5E3386B01C}"/>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all" spc="0" normalizeH="0" noProof="0" dirty="0">
                <a:ln>
                  <a:noFill/>
                </a:ln>
                <a:solidFill>
                  <a:srgbClr val="3D5873"/>
                </a:solidFill>
                <a:effectLst/>
                <a:uLnTx/>
                <a:uFillTx/>
                <a:latin typeface="Interstate" pitchFamily="2" charset="77"/>
                <a:ea typeface="+mj-ea"/>
                <a:cs typeface="+mj-cs"/>
              </a:rPr>
              <a:t>Treatment Infrastructure Changes</a:t>
            </a:r>
          </a:p>
        </p:txBody>
      </p:sp>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pic>
        <p:nvPicPr>
          <p:cNvPr id="3" name="Picture 1">
            <a:extLst>
              <a:ext uri="{FF2B5EF4-FFF2-40B4-BE49-F238E27FC236}">
                <a16:creationId xmlns:a16="http://schemas.microsoft.com/office/drawing/2014/main" id="{89CF7684-3E04-08F8-BD1B-0D666158574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91914" y="1617021"/>
            <a:ext cx="3237009" cy="24277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2">
            <a:extLst>
              <a:ext uri="{FF2B5EF4-FFF2-40B4-BE49-F238E27FC236}">
                <a16:creationId xmlns:a16="http://schemas.microsoft.com/office/drawing/2014/main" id="{8F72DF91-4901-7BD5-BF45-262671E28AE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085049" y="1638617"/>
            <a:ext cx="3237009" cy="24277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4" name="Group 3">
            <a:extLst>
              <a:ext uri="{FF2B5EF4-FFF2-40B4-BE49-F238E27FC236}">
                <a16:creationId xmlns:a16="http://schemas.microsoft.com/office/drawing/2014/main" id="{6CC2B089-72EE-B916-8814-449046FAE482}"/>
              </a:ext>
            </a:extLst>
          </p:cNvPr>
          <p:cNvGrpSpPr/>
          <p:nvPr/>
        </p:nvGrpSpPr>
        <p:grpSpPr>
          <a:xfrm>
            <a:off x="3897294" y="4807128"/>
            <a:ext cx="7743843" cy="676847"/>
            <a:chOff x="-1743777" y="1165608"/>
            <a:chExt cx="9860168" cy="840992"/>
          </a:xfrm>
        </p:grpSpPr>
        <p:sp>
          <p:nvSpPr>
            <p:cNvPr id="5" name="Rectangle 4">
              <a:extLst>
                <a:ext uri="{FF2B5EF4-FFF2-40B4-BE49-F238E27FC236}">
                  <a16:creationId xmlns:a16="http://schemas.microsoft.com/office/drawing/2014/main" id="{F1A95F0A-C427-C55F-BD3C-F9895334E91F}"/>
                </a:ext>
              </a:extLst>
            </p:cNvPr>
            <p:cNvSpPr/>
            <p:nvPr/>
          </p:nvSpPr>
          <p:spPr>
            <a:xfrm>
              <a:off x="-1743777" y="1165608"/>
              <a:ext cx="9860168" cy="840992"/>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6" name="Content Placeholder 2">
              <a:extLst>
                <a:ext uri="{FF2B5EF4-FFF2-40B4-BE49-F238E27FC236}">
                  <a16:creationId xmlns:a16="http://schemas.microsoft.com/office/drawing/2014/main" id="{3A57705C-5A78-4A83-2AEC-3265AB9A50CC}"/>
                </a:ext>
              </a:extLst>
            </p:cNvPr>
            <p:cNvSpPr txBox="1">
              <a:spLocks/>
            </p:cNvSpPr>
            <p:nvPr/>
          </p:nvSpPr>
          <p:spPr>
            <a:xfrm>
              <a:off x="-1241311" y="1385647"/>
              <a:ext cx="8118615" cy="400912"/>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sz="1400" b="1" dirty="0">
                  <a:solidFill>
                    <a:prstClr val="white"/>
                  </a:solidFill>
                  <a:latin typeface="Interstate" pitchFamily="2" charset="77"/>
                </a:rPr>
                <a:t>Regulation has helped transform our landfill infrastructure</a:t>
              </a:r>
              <a:endParaRPr kumimoji="0" lang="en-IE" sz="1400" b="1" u="none" strike="noStrike" kern="1200" cap="none" spc="0" normalizeH="0" baseline="0" noProof="0" dirty="0">
                <a:ln>
                  <a:noFill/>
                </a:ln>
                <a:solidFill>
                  <a:prstClr val="white"/>
                </a:solidFill>
                <a:effectLst/>
                <a:uLnTx/>
                <a:uFillTx/>
                <a:latin typeface="Interstate" pitchFamily="2" charset="77"/>
              </a:endParaRPr>
            </a:p>
          </p:txBody>
        </p:sp>
      </p:grpSp>
      <p:sp>
        <p:nvSpPr>
          <p:cNvPr id="10" name="Arrow: Right 9">
            <a:extLst>
              <a:ext uri="{FF2B5EF4-FFF2-40B4-BE49-F238E27FC236}">
                <a16:creationId xmlns:a16="http://schemas.microsoft.com/office/drawing/2014/main" id="{4E69A43D-D63C-B3B6-7C90-6419F39E6DCB}"/>
              </a:ext>
            </a:extLst>
          </p:cNvPr>
          <p:cNvSpPr/>
          <p:nvPr/>
        </p:nvSpPr>
        <p:spPr>
          <a:xfrm>
            <a:off x="7600274" y="2720051"/>
            <a:ext cx="450050" cy="243068"/>
          </a:xfrm>
          <a:prstGeom prst="rightArrow">
            <a:avLst/>
          </a:prstGeom>
          <a:solidFill>
            <a:schemeClr val="tx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E"/>
          </a:p>
        </p:txBody>
      </p:sp>
    </p:spTree>
    <p:extLst>
      <p:ext uri="{BB962C8B-B14F-4D97-AF65-F5344CB8AC3E}">
        <p14:creationId xmlns:p14="http://schemas.microsoft.com/office/powerpoint/2010/main" val="299510329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500"/>
                                  </p:stCondLst>
                                  <p:childTnLst>
                                    <p:set>
                                      <p:cBhvr>
                                        <p:cTn id="6" dur="1" fill="hold">
                                          <p:stCondLst>
                                            <p:cond delay="0"/>
                                          </p:stCondLst>
                                        </p:cTn>
                                        <p:tgtEl>
                                          <p:spTgt spid="11"/>
                                        </p:tgtEl>
                                        <p:attrNameLst>
                                          <p:attrName>style.visibility</p:attrName>
                                        </p:attrNameLst>
                                      </p:cBhvr>
                                      <p:to>
                                        <p:strVal val="visible"/>
                                      </p:to>
                                    </p:set>
                                  </p:childTnLst>
                                </p:cTn>
                              </p:par>
                            </p:childTnLst>
                          </p:cTn>
                        </p:par>
                        <p:par>
                          <p:cTn id="7" fill="hold">
                            <p:stCondLst>
                              <p:cond delay="500"/>
                            </p:stCondLst>
                            <p:childTnLst>
                              <p:par>
                                <p:cTn id="8" presetID="1" presetClass="entr" presetSubtype="0" fill="hold" nodeType="afterEffect">
                                  <p:stCondLst>
                                    <p:cond delay="500"/>
                                  </p:stCondLst>
                                  <p:childTnLst>
                                    <p:set>
                                      <p:cBhvr>
                                        <p:cTn id="9" dur="1" fill="hold">
                                          <p:stCondLst>
                                            <p:cond delay="0"/>
                                          </p:stCondLst>
                                        </p:cTn>
                                        <p:tgtEl>
                                          <p:spTgt spid="3"/>
                                        </p:tgtEl>
                                        <p:attrNameLst>
                                          <p:attrName>style.visibility</p:attrName>
                                        </p:attrNameLst>
                                      </p:cBhvr>
                                      <p:to>
                                        <p:strVal val="visible"/>
                                      </p:to>
                                    </p:set>
                                  </p:childTnLst>
                                </p:cTn>
                              </p:par>
                            </p:childTnLst>
                          </p:cTn>
                        </p:par>
                        <p:par>
                          <p:cTn id="10" fill="hold">
                            <p:stCondLst>
                              <p:cond delay="1000"/>
                            </p:stCondLst>
                            <p:childTnLst>
                              <p:par>
                                <p:cTn id="11" presetID="1" presetClass="entr" presetSubtype="0" fill="hold" nodeType="afterEffect">
                                  <p:stCondLst>
                                    <p:cond delay="500"/>
                                  </p:stCondLst>
                                  <p:childTnLst>
                                    <p:set>
                                      <p:cBhvr>
                                        <p:cTn id="12" dur="1" fill="hold">
                                          <p:stCondLst>
                                            <p:cond delay="0"/>
                                          </p:stCondLst>
                                        </p:cTn>
                                        <p:tgtEl>
                                          <p:spTgt spid="8"/>
                                        </p:tgtEl>
                                        <p:attrNameLst>
                                          <p:attrName>style.visibility</p:attrName>
                                        </p:attrNameLst>
                                      </p:cBhvr>
                                      <p:to>
                                        <p:strVal val="visible"/>
                                      </p:to>
                                    </p:set>
                                  </p:childTnLst>
                                </p:cTn>
                              </p:par>
                            </p:childTnLst>
                          </p:cTn>
                        </p:par>
                        <p:par>
                          <p:cTn id="13" fill="hold">
                            <p:stCondLst>
                              <p:cond delay="1500"/>
                            </p:stCondLst>
                            <p:childTnLst>
                              <p:par>
                                <p:cTn id="14" presetID="22" presetClass="entr" presetSubtype="8" fill="hold" nodeType="afterEffect">
                                  <p:stCondLst>
                                    <p:cond delay="0"/>
                                  </p:stCondLst>
                                  <p:childTnLst>
                                    <p:set>
                                      <p:cBhvr>
                                        <p:cTn id="15" dur="1" fill="hold">
                                          <p:stCondLst>
                                            <p:cond delay="0"/>
                                          </p:stCondLst>
                                        </p:cTn>
                                        <p:tgtEl>
                                          <p:spTgt spid="4"/>
                                        </p:tgtEl>
                                        <p:attrNameLst>
                                          <p:attrName>style.visibility</p:attrName>
                                        </p:attrNameLst>
                                      </p:cBhvr>
                                      <p:to>
                                        <p:strVal val="visible"/>
                                      </p:to>
                                    </p:set>
                                    <p:animEffect transition="in" filter="wipe(left)">
                                      <p:cBhvr>
                                        <p:cTn id="16"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FA94FAA-AA59-6C07-EE6C-3566BF0F210F}"/>
            </a:ext>
          </a:extLst>
        </p:cNvPr>
        <p:cNvGrpSpPr/>
        <p:nvPr/>
      </p:nvGrpSpPr>
      <p:grpSpPr>
        <a:xfrm>
          <a:off x="0" y="0"/>
          <a:ext cx="0" cy="0"/>
          <a:chOff x="0" y="0"/>
          <a:chExt cx="0" cy="0"/>
        </a:xfrm>
      </p:grpSpPr>
      <p:grpSp>
        <p:nvGrpSpPr>
          <p:cNvPr id="13" name="Group 12">
            <a:extLst>
              <a:ext uri="{FF2B5EF4-FFF2-40B4-BE49-F238E27FC236}">
                <a16:creationId xmlns:a16="http://schemas.microsoft.com/office/drawing/2014/main" id="{C9955A70-A845-DB09-4B32-BA6A9D185DC4}"/>
              </a:ext>
            </a:extLst>
          </p:cNvPr>
          <p:cNvGrpSpPr/>
          <p:nvPr/>
        </p:nvGrpSpPr>
        <p:grpSpPr>
          <a:xfrm>
            <a:off x="493197" y="1149753"/>
            <a:ext cx="11147941" cy="4334222"/>
            <a:chOff x="493197" y="1149753"/>
            <a:chExt cx="11147941" cy="4334222"/>
          </a:xfrm>
        </p:grpSpPr>
        <p:sp>
          <p:nvSpPr>
            <p:cNvPr id="9" name="Rectangle 8">
              <a:extLst>
                <a:ext uri="{FF2B5EF4-FFF2-40B4-BE49-F238E27FC236}">
                  <a16:creationId xmlns:a16="http://schemas.microsoft.com/office/drawing/2014/main" id="{F656C225-705A-91A2-CA4C-6F891D70B235}"/>
                </a:ext>
              </a:extLst>
            </p:cNvPr>
            <p:cNvSpPr/>
            <p:nvPr/>
          </p:nvSpPr>
          <p:spPr>
            <a:xfrm>
              <a:off x="3897295" y="1149753"/>
              <a:ext cx="7743843" cy="4334222"/>
            </a:xfrm>
            <a:prstGeom prst="rect">
              <a:avLst/>
            </a:prstGeom>
            <a:solidFill>
              <a:srgbClr val="445173">
                <a:alpha val="15114"/>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420A784A-B0F5-54B5-725D-B573E373C69B}"/>
                </a:ext>
              </a:extLst>
            </p:cNvPr>
            <p:cNvPicPr>
              <a:picLocks noChangeAspect="1"/>
            </p:cNvPicPr>
            <p:nvPr/>
          </p:nvPicPr>
          <p:blipFill>
            <a:blip r:embed="rId3">
              <a:extLst>
                <a:ext uri="{28A0092B-C50C-407E-A947-70E740481C1C}">
                  <a14:useLocalDpi xmlns:a14="http://schemas.microsoft.com/office/drawing/2010/main" val="0"/>
                </a:ext>
              </a:extLst>
            </a:blip>
            <a:srcRect l="52240" t="11830" r="19003" b="61431"/>
            <a:stretch/>
          </p:blipFill>
          <p:spPr>
            <a:xfrm>
              <a:off x="493197" y="1149753"/>
              <a:ext cx="3298022" cy="4334222"/>
            </a:xfrm>
            <a:prstGeom prst="rect">
              <a:avLst/>
            </a:prstGeom>
          </p:spPr>
        </p:pic>
      </p:grpSp>
      <p:sp>
        <p:nvSpPr>
          <p:cNvPr id="2" name="Title 1">
            <a:extLst>
              <a:ext uri="{FF2B5EF4-FFF2-40B4-BE49-F238E27FC236}">
                <a16:creationId xmlns:a16="http://schemas.microsoft.com/office/drawing/2014/main" id="{C954CB00-7F85-39CF-72FA-0C6636ECCCCC}"/>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all" spc="0" normalizeH="0" noProof="0" dirty="0">
                <a:ln>
                  <a:noFill/>
                </a:ln>
                <a:solidFill>
                  <a:srgbClr val="3D5873"/>
                </a:solidFill>
                <a:effectLst/>
                <a:uLnTx/>
                <a:uFillTx/>
                <a:latin typeface="Interstate" pitchFamily="2" charset="77"/>
                <a:ea typeface="+mj-ea"/>
                <a:cs typeface="+mj-cs"/>
              </a:rPr>
              <a:t>Treatment Infrastructure Changes</a:t>
            </a:r>
          </a:p>
        </p:txBody>
      </p:sp>
      <p:sp>
        <p:nvSpPr>
          <p:cNvPr id="16" name="TextBox 15">
            <a:extLst>
              <a:ext uri="{FF2B5EF4-FFF2-40B4-BE49-F238E27FC236}">
                <a16:creationId xmlns:a16="http://schemas.microsoft.com/office/drawing/2014/main" id="{5FDFB3F0-005B-23F0-EA3F-2704BEECADAE}"/>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pic>
        <p:nvPicPr>
          <p:cNvPr id="10" name="Picture 9">
            <a:extLst>
              <a:ext uri="{FF2B5EF4-FFF2-40B4-BE49-F238E27FC236}">
                <a16:creationId xmlns:a16="http://schemas.microsoft.com/office/drawing/2014/main" id="{36674F98-923B-1711-B783-857E38A28BC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110643" y="1829885"/>
            <a:ext cx="3418280" cy="24897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5">
            <a:extLst>
              <a:ext uri="{FF2B5EF4-FFF2-40B4-BE49-F238E27FC236}">
                <a16:creationId xmlns:a16="http://schemas.microsoft.com/office/drawing/2014/main" id="{5DF95E59-ADA2-628D-F1D0-C808F9CD602F}"/>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16114" t="9223" r="23904" b="31227"/>
          <a:stretch/>
        </p:blipFill>
        <p:spPr bwMode="auto">
          <a:xfrm>
            <a:off x="8025076" y="1829885"/>
            <a:ext cx="3359154" cy="25080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 name="Group 2">
            <a:extLst>
              <a:ext uri="{FF2B5EF4-FFF2-40B4-BE49-F238E27FC236}">
                <a16:creationId xmlns:a16="http://schemas.microsoft.com/office/drawing/2014/main" id="{3DDB3233-1249-C255-8566-5208B463A20C}"/>
              </a:ext>
            </a:extLst>
          </p:cNvPr>
          <p:cNvGrpSpPr/>
          <p:nvPr/>
        </p:nvGrpSpPr>
        <p:grpSpPr>
          <a:xfrm>
            <a:off x="3897293" y="4807128"/>
            <a:ext cx="7743844" cy="676847"/>
            <a:chOff x="-1743778" y="1165608"/>
            <a:chExt cx="9860169" cy="840992"/>
          </a:xfrm>
        </p:grpSpPr>
        <p:sp>
          <p:nvSpPr>
            <p:cNvPr id="4" name="Rectangle 3">
              <a:extLst>
                <a:ext uri="{FF2B5EF4-FFF2-40B4-BE49-F238E27FC236}">
                  <a16:creationId xmlns:a16="http://schemas.microsoft.com/office/drawing/2014/main" id="{E8D0AB8A-49C4-7BD2-A6C8-5B7741BA8E1E}"/>
                </a:ext>
              </a:extLst>
            </p:cNvPr>
            <p:cNvSpPr/>
            <p:nvPr/>
          </p:nvSpPr>
          <p:spPr>
            <a:xfrm>
              <a:off x="-1743777" y="1165608"/>
              <a:ext cx="9860168" cy="840992"/>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5" name="Content Placeholder 2">
              <a:extLst>
                <a:ext uri="{FF2B5EF4-FFF2-40B4-BE49-F238E27FC236}">
                  <a16:creationId xmlns:a16="http://schemas.microsoft.com/office/drawing/2014/main" id="{C9C7C760-009D-85B8-58D5-52850406C682}"/>
                </a:ext>
              </a:extLst>
            </p:cNvPr>
            <p:cNvSpPr txBox="1">
              <a:spLocks/>
            </p:cNvSpPr>
            <p:nvPr/>
          </p:nvSpPr>
          <p:spPr>
            <a:xfrm>
              <a:off x="-1743778" y="1385646"/>
              <a:ext cx="9860168" cy="460197"/>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sz="1400" b="1" u="none" strike="noStrike" dirty="0">
                  <a:solidFill>
                    <a:srgbClr val="F3F3F5"/>
                  </a:solidFill>
                  <a:effectLst/>
                  <a:latin typeface="Interstate" pitchFamily="2" charset="77"/>
                </a:rPr>
                <a:t>Residual Waste is primarily treated at Licensed Waste-to-Energy Facilities</a:t>
              </a:r>
              <a:endParaRPr kumimoji="0" lang="en-IE" sz="1400" b="1" u="none" strike="noStrike" kern="1200" cap="none" spc="0" normalizeH="0" baseline="0" noProof="0" dirty="0">
                <a:ln>
                  <a:noFill/>
                </a:ln>
                <a:solidFill>
                  <a:srgbClr val="F3F3F5"/>
                </a:solidFill>
                <a:effectLst/>
                <a:uLnTx/>
                <a:uFillTx/>
                <a:latin typeface="Interstate" pitchFamily="2" charset="77"/>
              </a:endParaRPr>
            </a:p>
          </p:txBody>
        </p:sp>
      </p:grpSp>
    </p:spTree>
    <p:extLst>
      <p:ext uri="{BB962C8B-B14F-4D97-AF65-F5344CB8AC3E}">
        <p14:creationId xmlns:p14="http://schemas.microsoft.com/office/powerpoint/2010/main" val="322746392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nodeType="afterEffect">
                                  <p:stCondLst>
                                    <p:cond delay="500"/>
                                  </p:stCondLst>
                                  <p:childTnLst>
                                    <p:set>
                                      <p:cBhvr>
                                        <p:cTn id="9" dur="1" fill="hold">
                                          <p:stCondLst>
                                            <p:cond delay="0"/>
                                          </p:stCondLst>
                                        </p:cTn>
                                        <p:tgtEl>
                                          <p:spTgt spid="10"/>
                                        </p:tgtEl>
                                        <p:attrNameLst>
                                          <p:attrName>style.visibility</p:attrName>
                                        </p:attrNameLst>
                                      </p:cBhvr>
                                      <p:to>
                                        <p:strVal val="visible"/>
                                      </p:to>
                                    </p:set>
                                  </p:childTnLst>
                                </p:cTn>
                              </p:par>
                            </p:childTnLst>
                          </p:cTn>
                        </p:par>
                        <p:par>
                          <p:cTn id="10" fill="hold">
                            <p:stCondLst>
                              <p:cond delay="500"/>
                            </p:stCondLst>
                            <p:childTnLst>
                              <p:par>
                                <p:cTn id="11" presetID="1" presetClass="entr" presetSubtype="0" fill="hold" nodeType="afterEffect">
                                  <p:stCondLst>
                                    <p:cond delay="500"/>
                                  </p:stCondLst>
                                  <p:childTnLst>
                                    <p:set>
                                      <p:cBhvr>
                                        <p:cTn id="12" dur="1" fill="hold">
                                          <p:stCondLst>
                                            <p:cond delay="0"/>
                                          </p:stCondLst>
                                        </p:cTn>
                                        <p:tgtEl>
                                          <p:spTgt spid="12"/>
                                        </p:tgtEl>
                                        <p:attrNameLst>
                                          <p:attrName>style.visibility</p:attrName>
                                        </p:attrNameLst>
                                      </p:cBhvr>
                                      <p:to>
                                        <p:strVal val="visible"/>
                                      </p:to>
                                    </p:set>
                                  </p:childTnLst>
                                </p:cTn>
                              </p:par>
                            </p:childTnLst>
                          </p:cTn>
                        </p:par>
                        <p:par>
                          <p:cTn id="13" fill="hold">
                            <p:stCondLst>
                              <p:cond delay="1000"/>
                            </p:stCondLst>
                            <p:childTnLst>
                              <p:par>
                                <p:cTn id="14" presetID="22" presetClass="entr" presetSubtype="8"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Effect transition="in" filter="wipe(left)">
                                      <p:cBhvr>
                                        <p:cTn id="16"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7830D22-A280-C70C-9BF7-E404BCD4C6AE}"/>
            </a:ext>
          </a:extLst>
        </p:cNvPr>
        <p:cNvGrpSpPr/>
        <p:nvPr/>
      </p:nvGrpSpPr>
      <p:grpSpPr>
        <a:xfrm>
          <a:off x="0" y="0"/>
          <a:ext cx="0" cy="0"/>
          <a:chOff x="0" y="0"/>
          <a:chExt cx="0" cy="0"/>
        </a:xfrm>
      </p:grpSpPr>
      <p:sp>
        <p:nvSpPr>
          <p:cNvPr id="3" name="Title 1">
            <a:extLst>
              <a:ext uri="{FF2B5EF4-FFF2-40B4-BE49-F238E27FC236}">
                <a16:creationId xmlns:a16="http://schemas.microsoft.com/office/drawing/2014/main" id="{54AE6A57-C7B2-8463-0BE0-BFD01C73DC7E}"/>
              </a:ext>
            </a:extLst>
          </p:cNvPr>
          <p:cNvSpPr txBox="1">
            <a:spLocks/>
          </p:cNvSpPr>
          <p:nvPr/>
        </p:nvSpPr>
        <p:spPr>
          <a:xfrm>
            <a:off x="401741" y="293441"/>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all" spc="0" normalizeH="0" noProof="0" dirty="0">
                <a:ln>
                  <a:noFill/>
                </a:ln>
                <a:solidFill>
                  <a:srgbClr val="3D5873"/>
                </a:solidFill>
                <a:effectLst/>
                <a:uLnTx/>
                <a:uFillTx/>
                <a:latin typeface="Interstate" pitchFamily="2" charset="77"/>
                <a:ea typeface="+mj-ea"/>
                <a:cs typeface="+mj-cs"/>
              </a:rPr>
              <a:t>Collection Infrastructure Changes </a:t>
            </a:r>
          </a:p>
        </p:txBody>
      </p:sp>
      <p:sp>
        <p:nvSpPr>
          <p:cNvPr id="11" name="Content Placeholder 2">
            <a:extLst>
              <a:ext uri="{FF2B5EF4-FFF2-40B4-BE49-F238E27FC236}">
                <a16:creationId xmlns:a16="http://schemas.microsoft.com/office/drawing/2014/main" id="{7335540E-8C3E-7B36-FE33-0D2BEE81B2F6}"/>
              </a:ext>
            </a:extLst>
          </p:cNvPr>
          <p:cNvSpPr txBox="1">
            <a:spLocks/>
          </p:cNvSpPr>
          <p:nvPr/>
        </p:nvSpPr>
        <p:spPr>
          <a:xfrm>
            <a:off x="769182" y="5306231"/>
            <a:ext cx="1194346" cy="299371"/>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
                <a:srgbClr val="6076B4"/>
              </a:buClr>
              <a:buSzPct val="76000"/>
              <a:buFont typeface="Wingdings 3"/>
              <a:buNone/>
              <a:tabLst/>
              <a:defRPr/>
            </a:pPr>
            <a:r>
              <a:rPr kumimoji="0" lang="en-IE" sz="900" b="0" i="0" u="none" strike="noStrike" kern="1200" cap="none" spc="0" normalizeH="0" baseline="0" noProof="0" dirty="0">
                <a:ln>
                  <a:noFill/>
                </a:ln>
                <a:solidFill>
                  <a:srgbClr val="3D5873"/>
                </a:solidFill>
                <a:effectLst/>
                <a:uLnTx/>
                <a:uFillTx/>
                <a:latin typeface="Interstate Light" pitchFamily="2" charset="77"/>
                <a:ea typeface="+mn-ea"/>
                <a:cs typeface="+mn-cs"/>
              </a:rPr>
              <a:t>.</a:t>
            </a:r>
          </a:p>
        </p:txBody>
      </p:sp>
      <p:grpSp>
        <p:nvGrpSpPr>
          <p:cNvPr id="2" name="Group 1">
            <a:extLst>
              <a:ext uri="{FF2B5EF4-FFF2-40B4-BE49-F238E27FC236}">
                <a16:creationId xmlns:a16="http://schemas.microsoft.com/office/drawing/2014/main" id="{565C6CDE-BD0F-6398-44EE-5F790427B10A}"/>
              </a:ext>
            </a:extLst>
          </p:cNvPr>
          <p:cNvGrpSpPr/>
          <p:nvPr/>
        </p:nvGrpSpPr>
        <p:grpSpPr>
          <a:xfrm>
            <a:off x="573868" y="1043207"/>
            <a:ext cx="2992846" cy="4771585"/>
            <a:chOff x="573868" y="1043207"/>
            <a:chExt cx="2992846" cy="4771585"/>
          </a:xfrm>
        </p:grpSpPr>
        <p:sp>
          <p:nvSpPr>
            <p:cNvPr id="5" name="Rectangle 4">
              <a:extLst>
                <a:ext uri="{FF2B5EF4-FFF2-40B4-BE49-F238E27FC236}">
                  <a16:creationId xmlns:a16="http://schemas.microsoft.com/office/drawing/2014/main" id="{3FC4D7F8-C91E-D5F5-87E1-0B4592F4109F}"/>
                </a:ext>
              </a:extLst>
            </p:cNvPr>
            <p:cNvSpPr/>
            <p:nvPr/>
          </p:nvSpPr>
          <p:spPr>
            <a:xfrm>
              <a:off x="573868" y="1043207"/>
              <a:ext cx="2992846" cy="4771585"/>
            </a:xfrm>
            <a:prstGeom prst="rect">
              <a:avLst/>
            </a:prstGeom>
            <a:solidFill>
              <a:srgbClr val="3D5873">
                <a:alpha val="7455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6" name="Content Placeholder 2">
              <a:extLst>
                <a:ext uri="{FF2B5EF4-FFF2-40B4-BE49-F238E27FC236}">
                  <a16:creationId xmlns:a16="http://schemas.microsoft.com/office/drawing/2014/main" id="{78ED96EC-A521-73EE-56A0-E83474A800C4}"/>
                </a:ext>
              </a:extLst>
            </p:cNvPr>
            <p:cNvSpPr txBox="1">
              <a:spLocks/>
            </p:cNvSpPr>
            <p:nvPr/>
          </p:nvSpPr>
          <p:spPr>
            <a:xfrm>
              <a:off x="675589" y="1268504"/>
              <a:ext cx="2518541" cy="4117128"/>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ts val="2220"/>
                </a:lnSpc>
                <a:spcBef>
                  <a:spcPts val="18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Regulations has been key to driving improvements in how we collect &amp; manage our organic wastes</a:t>
              </a:r>
              <a:endParaRPr lang="en-IE" b="1" dirty="0">
                <a:solidFill>
                  <a:prstClr val="white"/>
                </a:solidFill>
                <a:latin typeface="Interstate Light" pitchFamily="2" charset="77"/>
              </a:endParaRPr>
            </a:p>
            <a:p>
              <a:pPr marL="0" marR="0" lvl="0" indent="0" algn="l" defTabSz="914400" rtl="0" eaLnBrk="1" fontAlgn="auto" latinLnBrk="0" hangingPunct="1">
                <a:lnSpc>
                  <a:spcPts val="2220"/>
                </a:lnSpc>
                <a:spcBef>
                  <a:spcPts val="1800"/>
                </a:spcBef>
                <a:spcAft>
                  <a:spcPts val="0"/>
                </a:spcAft>
                <a:buClr>
                  <a:srgbClr val="6076B4"/>
                </a:buClr>
                <a:buSzPct val="76000"/>
                <a:buFont typeface="Wingdings 3"/>
                <a:buNone/>
                <a:tabLst/>
                <a:defRPr/>
              </a:pPr>
              <a:r>
                <a:rPr lang="en-IE" b="1" dirty="0">
                  <a:solidFill>
                    <a:prstClr val="white"/>
                  </a:solidFill>
                  <a:latin typeface="Interstate Light" pitchFamily="2" charset="77"/>
                </a:rPr>
                <a:t>In 2005 </a:t>
              </a:r>
              <a:r>
                <a:rPr lang="en-IE" b="1" dirty="0">
                  <a:solidFill>
                    <a:prstClr val="white"/>
                  </a:solidFill>
                  <a:latin typeface="Interstate" pitchFamily="2" charset="77"/>
                </a:rPr>
                <a:t>50,000 tonnes </a:t>
              </a:r>
              <a:r>
                <a:rPr lang="en-IE" b="1" dirty="0">
                  <a:solidFill>
                    <a:prstClr val="white"/>
                  </a:solidFill>
                  <a:latin typeface="Interstate Light" pitchFamily="2" charset="77"/>
                </a:rPr>
                <a:t>of municipal biowaste was treated by 2021 this figure was over </a:t>
              </a:r>
              <a:r>
                <a:rPr lang="en-IE" b="1" dirty="0">
                  <a:solidFill>
                    <a:prstClr val="white"/>
                  </a:solidFill>
                  <a:latin typeface="Interstate" pitchFamily="2" charset="77"/>
                </a:rPr>
                <a:t>330,000 tonnes</a:t>
              </a:r>
              <a:endParaRPr kumimoji="0" lang="en-IE" sz="1600" b="1" u="none" strike="noStrike" kern="1200" cap="none" spc="0" normalizeH="0" baseline="0" noProof="0" dirty="0">
                <a:ln>
                  <a:noFill/>
                </a:ln>
                <a:solidFill>
                  <a:prstClr val="white"/>
                </a:solidFill>
                <a:effectLst/>
                <a:uLnTx/>
                <a:uFillTx/>
                <a:latin typeface="Interstate"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aphicFrame>
        <p:nvGraphicFramePr>
          <p:cNvPr id="7" name="Chart 6">
            <a:extLst>
              <a:ext uri="{FF2B5EF4-FFF2-40B4-BE49-F238E27FC236}">
                <a16:creationId xmlns:a16="http://schemas.microsoft.com/office/drawing/2014/main" id="{5DD6A9A1-6ABA-ED6F-E454-1C5316A81C19}"/>
              </a:ext>
            </a:extLst>
          </p:cNvPr>
          <p:cNvGraphicFramePr>
            <a:graphicFrameLocks/>
          </p:cNvGraphicFramePr>
          <p:nvPr>
            <p:extLst>
              <p:ext uri="{D42A27DB-BD31-4B8C-83A1-F6EECF244321}">
                <p14:modId xmlns:p14="http://schemas.microsoft.com/office/powerpoint/2010/main" val="2832193925"/>
              </p:ext>
            </p:extLst>
          </p:nvPr>
        </p:nvGraphicFramePr>
        <p:xfrm>
          <a:off x="3762028" y="1186248"/>
          <a:ext cx="7875643" cy="4514335"/>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42331617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500"/>
                                  </p:stCondLst>
                                  <p:childTnLst>
                                    <p:set>
                                      <p:cBhvr>
                                        <p:cTn id="6" dur="1" fill="hold">
                                          <p:stCondLst>
                                            <p:cond delay="0"/>
                                          </p:stCondLst>
                                        </p:cTn>
                                        <p:tgtEl>
                                          <p:spTgt spid="11">
                                            <p:txEl>
                                              <p:pRg st="0" end="0"/>
                                            </p:txEl>
                                          </p:spTgt>
                                        </p:tgtEl>
                                        <p:attrNameLst>
                                          <p:attrName>style.visibility</p:attrName>
                                        </p:attrNameLst>
                                      </p:cBhvr>
                                      <p:to>
                                        <p:strVal val="visible"/>
                                      </p:to>
                                    </p:set>
                                    <p:animEffect transition="in" filter="wipe(left)">
                                      <p:cBhvr>
                                        <p:cTn id="7" dur="500"/>
                                        <p:tgtEl>
                                          <p:spTgt spid="11">
                                            <p:txEl>
                                              <p:pRg st="0" end="0"/>
                                            </p:txEl>
                                          </p:spTgt>
                                        </p:tgtEl>
                                      </p:cBhvr>
                                    </p:animEffect>
                                  </p:childTnLst>
                                </p:cTn>
                              </p:par>
                            </p:childTnLst>
                          </p:cTn>
                        </p:par>
                        <p:par>
                          <p:cTn id="8" fill="hold">
                            <p:stCondLst>
                              <p:cond delay="1000"/>
                            </p:stCondLst>
                            <p:childTnLst>
                              <p:par>
                                <p:cTn id="9" presetID="1" presetClass="entr" presetSubtype="0" fill="hold" grpId="0" nodeType="afterEffect">
                                  <p:stCondLst>
                                    <p:cond delay="50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build="p"/>
      <p:bldGraphic spid="7" grpId="0">
        <p:bldAsOne/>
      </p:bldGraphic>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 name="Group 11">
            <a:extLst>
              <a:ext uri="{FF2B5EF4-FFF2-40B4-BE49-F238E27FC236}">
                <a16:creationId xmlns:a16="http://schemas.microsoft.com/office/drawing/2014/main" id="{7E57F3AE-80C6-6150-FBD7-F93A5DF68F6E}"/>
              </a:ext>
            </a:extLst>
          </p:cNvPr>
          <p:cNvGrpSpPr/>
          <p:nvPr/>
        </p:nvGrpSpPr>
        <p:grpSpPr>
          <a:xfrm>
            <a:off x="6807384" y="4051589"/>
            <a:ext cx="4657046" cy="1654113"/>
            <a:chOff x="6807384" y="4051589"/>
            <a:chExt cx="4657046" cy="1654113"/>
          </a:xfrm>
        </p:grpSpPr>
        <p:sp>
          <p:nvSpPr>
            <p:cNvPr id="5" name="Rectangle 4">
              <a:extLst>
                <a:ext uri="{FF2B5EF4-FFF2-40B4-BE49-F238E27FC236}">
                  <a16:creationId xmlns:a16="http://schemas.microsoft.com/office/drawing/2014/main" id="{4996E9FF-B1C6-A416-9AAC-F6FE337E4BEB}"/>
                </a:ext>
              </a:extLst>
            </p:cNvPr>
            <p:cNvSpPr/>
            <p:nvPr/>
          </p:nvSpPr>
          <p:spPr>
            <a:xfrm>
              <a:off x="6807384" y="4051589"/>
              <a:ext cx="4657046" cy="1654113"/>
            </a:xfrm>
            <a:prstGeom prst="rect">
              <a:avLst/>
            </a:prstGeom>
            <a:solidFill>
              <a:schemeClr val="tx2">
                <a:lumMod val="40000"/>
                <a:lumOff val="60000"/>
                <a:alpha val="38678"/>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7" name="Content Placeholder 2">
              <a:extLst>
                <a:ext uri="{FF2B5EF4-FFF2-40B4-BE49-F238E27FC236}">
                  <a16:creationId xmlns:a16="http://schemas.microsoft.com/office/drawing/2014/main" id="{E8CA0C38-4F01-5105-B054-F8984A433006}"/>
                </a:ext>
              </a:extLst>
            </p:cNvPr>
            <p:cNvSpPr txBox="1">
              <a:spLocks/>
            </p:cNvSpPr>
            <p:nvPr/>
          </p:nvSpPr>
          <p:spPr>
            <a:xfrm>
              <a:off x="7808219" y="4462776"/>
              <a:ext cx="2197887" cy="878506"/>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6000" b="1" u="none" strike="noStrike" kern="1200" cap="none" spc="0" normalizeH="0" baseline="0" noProof="0" dirty="0">
                  <a:ln>
                    <a:noFill/>
                  </a:ln>
                  <a:effectLst/>
                  <a:uLnTx/>
                  <a:uFillTx/>
                  <a:latin typeface="Interstate Black" pitchFamily="2" charset="77"/>
                </a:rPr>
                <a:t>57%</a:t>
              </a:r>
              <a:endParaRPr kumimoji="0" lang="en-IE" sz="6000" b="1" u="none" strike="noStrike" kern="1200" cap="none" spc="0" normalizeH="0" baseline="0" noProof="0" dirty="0">
                <a:ln>
                  <a:noFill/>
                </a:ln>
                <a:solidFill>
                  <a:prstClr val="white"/>
                </a:solidFill>
                <a:effectLst/>
                <a:uLnTx/>
                <a:uFillTx/>
                <a:latin typeface="Interstate Black" pitchFamily="2" charset="77"/>
              </a:endParaRPr>
            </a:p>
          </p:txBody>
        </p:sp>
      </p:grpSp>
      <p:grpSp>
        <p:nvGrpSpPr>
          <p:cNvPr id="11" name="Group 10">
            <a:extLst>
              <a:ext uri="{FF2B5EF4-FFF2-40B4-BE49-F238E27FC236}">
                <a16:creationId xmlns:a16="http://schemas.microsoft.com/office/drawing/2014/main" id="{3DE1AF1B-D9C8-0406-3A83-62E9CAD117A1}"/>
              </a:ext>
            </a:extLst>
          </p:cNvPr>
          <p:cNvGrpSpPr/>
          <p:nvPr/>
        </p:nvGrpSpPr>
        <p:grpSpPr>
          <a:xfrm>
            <a:off x="591823" y="3974147"/>
            <a:ext cx="4581161" cy="1731555"/>
            <a:chOff x="591823" y="3974147"/>
            <a:chExt cx="4581161" cy="1731555"/>
          </a:xfrm>
        </p:grpSpPr>
        <p:sp>
          <p:nvSpPr>
            <p:cNvPr id="8" name="Rectangle 7">
              <a:extLst>
                <a:ext uri="{FF2B5EF4-FFF2-40B4-BE49-F238E27FC236}">
                  <a16:creationId xmlns:a16="http://schemas.microsoft.com/office/drawing/2014/main" id="{F9CF12A4-0882-69C4-198C-E5CE154AFB1F}"/>
                </a:ext>
              </a:extLst>
            </p:cNvPr>
            <p:cNvSpPr/>
            <p:nvPr/>
          </p:nvSpPr>
          <p:spPr>
            <a:xfrm>
              <a:off x="873512" y="4051589"/>
              <a:ext cx="4299472" cy="1654113"/>
            </a:xfrm>
            <a:prstGeom prst="rect">
              <a:avLst/>
            </a:prstGeom>
            <a:solidFill>
              <a:schemeClr val="tx2">
                <a:lumMod val="40000"/>
                <a:lumOff val="60000"/>
                <a:alpha val="38678"/>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6" name="Content Placeholder 2">
              <a:extLst>
                <a:ext uri="{FF2B5EF4-FFF2-40B4-BE49-F238E27FC236}">
                  <a16:creationId xmlns:a16="http://schemas.microsoft.com/office/drawing/2014/main" id="{4CFE436B-383C-0C8B-AFE5-C2F76F8B3289}"/>
                </a:ext>
              </a:extLst>
            </p:cNvPr>
            <p:cNvSpPr txBox="1">
              <a:spLocks/>
            </p:cNvSpPr>
            <p:nvPr/>
          </p:nvSpPr>
          <p:spPr>
            <a:xfrm>
              <a:off x="591823" y="3974147"/>
              <a:ext cx="2077199" cy="468000"/>
            </a:xfrm>
            <a:prstGeom prst="rect">
              <a:avLst/>
            </a:prstGeom>
            <a:solidFill>
              <a:srgbClr val="3B5973"/>
            </a:solidFill>
          </p:spPr>
          <p:txBody>
            <a:bodyPr vert="horz" lIns="91440" tIns="45720" rIns="91440" bIns="45720" anchor="ctr">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Hazardous Waste</a:t>
              </a:r>
            </a:p>
          </p:txBody>
        </p:sp>
        <p:sp>
          <p:nvSpPr>
            <p:cNvPr id="10" name="Content Placeholder 2">
              <a:extLst>
                <a:ext uri="{FF2B5EF4-FFF2-40B4-BE49-F238E27FC236}">
                  <a16:creationId xmlns:a16="http://schemas.microsoft.com/office/drawing/2014/main" id="{8DE5DB93-9D81-530C-F12F-FA433DD7F85A}"/>
                </a:ext>
              </a:extLst>
            </p:cNvPr>
            <p:cNvSpPr txBox="1">
              <a:spLocks/>
            </p:cNvSpPr>
            <p:nvPr/>
          </p:nvSpPr>
          <p:spPr>
            <a:xfrm>
              <a:off x="1857684" y="4471242"/>
              <a:ext cx="2315722" cy="863255"/>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6000" b="1" u="none" strike="noStrike" kern="1200" cap="none" spc="0" normalizeH="0" baseline="0" noProof="0" dirty="0">
                  <a:ln>
                    <a:noFill/>
                  </a:ln>
                  <a:effectLst/>
                  <a:uLnTx/>
                  <a:uFillTx/>
                  <a:latin typeface="Interstate Black" pitchFamily="2" charset="77"/>
                </a:rPr>
                <a:t>48%</a:t>
              </a:r>
              <a:endParaRPr kumimoji="0" lang="en-IE" sz="6000" b="1" u="none" strike="noStrike" kern="1200" cap="none" spc="0" normalizeH="0" baseline="0" noProof="0" dirty="0">
                <a:ln>
                  <a:noFill/>
                </a:ln>
                <a:solidFill>
                  <a:prstClr val="white"/>
                </a:solidFill>
                <a:effectLst/>
                <a:uLnTx/>
                <a:uFillTx/>
                <a:latin typeface="Interstate Black" pitchFamily="2" charset="77"/>
              </a:endParaRPr>
            </a:p>
          </p:txBody>
        </p:sp>
      </p:grpSp>
      <p:grpSp>
        <p:nvGrpSpPr>
          <p:cNvPr id="3" name="Group 2">
            <a:extLst>
              <a:ext uri="{FF2B5EF4-FFF2-40B4-BE49-F238E27FC236}">
                <a16:creationId xmlns:a16="http://schemas.microsoft.com/office/drawing/2014/main" id="{C5241915-FF88-6AA2-D9AE-76B5E8C1DD9B}"/>
              </a:ext>
            </a:extLst>
          </p:cNvPr>
          <p:cNvGrpSpPr/>
          <p:nvPr/>
        </p:nvGrpSpPr>
        <p:grpSpPr>
          <a:xfrm>
            <a:off x="608134" y="1358610"/>
            <a:ext cx="4564850" cy="2586442"/>
            <a:chOff x="608134" y="1358610"/>
            <a:chExt cx="4564850" cy="2586442"/>
          </a:xfrm>
        </p:grpSpPr>
        <p:sp>
          <p:nvSpPr>
            <p:cNvPr id="9" name="Rectangle 8">
              <a:extLst>
                <a:ext uri="{FF2B5EF4-FFF2-40B4-BE49-F238E27FC236}">
                  <a16:creationId xmlns:a16="http://schemas.microsoft.com/office/drawing/2014/main" id="{19E2DD42-90E1-16DF-63F4-FE10DA8B44EE}"/>
                </a:ext>
              </a:extLst>
            </p:cNvPr>
            <p:cNvSpPr/>
            <p:nvPr/>
          </p:nvSpPr>
          <p:spPr>
            <a:xfrm>
              <a:off x="873512" y="1564500"/>
              <a:ext cx="4299472" cy="2380552"/>
            </a:xfrm>
            <a:prstGeom prst="rect">
              <a:avLst/>
            </a:prstGeom>
            <a:solidFill>
              <a:schemeClr val="accent4">
                <a:lumMod val="60000"/>
                <a:lumOff val="40000"/>
                <a:alpha val="63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3" name="Content Placeholder 2">
              <a:extLst>
                <a:ext uri="{FF2B5EF4-FFF2-40B4-BE49-F238E27FC236}">
                  <a16:creationId xmlns:a16="http://schemas.microsoft.com/office/drawing/2014/main" id="{890E237E-63BB-937E-68A4-A11DD8D1AE74}"/>
                </a:ext>
              </a:extLst>
            </p:cNvPr>
            <p:cNvSpPr txBox="1">
              <a:spLocks/>
            </p:cNvSpPr>
            <p:nvPr/>
          </p:nvSpPr>
          <p:spPr>
            <a:xfrm>
              <a:off x="608134" y="1358610"/>
              <a:ext cx="2076342" cy="468000"/>
            </a:xfrm>
            <a:prstGeom prst="rect">
              <a:avLst/>
            </a:prstGeom>
            <a:solidFill>
              <a:schemeClr val="accent4">
                <a:lumMod val="75000"/>
              </a:schemeClr>
            </a:solidFill>
          </p:spPr>
          <p:txBody>
            <a:bodyPr vert="horz" lIns="91440" tIns="45720" rIns="91440" bIns="45720" anchor="ctr">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Municipal Waste</a:t>
              </a:r>
            </a:p>
          </p:txBody>
        </p:sp>
        <p:sp>
          <p:nvSpPr>
            <p:cNvPr id="29" name="Content Placeholder 2">
              <a:extLst>
                <a:ext uri="{FF2B5EF4-FFF2-40B4-BE49-F238E27FC236}">
                  <a16:creationId xmlns:a16="http://schemas.microsoft.com/office/drawing/2014/main" id="{8C768988-0BC4-89FF-EC58-C36570D95C26}"/>
                </a:ext>
              </a:extLst>
            </p:cNvPr>
            <p:cNvSpPr txBox="1">
              <a:spLocks/>
            </p:cNvSpPr>
            <p:nvPr/>
          </p:nvSpPr>
          <p:spPr>
            <a:xfrm>
              <a:off x="1857684" y="2387499"/>
              <a:ext cx="2167221" cy="83342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6000" b="1" u="none" strike="noStrike" kern="1200" cap="none" spc="0" normalizeH="0" baseline="0" noProof="0" dirty="0">
                  <a:ln>
                    <a:noFill/>
                  </a:ln>
                  <a:effectLst/>
                  <a:uLnTx/>
                  <a:uFillTx/>
                  <a:latin typeface="Interstate Black" pitchFamily="2" charset="77"/>
                </a:rPr>
                <a:t>34%</a:t>
              </a:r>
              <a:endParaRPr kumimoji="0" lang="en-IE" sz="6000" b="1" u="none" strike="noStrike" kern="1200" cap="none" spc="0" normalizeH="0" baseline="0" noProof="0" dirty="0">
                <a:ln>
                  <a:noFill/>
                </a:ln>
                <a:solidFill>
                  <a:prstClr val="white"/>
                </a:solidFill>
                <a:effectLst/>
                <a:uLnTx/>
                <a:uFillTx/>
                <a:latin typeface="Interstate Black" pitchFamily="2" charset="77"/>
              </a:endParaRPr>
            </a:p>
          </p:txBody>
        </p:sp>
      </p:grpSp>
      <p:grpSp>
        <p:nvGrpSpPr>
          <p:cNvPr id="6" name="Group 5">
            <a:extLst>
              <a:ext uri="{FF2B5EF4-FFF2-40B4-BE49-F238E27FC236}">
                <a16:creationId xmlns:a16="http://schemas.microsoft.com/office/drawing/2014/main" id="{47594F46-7849-0C9B-8EB8-241B04EDA59C}"/>
              </a:ext>
            </a:extLst>
          </p:cNvPr>
          <p:cNvGrpSpPr/>
          <p:nvPr/>
        </p:nvGrpSpPr>
        <p:grpSpPr>
          <a:xfrm>
            <a:off x="6795256" y="1499394"/>
            <a:ext cx="4657046" cy="2380552"/>
            <a:chOff x="6795256" y="1499394"/>
            <a:chExt cx="4657046" cy="2380552"/>
          </a:xfrm>
        </p:grpSpPr>
        <p:sp>
          <p:nvSpPr>
            <p:cNvPr id="19" name="Rectangle 18">
              <a:extLst>
                <a:ext uri="{FF2B5EF4-FFF2-40B4-BE49-F238E27FC236}">
                  <a16:creationId xmlns:a16="http://schemas.microsoft.com/office/drawing/2014/main" id="{EC9C540E-D39F-0DA9-71E6-DCF63BBF6719}"/>
                </a:ext>
              </a:extLst>
            </p:cNvPr>
            <p:cNvSpPr/>
            <p:nvPr/>
          </p:nvSpPr>
          <p:spPr>
            <a:xfrm>
              <a:off x="6795256" y="1499394"/>
              <a:ext cx="4657046" cy="2380552"/>
            </a:xfrm>
            <a:prstGeom prst="rect">
              <a:avLst/>
            </a:prstGeom>
            <a:solidFill>
              <a:schemeClr val="accent4">
                <a:lumMod val="60000"/>
                <a:lumOff val="40000"/>
                <a:alpha val="63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28" name="Content Placeholder 2">
              <a:extLst>
                <a:ext uri="{FF2B5EF4-FFF2-40B4-BE49-F238E27FC236}">
                  <a16:creationId xmlns:a16="http://schemas.microsoft.com/office/drawing/2014/main" id="{20F3B283-A8B3-9F72-482C-1BD25748F344}"/>
                </a:ext>
              </a:extLst>
            </p:cNvPr>
            <p:cNvSpPr txBox="1">
              <a:spLocks/>
            </p:cNvSpPr>
            <p:nvPr/>
          </p:nvSpPr>
          <p:spPr>
            <a:xfrm>
              <a:off x="7808219" y="2156712"/>
              <a:ext cx="2360362" cy="83342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6000" b="1" u="none" strike="noStrike" kern="1200" cap="none" spc="0" normalizeH="0" baseline="0" noProof="0" dirty="0">
                  <a:ln>
                    <a:noFill/>
                  </a:ln>
                  <a:effectLst/>
                  <a:uLnTx/>
                  <a:uFillTx/>
                  <a:latin typeface="Interstate Black" pitchFamily="2" charset="77"/>
                </a:rPr>
                <a:t>38%</a:t>
              </a:r>
              <a:endParaRPr kumimoji="0" lang="en-IE" sz="6000" b="1" u="none" strike="noStrike" kern="1200" cap="none" spc="0" normalizeH="0" baseline="0" noProof="0" dirty="0">
                <a:ln>
                  <a:noFill/>
                </a:ln>
                <a:solidFill>
                  <a:prstClr val="white"/>
                </a:solidFill>
                <a:effectLst/>
                <a:uLnTx/>
                <a:uFillTx/>
                <a:latin typeface="Interstate Black" pitchFamily="2" charset="77"/>
              </a:endParaRPr>
            </a:p>
          </p:txBody>
        </p:sp>
      </p:grpSp>
      <p:sp>
        <p:nvSpPr>
          <p:cNvPr id="2" name="Title 1">
            <a:extLst>
              <a:ext uri="{FF2B5EF4-FFF2-40B4-BE49-F238E27FC236}">
                <a16:creationId xmlns:a16="http://schemas.microsoft.com/office/drawing/2014/main" id="{5F1D5009-9C99-653F-AFF6-2B5E3386B01C}"/>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IE" b="1" cap="all" dirty="0">
                <a:solidFill>
                  <a:srgbClr val="3D5873"/>
                </a:solidFill>
                <a:latin typeface="Interstate" pitchFamily="2" charset="77"/>
              </a:rPr>
              <a:t>Waste Exports</a:t>
            </a:r>
            <a:endParaRPr kumimoji="0" lang="en-IE" sz="2200" b="1" i="0" u="none" strike="noStrike" kern="1200" cap="all" spc="0" normalizeH="0" noProof="0" dirty="0">
              <a:ln>
                <a:noFill/>
              </a:ln>
              <a:solidFill>
                <a:srgbClr val="3D5873"/>
              </a:solidFill>
              <a:effectLst/>
              <a:uLnTx/>
              <a:uFillTx/>
              <a:latin typeface="Interstate" pitchFamily="2" charset="77"/>
              <a:ea typeface="+mj-ea"/>
              <a:cs typeface="+mj-cs"/>
            </a:endParaRPr>
          </a:p>
        </p:txBody>
      </p:sp>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pic>
        <p:nvPicPr>
          <p:cNvPr id="7" name="Picture 6">
            <a:extLst>
              <a:ext uri="{FF2B5EF4-FFF2-40B4-BE49-F238E27FC236}">
                <a16:creationId xmlns:a16="http://schemas.microsoft.com/office/drawing/2014/main" id="{CEBC108E-2041-F6E0-E042-52B88C825D00}"/>
              </a:ext>
            </a:extLst>
          </p:cNvPr>
          <p:cNvPicPr>
            <a:picLocks noChangeAspect="1"/>
          </p:cNvPicPr>
          <p:nvPr/>
        </p:nvPicPr>
        <p:blipFill>
          <a:blip r:embed="rId3">
            <a:extLst>
              <a:ext uri="{28A0092B-C50C-407E-A947-70E740481C1C}">
                <a14:useLocalDpi xmlns:a14="http://schemas.microsoft.com/office/drawing/2010/main" val="0"/>
              </a:ext>
            </a:extLst>
          </a:blip>
          <a:srcRect l="10829" t="-43" r="16501" b="42154"/>
          <a:stretch/>
        </p:blipFill>
        <p:spPr>
          <a:xfrm>
            <a:off x="4454693" y="1726805"/>
            <a:ext cx="3244652" cy="3474727"/>
          </a:xfrm>
          <a:prstGeom prst="rect">
            <a:avLst/>
          </a:prstGeom>
        </p:spPr>
      </p:pic>
      <p:sp>
        <p:nvSpPr>
          <p:cNvPr id="30" name="Content Placeholder 2">
            <a:extLst>
              <a:ext uri="{FF2B5EF4-FFF2-40B4-BE49-F238E27FC236}">
                <a16:creationId xmlns:a16="http://schemas.microsoft.com/office/drawing/2014/main" id="{E822017F-5F7C-4919-21F2-A27FCED7C063}"/>
              </a:ext>
            </a:extLst>
          </p:cNvPr>
          <p:cNvSpPr txBox="1">
            <a:spLocks/>
          </p:cNvSpPr>
          <p:nvPr/>
        </p:nvSpPr>
        <p:spPr>
          <a:xfrm>
            <a:off x="3659535" y="986777"/>
            <a:ext cx="1605646" cy="743666"/>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2800" b="1" u="none" strike="noStrike" kern="1200" cap="none" spc="0" normalizeH="0" baseline="0" noProof="0" dirty="0">
                <a:ln>
                  <a:noFill/>
                </a:ln>
                <a:solidFill>
                  <a:schemeClr val="accent5">
                    <a:lumMod val="75000"/>
                  </a:schemeClr>
                </a:solidFill>
                <a:effectLst/>
                <a:uLnTx/>
                <a:uFillTx/>
                <a:latin typeface="Interstate Black" pitchFamily="2" charset="77"/>
              </a:rPr>
              <a:t>2012</a:t>
            </a:r>
          </a:p>
        </p:txBody>
      </p:sp>
      <p:sp>
        <p:nvSpPr>
          <p:cNvPr id="31" name="Content Placeholder 2">
            <a:extLst>
              <a:ext uri="{FF2B5EF4-FFF2-40B4-BE49-F238E27FC236}">
                <a16:creationId xmlns:a16="http://schemas.microsoft.com/office/drawing/2014/main" id="{1B7F148F-132C-1B85-2DF7-281152F0363B}"/>
              </a:ext>
            </a:extLst>
          </p:cNvPr>
          <p:cNvSpPr txBox="1">
            <a:spLocks/>
          </p:cNvSpPr>
          <p:nvPr/>
        </p:nvSpPr>
        <p:spPr>
          <a:xfrm>
            <a:off x="6686382" y="982097"/>
            <a:ext cx="2427246" cy="743666"/>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2800" b="1" u="none" strike="noStrike" kern="1200" cap="none" spc="0" normalizeH="0" baseline="0" noProof="0" dirty="0">
                <a:ln>
                  <a:noFill/>
                </a:ln>
                <a:solidFill>
                  <a:schemeClr val="accent5">
                    <a:lumMod val="75000"/>
                  </a:schemeClr>
                </a:solidFill>
                <a:effectLst/>
                <a:uLnTx/>
                <a:uFillTx/>
                <a:latin typeface="Interstate Black" pitchFamily="2" charset="77"/>
              </a:rPr>
              <a:t>2021-2022</a:t>
            </a:r>
          </a:p>
        </p:txBody>
      </p:sp>
    </p:spTree>
    <p:extLst>
      <p:ext uri="{BB962C8B-B14F-4D97-AF65-F5344CB8AC3E}">
        <p14:creationId xmlns:p14="http://schemas.microsoft.com/office/powerpoint/2010/main" val="4172408529"/>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500"/>
                                  </p:stCondLst>
                                  <p:childTnLst>
                                    <p:set>
                                      <p:cBhvr>
                                        <p:cTn id="6" dur="1" fill="hold">
                                          <p:stCondLst>
                                            <p:cond delay="0"/>
                                          </p:stCondLst>
                                        </p:cTn>
                                        <p:tgtEl>
                                          <p:spTgt spid="30"/>
                                        </p:tgtEl>
                                        <p:attrNameLst>
                                          <p:attrName>style.visibility</p:attrName>
                                        </p:attrNameLst>
                                      </p:cBhvr>
                                      <p:to>
                                        <p:strVal val="visible"/>
                                      </p:to>
                                    </p:set>
                                  </p:childTnLst>
                                </p:cTn>
                              </p:par>
                            </p:childTnLst>
                          </p:cTn>
                        </p:par>
                        <p:par>
                          <p:cTn id="7" fill="hold">
                            <p:stCondLst>
                              <p:cond delay="500"/>
                            </p:stCondLst>
                            <p:childTnLst>
                              <p:par>
                                <p:cTn id="8" presetID="1" presetClass="entr" presetSubtype="0" fill="hold" grpId="0" nodeType="afterEffect">
                                  <p:stCondLst>
                                    <p:cond delay="0"/>
                                  </p:stCondLst>
                                  <p:childTnLst>
                                    <p:set>
                                      <p:cBhvr>
                                        <p:cTn id="9" dur="1" fill="hold">
                                          <p:stCondLst>
                                            <p:cond delay="0"/>
                                          </p:stCondLst>
                                        </p:cTn>
                                        <p:tgtEl>
                                          <p:spTgt spid="31"/>
                                        </p:tgtEl>
                                        <p:attrNameLst>
                                          <p:attrName>style.visibility</p:attrName>
                                        </p:attrNameLst>
                                      </p:cBhvr>
                                      <p:to>
                                        <p:strVal val="visible"/>
                                      </p:to>
                                    </p:set>
                                  </p:childTnLst>
                                </p:cTn>
                              </p:par>
                            </p:childTnLst>
                          </p:cTn>
                        </p:par>
                        <p:par>
                          <p:cTn id="10" fill="hold">
                            <p:stCondLst>
                              <p:cond delay="500"/>
                            </p:stCondLst>
                            <p:childTnLst>
                              <p:par>
                                <p:cTn id="11" presetID="1" presetClass="entr" presetSubtype="0" fill="hold" nodeType="afterEffect">
                                  <p:stCondLst>
                                    <p:cond delay="1000"/>
                                  </p:stCondLst>
                                  <p:childTnLst>
                                    <p:set>
                                      <p:cBhvr>
                                        <p:cTn id="12" dur="1" fill="hold">
                                          <p:stCondLst>
                                            <p:cond delay="0"/>
                                          </p:stCondLst>
                                        </p:cTn>
                                        <p:tgtEl>
                                          <p:spTgt spid="3"/>
                                        </p:tgtEl>
                                        <p:attrNameLst>
                                          <p:attrName>style.visibility</p:attrName>
                                        </p:attrNameLst>
                                      </p:cBhvr>
                                      <p:to>
                                        <p:strVal val="visible"/>
                                      </p:to>
                                    </p:set>
                                  </p:childTnLst>
                                </p:cTn>
                              </p:par>
                            </p:childTnLst>
                          </p:cTn>
                        </p:par>
                        <p:par>
                          <p:cTn id="13" fill="hold">
                            <p:stCondLst>
                              <p:cond delay="1500"/>
                            </p:stCondLst>
                            <p:childTnLst>
                              <p:par>
                                <p:cTn id="14" presetID="1" presetClass="entr" presetSubtype="0" fill="hold" nodeType="afterEffect">
                                  <p:stCondLst>
                                    <p:cond delay="1000"/>
                                  </p:stCondLst>
                                  <p:childTnLst>
                                    <p:set>
                                      <p:cBhvr>
                                        <p:cTn id="15" dur="1" fill="hold">
                                          <p:stCondLst>
                                            <p:cond delay="0"/>
                                          </p:stCondLst>
                                        </p:cTn>
                                        <p:tgtEl>
                                          <p:spTgt spid="6"/>
                                        </p:tgtEl>
                                        <p:attrNameLst>
                                          <p:attrName>style.visibility</p:attrName>
                                        </p:attrNameLst>
                                      </p:cBhvr>
                                      <p:to>
                                        <p:strVal val="visible"/>
                                      </p:to>
                                    </p:set>
                                  </p:childTnLst>
                                </p:cTn>
                              </p:par>
                            </p:childTnLst>
                          </p:cTn>
                        </p:par>
                        <p:par>
                          <p:cTn id="16" fill="hold">
                            <p:stCondLst>
                              <p:cond delay="2500"/>
                            </p:stCondLst>
                            <p:childTnLst>
                              <p:par>
                                <p:cTn id="17" presetID="1" presetClass="entr" presetSubtype="0" fill="hold" nodeType="afterEffect">
                                  <p:stCondLst>
                                    <p:cond delay="1000"/>
                                  </p:stCondLst>
                                  <p:childTnLst>
                                    <p:set>
                                      <p:cBhvr>
                                        <p:cTn id="18" dur="1" fill="hold">
                                          <p:stCondLst>
                                            <p:cond delay="0"/>
                                          </p:stCondLst>
                                        </p:cTn>
                                        <p:tgtEl>
                                          <p:spTgt spid="11"/>
                                        </p:tgtEl>
                                        <p:attrNameLst>
                                          <p:attrName>style.visibility</p:attrName>
                                        </p:attrNameLst>
                                      </p:cBhvr>
                                      <p:to>
                                        <p:strVal val="visible"/>
                                      </p:to>
                                    </p:set>
                                  </p:childTnLst>
                                </p:cTn>
                              </p:par>
                            </p:childTnLst>
                          </p:cTn>
                        </p:par>
                        <p:par>
                          <p:cTn id="19" fill="hold">
                            <p:stCondLst>
                              <p:cond delay="3500"/>
                            </p:stCondLst>
                            <p:childTnLst>
                              <p:par>
                                <p:cTn id="20" presetID="1" presetClass="entr" presetSubtype="0" fill="hold" nodeType="afterEffect">
                                  <p:stCondLst>
                                    <p:cond delay="1000"/>
                                  </p:stCondLst>
                                  <p:childTnLst>
                                    <p:set>
                                      <p:cBhvr>
                                        <p:cTn id="21"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p:bldP spid="31"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1D5009-9C99-653F-AFF6-2B5E3386B01C}"/>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all" spc="0" normalizeH="0" noProof="0" dirty="0">
                <a:ln>
                  <a:noFill/>
                </a:ln>
                <a:solidFill>
                  <a:srgbClr val="3D5873"/>
                </a:solidFill>
                <a:effectLst/>
                <a:uLnTx/>
                <a:uFillTx/>
                <a:latin typeface="Interstate" pitchFamily="2" charset="77"/>
                <a:ea typeface="+mj-ea"/>
                <a:cs typeface="+mj-cs"/>
              </a:rPr>
              <a:t>Managing Municipal Waste</a:t>
            </a:r>
          </a:p>
        </p:txBody>
      </p:sp>
      <p:grpSp>
        <p:nvGrpSpPr>
          <p:cNvPr id="14" name="Group 13">
            <a:extLst>
              <a:ext uri="{FF2B5EF4-FFF2-40B4-BE49-F238E27FC236}">
                <a16:creationId xmlns:a16="http://schemas.microsoft.com/office/drawing/2014/main" id="{52F2AAF4-55D9-C1E1-A65D-C3E80339D52A}"/>
              </a:ext>
            </a:extLst>
          </p:cNvPr>
          <p:cNvGrpSpPr/>
          <p:nvPr/>
        </p:nvGrpSpPr>
        <p:grpSpPr>
          <a:xfrm>
            <a:off x="511594" y="1085128"/>
            <a:ext cx="11164469" cy="4633951"/>
            <a:chOff x="511594" y="1085128"/>
            <a:chExt cx="11164469" cy="4633951"/>
          </a:xfrm>
        </p:grpSpPr>
        <p:sp>
          <p:nvSpPr>
            <p:cNvPr id="12" name="Rectangle 11">
              <a:extLst>
                <a:ext uri="{FF2B5EF4-FFF2-40B4-BE49-F238E27FC236}">
                  <a16:creationId xmlns:a16="http://schemas.microsoft.com/office/drawing/2014/main" id="{72B02B3C-6845-5CFE-6EBC-6F7BB302F139}"/>
                </a:ext>
              </a:extLst>
            </p:cNvPr>
            <p:cNvSpPr/>
            <p:nvPr/>
          </p:nvSpPr>
          <p:spPr>
            <a:xfrm>
              <a:off x="3659015" y="1091358"/>
              <a:ext cx="8017048" cy="4627711"/>
            </a:xfrm>
            <a:prstGeom prst="rect">
              <a:avLst/>
            </a:prstGeom>
            <a:solidFill>
              <a:schemeClr val="accent4">
                <a:lumMod val="60000"/>
                <a:lumOff val="40000"/>
                <a:alpha val="24834"/>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8" name="Group 7">
              <a:extLst>
                <a:ext uri="{FF2B5EF4-FFF2-40B4-BE49-F238E27FC236}">
                  <a16:creationId xmlns:a16="http://schemas.microsoft.com/office/drawing/2014/main" id="{FC784A7C-7C2F-74B7-26A7-9107F45018B3}"/>
                </a:ext>
              </a:extLst>
            </p:cNvPr>
            <p:cNvGrpSpPr/>
            <p:nvPr/>
          </p:nvGrpSpPr>
          <p:grpSpPr>
            <a:xfrm>
              <a:off x="511594" y="1085128"/>
              <a:ext cx="2892006" cy="4633951"/>
              <a:chOff x="6223001" y="1166667"/>
              <a:chExt cx="4288406" cy="829612"/>
            </a:xfrm>
          </p:grpSpPr>
          <p:sp>
            <p:nvSpPr>
              <p:cNvPr id="6" name="Rectangle 5">
                <a:extLst>
                  <a:ext uri="{FF2B5EF4-FFF2-40B4-BE49-F238E27FC236}">
                    <a16:creationId xmlns:a16="http://schemas.microsoft.com/office/drawing/2014/main" id="{C0DA1868-D0B5-F982-312F-6F621708F964}"/>
                  </a:ext>
                </a:extLst>
              </p:cNvPr>
              <p:cNvSpPr/>
              <p:nvPr/>
            </p:nvSpPr>
            <p:spPr>
              <a:xfrm>
                <a:off x="6223001" y="1166667"/>
                <a:ext cx="4288406" cy="829612"/>
              </a:xfrm>
              <a:prstGeom prst="rect">
                <a:avLst/>
              </a:prstGeom>
              <a:solidFill>
                <a:srgbClr val="3D5873">
                  <a:alpha val="74896"/>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0" name="Content Placeholder 2">
                <a:extLst>
                  <a:ext uri="{FF2B5EF4-FFF2-40B4-BE49-F238E27FC236}">
                    <a16:creationId xmlns:a16="http://schemas.microsoft.com/office/drawing/2014/main" id="{A6A21B11-BE9F-C88C-B512-96A0A00F619C}"/>
                  </a:ext>
                </a:extLst>
              </p:cNvPr>
              <p:cNvSpPr txBox="1">
                <a:spLocks/>
              </p:cNvSpPr>
              <p:nvPr/>
            </p:nvSpPr>
            <p:spPr>
              <a:xfrm>
                <a:off x="6406788" y="1223062"/>
                <a:ext cx="3920832" cy="380196"/>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800" b="1" i="0" u="none" strike="noStrike" kern="1300" cap="none" normalizeH="0" noProof="0" dirty="0">
                    <a:ln>
                      <a:noFill/>
                    </a:ln>
                    <a:solidFill>
                      <a:prstClr val="white"/>
                    </a:solidFill>
                    <a:effectLst/>
                    <a:uLnTx/>
                    <a:uFillTx/>
                    <a:latin typeface="Interstate Light" pitchFamily="2" charset="77"/>
                    <a:ea typeface="+mn-ea"/>
                    <a:cs typeface="+mn-cs"/>
                  </a:rPr>
                  <a:t>Improvements in  recycling are being cancelled out by waste generation growth </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lang="en-IE" sz="1800"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sz="1800" b="1" dirty="0">
                    <a:solidFill>
                      <a:prstClr val="white"/>
                    </a:solidFill>
                    <a:latin typeface="Interstate Light" pitchFamily="2" charset="77"/>
                  </a:rPr>
                  <a:t>Rates of recycling are stagnating </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lang="en-IE"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graphicFrame>
        <p:nvGraphicFramePr>
          <p:cNvPr id="5" name="Chart 4">
            <a:extLst>
              <a:ext uri="{FF2B5EF4-FFF2-40B4-BE49-F238E27FC236}">
                <a16:creationId xmlns:a16="http://schemas.microsoft.com/office/drawing/2014/main" id="{1523A023-20FD-C4BF-635D-6422A28E249C}"/>
              </a:ext>
            </a:extLst>
          </p:cNvPr>
          <p:cNvGraphicFramePr>
            <a:graphicFrameLocks/>
          </p:cNvGraphicFramePr>
          <p:nvPr>
            <p:extLst>
              <p:ext uri="{D42A27DB-BD31-4B8C-83A1-F6EECF244321}">
                <p14:modId xmlns:p14="http://schemas.microsoft.com/office/powerpoint/2010/main" val="3974649648"/>
              </p:ext>
            </p:extLst>
          </p:nvPr>
        </p:nvGraphicFramePr>
        <p:xfrm>
          <a:off x="3663359" y="1218544"/>
          <a:ext cx="7713477" cy="4420912"/>
        </p:xfrm>
        <a:graphic>
          <a:graphicData uri="http://schemas.openxmlformats.org/drawingml/2006/chart">
            <c:chart xmlns:c="http://schemas.openxmlformats.org/drawingml/2006/chart" xmlns:r="http://schemas.openxmlformats.org/officeDocument/2006/relationships" r:id="rId3"/>
          </a:graphicData>
        </a:graphic>
      </p:graphicFrame>
      <p:grpSp>
        <p:nvGrpSpPr>
          <p:cNvPr id="13" name="Group 12">
            <a:extLst>
              <a:ext uri="{FF2B5EF4-FFF2-40B4-BE49-F238E27FC236}">
                <a16:creationId xmlns:a16="http://schemas.microsoft.com/office/drawing/2014/main" id="{6B07C4F0-2EA1-03DB-0BD7-70B250CC3925}"/>
              </a:ext>
            </a:extLst>
          </p:cNvPr>
          <p:cNvGrpSpPr/>
          <p:nvPr/>
        </p:nvGrpSpPr>
        <p:grpSpPr>
          <a:xfrm>
            <a:off x="511594" y="3845987"/>
            <a:ext cx="2896350" cy="2123658"/>
            <a:chOff x="511594" y="3845987"/>
            <a:chExt cx="2896350" cy="2123658"/>
          </a:xfrm>
        </p:grpSpPr>
        <p:sp>
          <p:nvSpPr>
            <p:cNvPr id="7" name="Rectangle 6">
              <a:extLst>
                <a:ext uri="{FF2B5EF4-FFF2-40B4-BE49-F238E27FC236}">
                  <a16:creationId xmlns:a16="http://schemas.microsoft.com/office/drawing/2014/main" id="{ADFB171D-D3BC-7AF6-1ECB-C578C9A072BB}"/>
                </a:ext>
              </a:extLst>
            </p:cNvPr>
            <p:cNvSpPr/>
            <p:nvPr/>
          </p:nvSpPr>
          <p:spPr>
            <a:xfrm>
              <a:off x="511594" y="3872422"/>
              <a:ext cx="2892006" cy="532237"/>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B3927710-35A6-F9C3-5B37-B84D182D79D1}"/>
                </a:ext>
              </a:extLst>
            </p:cNvPr>
            <p:cNvSpPr/>
            <p:nvPr/>
          </p:nvSpPr>
          <p:spPr>
            <a:xfrm>
              <a:off x="515938" y="4529632"/>
              <a:ext cx="2892006" cy="532237"/>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8CE5F080-58B3-E8C2-F899-DF1AA1DCBC32}"/>
                </a:ext>
              </a:extLst>
            </p:cNvPr>
            <p:cNvSpPr/>
            <p:nvPr/>
          </p:nvSpPr>
          <p:spPr>
            <a:xfrm>
              <a:off x="515938" y="5192821"/>
              <a:ext cx="2892006" cy="532237"/>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96E8873C-BFDC-E76D-8D79-4E557F13E8AA}"/>
                </a:ext>
              </a:extLst>
            </p:cNvPr>
            <p:cNvSpPr txBox="1"/>
            <p:nvPr/>
          </p:nvSpPr>
          <p:spPr>
            <a:xfrm>
              <a:off x="635535" y="3872422"/>
              <a:ext cx="1621527" cy="1846659"/>
            </a:xfrm>
            <a:prstGeom prst="rect">
              <a:avLst/>
            </a:prstGeom>
            <a:noFill/>
          </p:spPr>
          <p:txBody>
            <a:bodyPr wrap="square" rtlCol="0">
              <a:spAutoFit/>
            </a:bodyPr>
            <a:lstStyle/>
            <a:p>
              <a:pPr marR="0" lvl="0" indent="0" algn="l"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Light" pitchFamily="2" charset="77"/>
                </a:rPr>
                <a:t>2012</a:t>
              </a:r>
            </a:p>
            <a:p>
              <a:pPr marR="0" lvl="0" indent="0" algn="l"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Light" pitchFamily="2" charset="77"/>
                </a:rPr>
                <a:t>2016 </a:t>
              </a:r>
            </a:p>
            <a:p>
              <a:pPr marR="0" lvl="0" indent="0" algn="l"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Light" pitchFamily="2" charset="77"/>
                </a:rPr>
                <a:t>2020/21</a:t>
              </a:r>
              <a:endParaRPr lang="en-US" sz="2800" dirty="0"/>
            </a:p>
          </p:txBody>
        </p:sp>
        <p:sp>
          <p:nvSpPr>
            <p:cNvPr id="4" name="TextBox 3">
              <a:extLst>
                <a:ext uri="{FF2B5EF4-FFF2-40B4-BE49-F238E27FC236}">
                  <a16:creationId xmlns:a16="http://schemas.microsoft.com/office/drawing/2014/main" id="{8C567D5A-F00B-6D3E-680B-28FFD6FEB5A6}"/>
                </a:ext>
              </a:extLst>
            </p:cNvPr>
            <p:cNvSpPr txBox="1"/>
            <p:nvPr/>
          </p:nvSpPr>
          <p:spPr>
            <a:xfrm>
              <a:off x="2129497" y="3845987"/>
              <a:ext cx="1145701" cy="2123658"/>
            </a:xfrm>
            <a:prstGeom prst="rect">
              <a:avLst/>
            </a:prstGeom>
            <a:noFill/>
          </p:spPr>
          <p:txBody>
            <a:bodyPr wrap="square" rtlCol="0">
              <a:spAutoFit/>
            </a:bodyPr>
            <a:lstStyle/>
            <a:p>
              <a:pPr marL="0" marR="0" lvl="0" indent="0" algn="r"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pitchFamily="2" charset="77"/>
                </a:rPr>
                <a:t>40%</a:t>
              </a:r>
            </a:p>
            <a:p>
              <a:pPr marL="0" marR="0" lvl="0" indent="0" algn="r"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pitchFamily="2" charset="77"/>
                </a:rPr>
                <a:t>41% </a:t>
              </a:r>
            </a:p>
            <a:p>
              <a:pPr marL="0" marR="0" lvl="0" indent="0" algn="r"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pitchFamily="2" charset="77"/>
                </a:rPr>
                <a:t>41%</a:t>
              </a:r>
            </a:p>
            <a:p>
              <a:endParaRPr lang="en-US" dirty="0"/>
            </a:p>
          </p:txBody>
        </p:sp>
      </p:grpSp>
    </p:spTree>
    <p:extLst>
      <p:ext uri="{BB962C8B-B14F-4D97-AF65-F5344CB8AC3E}">
        <p14:creationId xmlns:p14="http://schemas.microsoft.com/office/powerpoint/2010/main" val="23708910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8" fill="hold" nodeType="afterEffect">
                                  <p:stCondLst>
                                    <p:cond delay="500"/>
                                  </p:stCondLst>
                                  <p:childTnLst>
                                    <p:set>
                                      <p:cBhvr>
                                        <p:cTn id="11" dur="1" fill="hold">
                                          <p:stCondLst>
                                            <p:cond delay="0"/>
                                          </p:stCondLst>
                                        </p:cTn>
                                        <p:tgtEl>
                                          <p:spTgt spid="13"/>
                                        </p:tgtEl>
                                        <p:attrNameLst>
                                          <p:attrName>style.visibility</p:attrName>
                                        </p:attrNameLst>
                                      </p:cBhvr>
                                      <p:to>
                                        <p:strVal val="visible"/>
                                      </p:to>
                                    </p:set>
                                    <p:anim calcmode="lin" valueType="num">
                                      <p:cBhvr additive="base">
                                        <p:cTn id="12" dur="500" fill="hold"/>
                                        <p:tgtEl>
                                          <p:spTgt spid="13"/>
                                        </p:tgtEl>
                                        <p:attrNameLst>
                                          <p:attrName>ppt_x</p:attrName>
                                        </p:attrNameLst>
                                      </p:cBhvr>
                                      <p:tavLst>
                                        <p:tav tm="0">
                                          <p:val>
                                            <p:strVal val="0-#ppt_w/2"/>
                                          </p:val>
                                        </p:tav>
                                        <p:tav tm="100000">
                                          <p:val>
                                            <p:strVal val="#ppt_x"/>
                                          </p:val>
                                        </p:tav>
                                      </p:tavLst>
                                    </p:anim>
                                    <p:anim calcmode="lin" valueType="num">
                                      <p:cBhvr additive="base">
                                        <p:cTn id="13" dur="500" fill="hold"/>
                                        <p:tgtEl>
                                          <p:spTgt spid="13"/>
                                        </p:tgtEl>
                                        <p:attrNameLst>
                                          <p:attrName>ppt_y</p:attrName>
                                        </p:attrNameLst>
                                      </p:cBhvr>
                                      <p:tavLst>
                                        <p:tav tm="0">
                                          <p:val>
                                            <p:strVal val="#ppt_y"/>
                                          </p:val>
                                        </p:tav>
                                        <p:tav tm="100000">
                                          <p:val>
                                            <p:strVal val="#ppt_y"/>
                                          </p:val>
                                        </p:tav>
                                      </p:tavLst>
                                    </p:anim>
                                  </p:childTnLst>
                                </p:cTn>
                              </p:par>
                            </p:childTnLst>
                          </p:cTn>
                        </p:par>
                        <p:par>
                          <p:cTn id="14" fill="hold">
                            <p:stCondLst>
                              <p:cond delay="1500"/>
                            </p:stCondLst>
                            <p:childTnLst>
                              <p:par>
                                <p:cTn id="15" presetID="1" presetClass="entr" presetSubtype="0" fill="hold" grpId="0" nodeType="afterEffect">
                                  <p:stCondLst>
                                    <p:cond delay="500"/>
                                  </p:stCondLst>
                                  <p:childTnLst>
                                    <p:set>
                                      <p:cBhvr>
                                        <p:cTn id="1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5" grpId="0">
        <p:bldAsOne/>
      </p:bldGraphic>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1D5009-9C99-653F-AFF6-2B5E3386B01C}"/>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TARGETS AT RISK</a:t>
            </a:r>
          </a:p>
        </p:txBody>
      </p:sp>
      <p:grpSp>
        <p:nvGrpSpPr>
          <p:cNvPr id="4" name="Group 3">
            <a:extLst>
              <a:ext uri="{FF2B5EF4-FFF2-40B4-BE49-F238E27FC236}">
                <a16:creationId xmlns:a16="http://schemas.microsoft.com/office/drawing/2014/main" id="{0386CA81-9FA1-D4A4-3935-E5A4ED331899}"/>
              </a:ext>
            </a:extLst>
          </p:cNvPr>
          <p:cNvGrpSpPr/>
          <p:nvPr/>
        </p:nvGrpSpPr>
        <p:grpSpPr>
          <a:xfrm>
            <a:off x="511594" y="1085128"/>
            <a:ext cx="2892006" cy="4633951"/>
            <a:chOff x="511594" y="1085128"/>
            <a:chExt cx="2892006" cy="4633951"/>
          </a:xfrm>
        </p:grpSpPr>
        <p:sp>
          <p:nvSpPr>
            <p:cNvPr id="3" name="Rectangle 2">
              <a:extLst>
                <a:ext uri="{FF2B5EF4-FFF2-40B4-BE49-F238E27FC236}">
                  <a16:creationId xmlns:a16="http://schemas.microsoft.com/office/drawing/2014/main" id="{01AD86A4-700B-D4B3-ECA4-7427F35A4840}"/>
                </a:ext>
              </a:extLst>
            </p:cNvPr>
            <p:cNvSpPr/>
            <p:nvPr/>
          </p:nvSpPr>
          <p:spPr>
            <a:xfrm>
              <a:off x="511594" y="1085128"/>
              <a:ext cx="2892006" cy="4633951"/>
            </a:xfrm>
            <a:prstGeom prst="rect">
              <a:avLst/>
            </a:prstGeom>
            <a:solidFill>
              <a:srgbClr val="3D5873">
                <a:alpha val="74896"/>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0" name="Content Placeholder 2">
              <a:extLst>
                <a:ext uri="{FF2B5EF4-FFF2-40B4-BE49-F238E27FC236}">
                  <a16:creationId xmlns:a16="http://schemas.microsoft.com/office/drawing/2014/main" id="{A6A21B11-BE9F-C88C-B512-96A0A00F619C}"/>
                </a:ext>
              </a:extLst>
            </p:cNvPr>
            <p:cNvSpPr txBox="1">
              <a:spLocks/>
            </p:cNvSpPr>
            <p:nvPr/>
          </p:nvSpPr>
          <p:spPr>
            <a:xfrm>
              <a:off x="589508" y="1387737"/>
              <a:ext cx="2644122" cy="327032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ts val="2460"/>
                </a:lnSpc>
                <a:spcBef>
                  <a:spcPts val="600"/>
                </a:spcBef>
                <a:spcAft>
                  <a:spcPts val="0"/>
                </a:spcAft>
                <a:buClr>
                  <a:srgbClr val="6076B4"/>
                </a:buClr>
                <a:buSzPct val="76000"/>
                <a:buFont typeface="Wingdings 3"/>
                <a:buNone/>
                <a:tabLst/>
                <a:defRPr/>
              </a:pPr>
              <a:r>
                <a:rPr kumimoji="0" lang="en-IE" sz="1800" b="1" i="0" u="none" strike="noStrike" kern="1200" cap="none" spc="0" normalizeH="0" baseline="0" noProof="0" dirty="0">
                  <a:ln>
                    <a:noFill/>
                  </a:ln>
                  <a:solidFill>
                    <a:prstClr val="white"/>
                  </a:solidFill>
                  <a:effectLst/>
                  <a:uLnTx/>
                  <a:uFillTx/>
                  <a:latin typeface="Interstate Light" pitchFamily="2" charset="77"/>
                  <a:ea typeface="+mn-ea"/>
                  <a:cs typeface="+mn-cs"/>
                </a:rPr>
                <a:t>Municipal waste, and packaging waste have been rising</a:t>
              </a:r>
            </a:p>
            <a:p>
              <a:pPr marL="0" marR="0" lvl="0" indent="0" algn="l" defTabSz="914400" rtl="0" eaLnBrk="1" fontAlgn="auto" latinLnBrk="0" hangingPunct="1">
                <a:lnSpc>
                  <a:spcPts val="2460"/>
                </a:lnSpc>
                <a:spcBef>
                  <a:spcPts val="600"/>
                </a:spcBef>
                <a:spcAft>
                  <a:spcPts val="0"/>
                </a:spcAft>
                <a:buClr>
                  <a:srgbClr val="6076B4"/>
                </a:buClr>
                <a:buSzPct val="76000"/>
                <a:buFont typeface="Wingdings 3"/>
                <a:buNone/>
                <a:tabLst/>
                <a:defRPr/>
              </a:pPr>
              <a:endParaRPr lang="en-IE" sz="1800" b="1" dirty="0">
                <a:solidFill>
                  <a:prstClr val="white"/>
                </a:solidFill>
                <a:latin typeface="Interstate Light" pitchFamily="2" charset="77"/>
              </a:endParaRPr>
            </a:p>
            <a:p>
              <a:pPr marL="0" marR="0" lvl="0" indent="0" algn="l" defTabSz="914400" rtl="0" eaLnBrk="1" fontAlgn="auto" latinLnBrk="0" hangingPunct="1">
                <a:lnSpc>
                  <a:spcPts val="2460"/>
                </a:lnSpc>
                <a:spcBef>
                  <a:spcPts val="600"/>
                </a:spcBef>
                <a:spcAft>
                  <a:spcPts val="0"/>
                </a:spcAft>
                <a:buClr>
                  <a:srgbClr val="6076B4"/>
                </a:buClr>
                <a:buSzPct val="76000"/>
                <a:buFont typeface="Wingdings 3"/>
                <a:buNone/>
                <a:tabLst/>
                <a:defRPr/>
              </a:pPr>
              <a:r>
                <a:rPr kumimoji="0" lang="en-IE" sz="1800" b="1" i="0" u="none" strike="noStrike" kern="1200" cap="none" spc="0" normalizeH="0" baseline="0" noProof="0" dirty="0">
                  <a:ln>
                    <a:noFill/>
                  </a:ln>
                  <a:solidFill>
                    <a:prstClr val="white"/>
                  </a:solidFill>
                  <a:effectLst/>
                  <a:uLnTx/>
                  <a:uFillTx/>
                  <a:latin typeface="Interstate Light" pitchFamily="2" charset="77"/>
                  <a:ea typeface="+mn-ea"/>
                  <a:cs typeface="+mn-cs"/>
                </a:rPr>
                <a:t>Key recycling targets for 2025 are at risk for municipal, packaging and plastic packaging waste</a:t>
              </a: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pic>
        <p:nvPicPr>
          <p:cNvPr id="6" name="Picture 5" descr="A graph of a number of recycle target&#10;&#10;Description automatically generated">
            <a:extLst>
              <a:ext uri="{FF2B5EF4-FFF2-40B4-BE49-F238E27FC236}">
                <a16:creationId xmlns:a16="http://schemas.microsoft.com/office/drawing/2014/main" id="{DAC2B185-A6BA-BB36-F88D-5000F69E072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75293" y="984449"/>
            <a:ext cx="6751210" cy="4889101"/>
          </a:xfrm>
          <a:prstGeom prst="rect">
            <a:avLst/>
          </a:prstGeom>
        </p:spPr>
      </p:pic>
    </p:spTree>
    <p:extLst>
      <p:ext uri="{BB962C8B-B14F-4D97-AF65-F5344CB8AC3E}">
        <p14:creationId xmlns:p14="http://schemas.microsoft.com/office/powerpoint/2010/main" val="410656141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50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132343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rPr>
              <a:t>Drivers &amp; Pressures</a:t>
            </a: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A6CBFB85-CCA4-E346-A26E-342156179039}"/>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352611419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FFA06D8-200C-ABDC-7BDC-1AC2297AA2E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4DAA6F1D-A063-2A2C-F036-A7204E2E7D3A}"/>
              </a:ext>
            </a:extLst>
          </p:cNvPr>
          <p:cNvSpPr txBox="1">
            <a:spLocks/>
          </p:cNvSpPr>
          <p:nvPr/>
        </p:nvSpPr>
        <p:spPr>
          <a:xfrm>
            <a:off x="433638" y="289584"/>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ECONOMIC &amp; POPULATION GROWTH</a:t>
            </a:r>
          </a:p>
        </p:txBody>
      </p:sp>
      <p:grpSp>
        <p:nvGrpSpPr>
          <p:cNvPr id="3" name="Group 2">
            <a:extLst>
              <a:ext uri="{FF2B5EF4-FFF2-40B4-BE49-F238E27FC236}">
                <a16:creationId xmlns:a16="http://schemas.microsoft.com/office/drawing/2014/main" id="{685D0466-AF9C-D2A3-520D-EDF49762D7AA}"/>
              </a:ext>
            </a:extLst>
          </p:cNvPr>
          <p:cNvGrpSpPr/>
          <p:nvPr/>
        </p:nvGrpSpPr>
        <p:grpSpPr>
          <a:xfrm>
            <a:off x="511594" y="1085128"/>
            <a:ext cx="11164469" cy="4633951"/>
            <a:chOff x="511594" y="1085128"/>
            <a:chExt cx="11164469" cy="4633951"/>
          </a:xfrm>
        </p:grpSpPr>
        <p:sp>
          <p:nvSpPr>
            <p:cNvPr id="12" name="Rectangle 11">
              <a:extLst>
                <a:ext uri="{FF2B5EF4-FFF2-40B4-BE49-F238E27FC236}">
                  <a16:creationId xmlns:a16="http://schemas.microsoft.com/office/drawing/2014/main" id="{33DAC6B8-EEBC-5BD8-49C7-8D753D6C50B1}"/>
                </a:ext>
              </a:extLst>
            </p:cNvPr>
            <p:cNvSpPr/>
            <p:nvPr/>
          </p:nvSpPr>
          <p:spPr>
            <a:xfrm>
              <a:off x="3659015" y="1091358"/>
              <a:ext cx="8017048" cy="4627711"/>
            </a:xfrm>
            <a:prstGeom prst="rect">
              <a:avLst/>
            </a:prstGeom>
            <a:solidFill>
              <a:schemeClr val="accent4">
                <a:lumMod val="60000"/>
                <a:lumOff val="40000"/>
                <a:alpha val="24834"/>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8" name="Group 7">
              <a:extLst>
                <a:ext uri="{FF2B5EF4-FFF2-40B4-BE49-F238E27FC236}">
                  <a16:creationId xmlns:a16="http://schemas.microsoft.com/office/drawing/2014/main" id="{F85BE244-A6C6-81E6-B33D-659DAFA25E8C}"/>
                </a:ext>
              </a:extLst>
            </p:cNvPr>
            <p:cNvGrpSpPr/>
            <p:nvPr/>
          </p:nvGrpSpPr>
          <p:grpSpPr>
            <a:xfrm>
              <a:off x="511594" y="1085128"/>
              <a:ext cx="2892006" cy="4633951"/>
              <a:chOff x="6223001" y="1166667"/>
              <a:chExt cx="4288406" cy="829612"/>
            </a:xfrm>
          </p:grpSpPr>
          <p:sp>
            <p:nvSpPr>
              <p:cNvPr id="6" name="Rectangle 5">
                <a:extLst>
                  <a:ext uri="{FF2B5EF4-FFF2-40B4-BE49-F238E27FC236}">
                    <a16:creationId xmlns:a16="http://schemas.microsoft.com/office/drawing/2014/main" id="{C7D62826-41E1-26FD-A92A-4D6E6D1C9F49}"/>
                  </a:ext>
                </a:extLst>
              </p:cNvPr>
              <p:cNvSpPr/>
              <p:nvPr/>
            </p:nvSpPr>
            <p:spPr>
              <a:xfrm>
                <a:off x="6223001" y="1166667"/>
                <a:ext cx="4288406" cy="829612"/>
              </a:xfrm>
              <a:prstGeom prst="rect">
                <a:avLst/>
              </a:prstGeom>
              <a:solidFill>
                <a:srgbClr val="3D5873">
                  <a:alpha val="74896"/>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0" name="Content Placeholder 2">
                <a:extLst>
                  <a:ext uri="{FF2B5EF4-FFF2-40B4-BE49-F238E27FC236}">
                    <a16:creationId xmlns:a16="http://schemas.microsoft.com/office/drawing/2014/main" id="{59790985-1072-3804-518C-9CF3917E6ADB}"/>
                  </a:ext>
                </a:extLst>
              </p:cNvPr>
              <p:cNvSpPr txBox="1">
                <a:spLocks/>
              </p:cNvSpPr>
              <p:nvPr/>
            </p:nvSpPr>
            <p:spPr>
              <a:xfrm>
                <a:off x="6406788" y="1223062"/>
                <a:ext cx="3920832" cy="253522"/>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800" b="1" i="0" u="none" strike="noStrike" kern="1200" cap="none" spc="0" normalizeH="0" baseline="0" noProof="0" dirty="0">
                    <a:ln>
                      <a:noFill/>
                    </a:ln>
                    <a:solidFill>
                      <a:prstClr val="white"/>
                    </a:solidFill>
                    <a:effectLst/>
                    <a:uLnTx/>
                    <a:uFillTx/>
                    <a:latin typeface="Interstate Light" pitchFamily="2" charset="77"/>
                    <a:ea typeface="+mn-ea"/>
                    <a:cs typeface="+mn-cs"/>
                  </a:rPr>
                  <a:t>Sustained strong economic growth is a key driver of waste growth</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lang="en-IE" sz="2000"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800" b="1" i="0" u="none" strike="noStrike" kern="1200" cap="none" spc="0" normalizeH="0" baseline="0" noProof="0" dirty="0">
                    <a:ln>
                      <a:noFill/>
                    </a:ln>
                    <a:solidFill>
                      <a:prstClr val="white"/>
                    </a:solidFill>
                    <a:effectLst/>
                    <a:uLnTx/>
                    <a:uFillTx/>
                    <a:latin typeface="Interstate Light" pitchFamily="2" charset="77"/>
                    <a:ea typeface="+mn-ea"/>
                    <a:cs typeface="+mn-cs"/>
                  </a:rPr>
                  <a:t>Long-term public investment in infrastructure is planned </a:t>
                </a: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lang="en-IE" sz="2000"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800" b="1" i="0" u="none" strike="noStrike" kern="1200" cap="none" spc="0" normalizeH="0" baseline="0" noProof="0" dirty="0">
                    <a:ln>
                      <a:noFill/>
                    </a:ln>
                    <a:solidFill>
                      <a:prstClr val="white"/>
                    </a:solidFill>
                    <a:effectLst/>
                    <a:uLnTx/>
                    <a:uFillTx/>
                    <a:latin typeface="Interstate Light" pitchFamily="2" charset="77"/>
                    <a:ea typeface="+mn-ea"/>
                    <a:cs typeface="+mn-cs"/>
                  </a:rPr>
                  <a:t>Preventing waste is an enormous challenge</a:t>
                </a:r>
                <a:endParaRPr lang="en-IE" b="1" dirty="0">
                  <a:solidFill>
                    <a:prstClr val="white"/>
                  </a:solidFill>
                  <a:latin typeface="Interstate Light" pitchFamily="2" charset="77"/>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sp>
        <p:nvSpPr>
          <p:cNvPr id="16" name="TextBox 15">
            <a:extLst>
              <a:ext uri="{FF2B5EF4-FFF2-40B4-BE49-F238E27FC236}">
                <a16:creationId xmlns:a16="http://schemas.microsoft.com/office/drawing/2014/main" id="{FE314A87-42DF-8F67-CC9C-081580702B82}"/>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graphicFrame>
        <p:nvGraphicFramePr>
          <p:cNvPr id="13" name="Chart 12">
            <a:extLst>
              <a:ext uri="{FF2B5EF4-FFF2-40B4-BE49-F238E27FC236}">
                <a16:creationId xmlns:a16="http://schemas.microsoft.com/office/drawing/2014/main" id="{B63794C9-4771-8847-8030-E1C224307E70}"/>
              </a:ext>
            </a:extLst>
          </p:cNvPr>
          <p:cNvGraphicFramePr>
            <a:graphicFrameLocks/>
          </p:cNvGraphicFramePr>
          <p:nvPr>
            <p:extLst>
              <p:ext uri="{D42A27DB-BD31-4B8C-83A1-F6EECF244321}">
                <p14:modId xmlns:p14="http://schemas.microsoft.com/office/powerpoint/2010/main" val="2386663981"/>
              </p:ext>
            </p:extLst>
          </p:nvPr>
        </p:nvGraphicFramePr>
        <p:xfrm>
          <a:off x="3659015" y="1225591"/>
          <a:ext cx="8017048" cy="4353024"/>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91105682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500"/>
                                  </p:stCondLst>
                                  <p:childTnLst>
                                    <p:set>
                                      <p:cBhvr>
                                        <p:cTn id="6" dur="1" fill="hold">
                                          <p:stCondLst>
                                            <p:cond delay="0"/>
                                          </p:stCondLst>
                                        </p:cTn>
                                        <p:tgtEl>
                                          <p:spTgt spid="3"/>
                                        </p:tgtEl>
                                        <p:attrNameLst>
                                          <p:attrName>style.visibility</p:attrName>
                                        </p:attrNameLst>
                                      </p:cBhvr>
                                      <p:to>
                                        <p:strVal val="visible"/>
                                      </p:to>
                                    </p:set>
                                  </p:childTnLst>
                                </p:cTn>
                              </p:par>
                            </p:childTnLst>
                          </p:cTn>
                        </p:par>
                        <p:par>
                          <p:cTn id="7" fill="hold">
                            <p:stCondLst>
                              <p:cond delay="500"/>
                            </p:stCondLst>
                            <p:childTnLst>
                              <p:par>
                                <p:cTn id="8" presetID="1" presetClass="entr" presetSubtype="0" fill="hold" grpId="0" nodeType="afterEffect">
                                  <p:stCondLst>
                                    <p:cond delay="500"/>
                                  </p:stCondLst>
                                  <p:childTnLst>
                                    <p:set>
                                      <p:cBhvr>
                                        <p:cTn id="9"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3" grpId="0">
        <p:bldAsOne/>
      </p:bldGraphic>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1D5009-9C99-653F-AFF6-2B5E3386B01C}"/>
              </a:ext>
            </a:extLst>
          </p:cNvPr>
          <p:cNvSpPr txBox="1">
            <a:spLocks/>
          </p:cNvSpPr>
          <p:nvPr/>
        </p:nvSpPr>
        <p:spPr>
          <a:xfrm>
            <a:off x="380475" y="385277"/>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CONSUMPTION</a:t>
            </a:r>
          </a:p>
        </p:txBody>
      </p:sp>
      <p:sp>
        <p:nvSpPr>
          <p:cNvPr id="16" name="TextBox 15">
            <a:extLst>
              <a:ext uri="{FF2B5EF4-FFF2-40B4-BE49-F238E27FC236}">
                <a16:creationId xmlns:a16="http://schemas.microsoft.com/office/drawing/2014/main" id="{9BBCC3A8-A64B-F1FE-32DD-F38DEFEC91A8}"/>
              </a:ext>
            </a:extLst>
          </p:cNvPr>
          <p:cNvSpPr txBox="1"/>
          <p:nvPr/>
        </p:nvSpPr>
        <p:spPr>
          <a:xfrm>
            <a:off x="6610525" y="-444617"/>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entury Gothic" panose="020F0302020204030204"/>
              <a:ea typeface="+mn-ea"/>
              <a:cs typeface="+mn-cs"/>
            </a:endParaRPr>
          </a:p>
        </p:txBody>
      </p:sp>
      <p:grpSp>
        <p:nvGrpSpPr>
          <p:cNvPr id="19" name="Group 18">
            <a:extLst>
              <a:ext uri="{FF2B5EF4-FFF2-40B4-BE49-F238E27FC236}">
                <a16:creationId xmlns:a16="http://schemas.microsoft.com/office/drawing/2014/main" id="{B2020734-4025-1881-C977-9E4C1DE512BB}"/>
              </a:ext>
            </a:extLst>
          </p:cNvPr>
          <p:cNvGrpSpPr/>
          <p:nvPr/>
        </p:nvGrpSpPr>
        <p:grpSpPr>
          <a:xfrm>
            <a:off x="496177" y="1136823"/>
            <a:ext cx="3359131" cy="3915781"/>
            <a:chOff x="496177" y="1054443"/>
            <a:chExt cx="3359131" cy="3915781"/>
          </a:xfrm>
        </p:grpSpPr>
        <p:sp>
          <p:nvSpPr>
            <p:cNvPr id="3" name="Rectangle 2">
              <a:extLst>
                <a:ext uri="{FF2B5EF4-FFF2-40B4-BE49-F238E27FC236}">
                  <a16:creationId xmlns:a16="http://schemas.microsoft.com/office/drawing/2014/main" id="{FAEF1020-B8CC-309C-6513-2291CD0C1C75}"/>
                </a:ext>
              </a:extLst>
            </p:cNvPr>
            <p:cNvSpPr/>
            <p:nvPr/>
          </p:nvSpPr>
          <p:spPr>
            <a:xfrm>
              <a:off x="496177" y="1054443"/>
              <a:ext cx="3359131" cy="3715265"/>
            </a:xfrm>
            <a:prstGeom prst="rect">
              <a:avLst/>
            </a:prstGeom>
            <a:solidFill>
              <a:srgbClr val="445173">
                <a:alpha val="15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a:extLst>
                <a:ext uri="{FF2B5EF4-FFF2-40B4-BE49-F238E27FC236}">
                  <a16:creationId xmlns:a16="http://schemas.microsoft.com/office/drawing/2014/main" id="{84B81CD2-3201-FCF2-D4CD-47115ABFFD5E}"/>
                </a:ext>
              </a:extLst>
            </p:cNvPr>
            <p:cNvPicPr>
              <a:picLocks noChangeAspect="1"/>
            </p:cNvPicPr>
            <p:nvPr/>
          </p:nvPicPr>
          <p:blipFill>
            <a:blip r:embed="rId3"/>
            <a:stretch>
              <a:fillRect/>
            </a:stretch>
          </p:blipFill>
          <p:spPr>
            <a:xfrm>
              <a:off x="627984" y="1214151"/>
              <a:ext cx="3102220" cy="2197673"/>
            </a:xfrm>
            <a:prstGeom prst="rect">
              <a:avLst/>
            </a:prstGeom>
          </p:spPr>
        </p:pic>
        <p:grpSp>
          <p:nvGrpSpPr>
            <p:cNvPr id="6" name="Group 5">
              <a:extLst>
                <a:ext uri="{FF2B5EF4-FFF2-40B4-BE49-F238E27FC236}">
                  <a16:creationId xmlns:a16="http://schemas.microsoft.com/office/drawing/2014/main" id="{F37A3E67-C6AB-8CA3-8AFA-4CAA54A9AD14}"/>
                </a:ext>
              </a:extLst>
            </p:cNvPr>
            <p:cNvGrpSpPr/>
            <p:nvPr/>
          </p:nvGrpSpPr>
          <p:grpSpPr>
            <a:xfrm>
              <a:off x="1434573" y="4530496"/>
              <a:ext cx="1489139" cy="439728"/>
              <a:chOff x="464794" y="1329256"/>
              <a:chExt cx="1561970" cy="746634"/>
            </a:xfrm>
          </p:grpSpPr>
          <p:sp>
            <p:nvSpPr>
              <p:cNvPr id="7" name="Rectangle 6">
                <a:extLst>
                  <a:ext uri="{FF2B5EF4-FFF2-40B4-BE49-F238E27FC236}">
                    <a16:creationId xmlns:a16="http://schemas.microsoft.com/office/drawing/2014/main" id="{1E2917C8-D154-FA9A-1208-FFA78502A31B}"/>
                  </a:ext>
                </a:extLst>
              </p:cNvPr>
              <p:cNvSpPr/>
              <p:nvPr/>
            </p:nvSpPr>
            <p:spPr>
              <a:xfrm>
                <a:off x="464794" y="1329256"/>
                <a:ext cx="1561970" cy="746634"/>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8" name="Content Placeholder 2">
                <a:extLst>
                  <a:ext uri="{FF2B5EF4-FFF2-40B4-BE49-F238E27FC236}">
                    <a16:creationId xmlns:a16="http://schemas.microsoft.com/office/drawing/2014/main" id="{95683B62-39CA-77D6-0DF7-C88F79FA89E2}"/>
                  </a:ext>
                </a:extLst>
              </p:cNvPr>
              <p:cNvSpPr txBox="1">
                <a:spLocks/>
              </p:cNvSpPr>
              <p:nvPr/>
            </p:nvSpPr>
            <p:spPr>
              <a:xfrm>
                <a:off x="464794" y="1329256"/>
                <a:ext cx="1561970" cy="746634"/>
              </a:xfrm>
              <a:prstGeom prst="rect">
                <a:avLst/>
              </a:prstGeom>
            </p:spPr>
            <p:txBody>
              <a:bodyPr vert="horz" lIns="91440" tIns="45720" rIns="91440" bIns="45720" anchor="ctr">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Extraction</a:t>
                </a:r>
              </a:p>
            </p:txBody>
          </p:sp>
        </p:grpSp>
      </p:grpSp>
      <p:grpSp>
        <p:nvGrpSpPr>
          <p:cNvPr id="20" name="Group 19">
            <a:extLst>
              <a:ext uri="{FF2B5EF4-FFF2-40B4-BE49-F238E27FC236}">
                <a16:creationId xmlns:a16="http://schemas.microsoft.com/office/drawing/2014/main" id="{4150E8CA-711B-B107-CC79-2BADD26E6291}"/>
              </a:ext>
            </a:extLst>
          </p:cNvPr>
          <p:cNvGrpSpPr/>
          <p:nvPr/>
        </p:nvGrpSpPr>
        <p:grpSpPr>
          <a:xfrm>
            <a:off x="4401650" y="1136822"/>
            <a:ext cx="3359131" cy="3915782"/>
            <a:chOff x="4401650" y="1054442"/>
            <a:chExt cx="3359131" cy="3915782"/>
          </a:xfrm>
        </p:grpSpPr>
        <p:sp>
          <p:nvSpPr>
            <p:cNvPr id="4" name="Rectangle 3">
              <a:extLst>
                <a:ext uri="{FF2B5EF4-FFF2-40B4-BE49-F238E27FC236}">
                  <a16:creationId xmlns:a16="http://schemas.microsoft.com/office/drawing/2014/main" id="{5FEE66AD-BE39-11EA-7F70-871B92189F4D}"/>
                </a:ext>
              </a:extLst>
            </p:cNvPr>
            <p:cNvSpPr/>
            <p:nvPr/>
          </p:nvSpPr>
          <p:spPr>
            <a:xfrm>
              <a:off x="4401650" y="1054442"/>
              <a:ext cx="3359131" cy="3715265"/>
            </a:xfrm>
            <a:prstGeom prst="rect">
              <a:avLst/>
            </a:prstGeom>
            <a:solidFill>
              <a:srgbClr val="445173">
                <a:alpha val="15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126" name="Picture 6">
              <a:extLst>
                <a:ext uri="{FF2B5EF4-FFF2-40B4-BE49-F238E27FC236}">
                  <a16:creationId xmlns:a16="http://schemas.microsoft.com/office/drawing/2014/main" id="{CD74DF43-2C58-8F1D-32CB-D6E09C806D1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616099" y="1207112"/>
              <a:ext cx="2930231" cy="2197673"/>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B13B500A-92DE-F75F-481D-33C9739DEC5D}"/>
                </a:ext>
              </a:extLst>
            </p:cNvPr>
            <p:cNvGrpSpPr/>
            <p:nvPr/>
          </p:nvGrpSpPr>
          <p:grpSpPr>
            <a:xfrm>
              <a:off x="5302649" y="4494623"/>
              <a:ext cx="1557129" cy="475601"/>
              <a:chOff x="507999" y="1165606"/>
              <a:chExt cx="4272045" cy="935067"/>
            </a:xfrm>
          </p:grpSpPr>
          <p:sp>
            <p:nvSpPr>
              <p:cNvPr id="10" name="Rectangle 9">
                <a:extLst>
                  <a:ext uri="{FF2B5EF4-FFF2-40B4-BE49-F238E27FC236}">
                    <a16:creationId xmlns:a16="http://schemas.microsoft.com/office/drawing/2014/main" id="{6D79D079-E1BE-F5F1-54B1-2C4CFBB9D72E}"/>
                  </a:ext>
                </a:extLst>
              </p:cNvPr>
              <p:cNvSpPr/>
              <p:nvPr/>
            </p:nvSpPr>
            <p:spPr>
              <a:xfrm>
                <a:off x="507999" y="1165606"/>
                <a:ext cx="4272045" cy="935067"/>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1" name="Content Placeholder 2">
                <a:extLst>
                  <a:ext uri="{FF2B5EF4-FFF2-40B4-BE49-F238E27FC236}">
                    <a16:creationId xmlns:a16="http://schemas.microsoft.com/office/drawing/2014/main" id="{184B7974-F328-36A6-1722-6BCDB4C9F972}"/>
                  </a:ext>
                </a:extLst>
              </p:cNvPr>
              <p:cNvSpPr txBox="1">
                <a:spLocks/>
              </p:cNvSpPr>
              <p:nvPr/>
            </p:nvSpPr>
            <p:spPr>
              <a:xfrm>
                <a:off x="507999" y="1165608"/>
                <a:ext cx="4272045" cy="864536"/>
              </a:xfrm>
              <a:prstGeom prst="rect">
                <a:avLst/>
              </a:prstGeom>
            </p:spPr>
            <p:txBody>
              <a:bodyPr vert="horz" lIns="91440" tIns="45720" rIns="91440" bIns="45720" anchor="ctr">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Industry</a:t>
                </a:r>
              </a:p>
            </p:txBody>
          </p:sp>
        </p:grpSp>
      </p:grpSp>
      <p:grpSp>
        <p:nvGrpSpPr>
          <p:cNvPr id="21" name="Group 20">
            <a:extLst>
              <a:ext uri="{FF2B5EF4-FFF2-40B4-BE49-F238E27FC236}">
                <a16:creationId xmlns:a16="http://schemas.microsoft.com/office/drawing/2014/main" id="{647912DA-B602-7527-C8A0-3BBDD5A66AE0}"/>
              </a:ext>
            </a:extLst>
          </p:cNvPr>
          <p:cNvGrpSpPr/>
          <p:nvPr/>
        </p:nvGrpSpPr>
        <p:grpSpPr>
          <a:xfrm>
            <a:off x="8307124" y="1136822"/>
            <a:ext cx="3359131" cy="3990489"/>
            <a:chOff x="8307124" y="1054442"/>
            <a:chExt cx="3359131" cy="3990489"/>
          </a:xfrm>
        </p:grpSpPr>
        <p:sp>
          <p:nvSpPr>
            <p:cNvPr id="15" name="Rectangle 14">
              <a:extLst>
                <a:ext uri="{FF2B5EF4-FFF2-40B4-BE49-F238E27FC236}">
                  <a16:creationId xmlns:a16="http://schemas.microsoft.com/office/drawing/2014/main" id="{1B4EA829-2C0B-27D3-1632-6F21359A981A}"/>
                </a:ext>
              </a:extLst>
            </p:cNvPr>
            <p:cNvSpPr/>
            <p:nvPr/>
          </p:nvSpPr>
          <p:spPr>
            <a:xfrm>
              <a:off x="8307124" y="1054442"/>
              <a:ext cx="3359131" cy="3715265"/>
            </a:xfrm>
            <a:prstGeom prst="rect">
              <a:avLst/>
            </a:prstGeom>
            <a:solidFill>
              <a:srgbClr val="445173">
                <a:alpha val="15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122" name="Picture 2" descr="Ireland Consumer Sentiment Up | Financial Tribune">
              <a:extLst>
                <a:ext uri="{FF2B5EF4-FFF2-40B4-BE49-F238E27FC236}">
                  <a16:creationId xmlns:a16="http://schemas.microsoft.com/office/drawing/2014/main" id="{6B67851F-9599-C215-6D37-E47CF859F97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540758" y="1214151"/>
              <a:ext cx="2891862" cy="2204163"/>
            </a:xfrm>
            <a:prstGeom prst="rect">
              <a:avLst/>
            </a:prstGeom>
            <a:noFill/>
            <a:extLst>
              <a:ext uri="{909E8E84-426E-40DD-AFC4-6F175D3DCCD1}">
                <a14:hiddenFill xmlns:a14="http://schemas.microsoft.com/office/drawing/2010/main">
                  <a:solidFill>
                    <a:srgbClr val="FFFFFF"/>
                  </a:solidFill>
                </a14:hiddenFill>
              </a:ext>
            </a:extLst>
          </p:spPr>
        </p:pic>
        <p:grpSp>
          <p:nvGrpSpPr>
            <p:cNvPr id="12" name="Group 11">
              <a:extLst>
                <a:ext uri="{FF2B5EF4-FFF2-40B4-BE49-F238E27FC236}">
                  <a16:creationId xmlns:a16="http://schemas.microsoft.com/office/drawing/2014/main" id="{1C9CE0E9-AA28-06F4-A55E-A4EF5A47ABC4}"/>
                </a:ext>
              </a:extLst>
            </p:cNvPr>
            <p:cNvGrpSpPr/>
            <p:nvPr/>
          </p:nvGrpSpPr>
          <p:grpSpPr>
            <a:xfrm>
              <a:off x="9146937" y="4530496"/>
              <a:ext cx="1666297" cy="514435"/>
              <a:chOff x="260561" y="1165608"/>
              <a:chExt cx="3883688" cy="840992"/>
            </a:xfrm>
          </p:grpSpPr>
          <p:sp>
            <p:nvSpPr>
              <p:cNvPr id="13" name="Rectangle 12">
                <a:extLst>
                  <a:ext uri="{FF2B5EF4-FFF2-40B4-BE49-F238E27FC236}">
                    <a16:creationId xmlns:a16="http://schemas.microsoft.com/office/drawing/2014/main" id="{8F0D718C-9DEB-324F-8FBE-DB7CC425B43E}"/>
                  </a:ext>
                </a:extLst>
              </p:cNvPr>
              <p:cNvSpPr/>
              <p:nvPr/>
            </p:nvSpPr>
            <p:spPr>
              <a:xfrm>
                <a:off x="260561" y="1165608"/>
                <a:ext cx="3883686" cy="840992"/>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4" name="Content Placeholder 2">
                <a:extLst>
                  <a:ext uri="{FF2B5EF4-FFF2-40B4-BE49-F238E27FC236}">
                    <a16:creationId xmlns:a16="http://schemas.microsoft.com/office/drawing/2014/main" id="{5D14B2F5-AB8F-094A-D5DB-A851CE1556BD}"/>
                  </a:ext>
                </a:extLst>
              </p:cNvPr>
              <p:cNvSpPr txBox="1">
                <a:spLocks/>
              </p:cNvSpPr>
              <p:nvPr/>
            </p:nvSpPr>
            <p:spPr>
              <a:xfrm>
                <a:off x="260563" y="1165608"/>
                <a:ext cx="3883686" cy="840992"/>
              </a:xfrm>
              <a:prstGeom prst="rect">
                <a:avLst/>
              </a:prstGeom>
            </p:spPr>
            <p:txBody>
              <a:bodyPr vert="horz" lIns="91440" tIns="45720" rIns="91440" bIns="45720" anchor="ctr">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Consumers</a:t>
                </a: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sp>
        <p:nvSpPr>
          <p:cNvPr id="17" name="Right Arrow 16">
            <a:extLst>
              <a:ext uri="{FF2B5EF4-FFF2-40B4-BE49-F238E27FC236}">
                <a16:creationId xmlns:a16="http://schemas.microsoft.com/office/drawing/2014/main" id="{61761218-3EFF-4052-E947-C31EA9E36BBF}"/>
              </a:ext>
            </a:extLst>
          </p:cNvPr>
          <p:cNvSpPr/>
          <p:nvPr/>
        </p:nvSpPr>
        <p:spPr>
          <a:xfrm>
            <a:off x="3928341" y="2684421"/>
            <a:ext cx="422774" cy="428367"/>
          </a:xfrm>
          <a:prstGeom prst="rightArrow">
            <a:avLst/>
          </a:prstGeom>
          <a:solidFill>
            <a:schemeClr val="accent1">
              <a:alpha val="40968"/>
            </a:schemeClr>
          </a:solidFill>
          <a:ln>
            <a:solidFill>
              <a:schemeClr val="tx2">
                <a:lumMod val="60000"/>
                <a:lumOff val="4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ight Arrow 17">
            <a:extLst>
              <a:ext uri="{FF2B5EF4-FFF2-40B4-BE49-F238E27FC236}">
                <a16:creationId xmlns:a16="http://schemas.microsoft.com/office/drawing/2014/main" id="{89B3EACA-EFC6-9A8A-F2AC-7A5A7C6C0475}"/>
              </a:ext>
            </a:extLst>
          </p:cNvPr>
          <p:cNvSpPr/>
          <p:nvPr/>
        </p:nvSpPr>
        <p:spPr>
          <a:xfrm>
            <a:off x="7845626" y="2684420"/>
            <a:ext cx="422774" cy="428367"/>
          </a:xfrm>
          <a:prstGeom prst="rightArrow">
            <a:avLst/>
          </a:prstGeom>
          <a:solidFill>
            <a:schemeClr val="accent1">
              <a:alpha val="40968"/>
            </a:schemeClr>
          </a:solidFill>
          <a:ln>
            <a:solidFill>
              <a:schemeClr val="tx2">
                <a:lumMod val="60000"/>
                <a:lumOff val="4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5666342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500"/>
                                  </p:stCondLst>
                                  <p:childTnLst>
                                    <p:set>
                                      <p:cBhvr>
                                        <p:cTn id="6" dur="1" fill="hold">
                                          <p:stCondLst>
                                            <p:cond delay="0"/>
                                          </p:stCondLst>
                                        </p:cTn>
                                        <p:tgtEl>
                                          <p:spTgt spid="19"/>
                                        </p:tgtEl>
                                        <p:attrNameLst>
                                          <p:attrName>style.visibility</p:attrName>
                                        </p:attrNameLst>
                                      </p:cBhvr>
                                      <p:to>
                                        <p:strVal val="visible"/>
                                      </p:to>
                                    </p:set>
                                  </p:childTnLst>
                                </p:cTn>
                              </p:par>
                            </p:childTnLst>
                          </p:cTn>
                        </p:par>
                        <p:par>
                          <p:cTn id="7" fill="hold">
                            <p:stCondLst>
                              <p:cond delay="500"/>
                            </p:stCondLst>
                            <p:childTnLst>
                              <p:par>
                                <p:cTn id="8" presetID="2" presetClass="entr" presetSubtype="8" fill="hold" grpId="0" nodeType="afterEffect">
                                  <p:stCondLst>
                                    <p:cond delay="0"/>
                                  </p:stCondLst>
                                  <p:childTnLst>
                                    <p:set>
                                      <p:cBhvr>
                                        <p:cTn id="9" dur="1" fill="hold">
                                          <p:stCondLst>
                                            <p:cond delay="0"/>
                                          </p:stCondLst>
                                        </p:cTn>
                                        <p:tgtEl>
                                          <p:spTgt spid="17"/>
                                        </p:tgtEl>
                                        <p:attrNameLst>
                                          <p:attrName>style.visibility</p:attrName>
                                        </p:attrNameLst>
                                      </p:cBhvr>
                                      <p:to>
                                        <p:strVal val="visible"/>
                                      </p:to>
                                    </p:set>
                                    <p:anim calcmode="lin" valueType="num">
                                      <p:cBhvr additive="base">
                                        <p:cTn id="10" dur="500" fill="hold"/>
                                        <p:tgtEl>
                                          <p:spTgt spid="17"/>
                                        </p:tgtEl>
                                        <p:attrNameLst>
                                          <p:attrName>ppt_x</p:attrName>
                                        </p:attrNameLst>
                                      </p:cBhvr>
                                      <p:tavLst>
                                        <p:tav tm="0">
                                          <p:val>
                                            <p:strVal val="0-#ppt_w/2"/>
                                          </p:val>
                                        </p:tav>
                                        <p:tav tm="100000">
                                          <p:val>
                                            <p:strVal val="#ppt_x"/>
                                          </p:val>
                                        </p:tav>
                                      </p:tavLst>
                                    </p:anim>
                                    <p:anim calcmode="lin" valueType="num">
                                      <p:cBhvr additive="base">
                                        <p:cTn id="11" dur="500" fill="hold"/>
                                        <p:tgtEl>
                                          <p:spTgt spid="17"/>
                                        </p:tgtEl>
                                        <p:attrNameLst>
                                          <p:attrName>ppt_y</p:attrName>
                                        </p:attrNameLst>
                                      </p:cBhvr>
                                      <p:tavLst>
                                        <p:tav tm="0">
                                          <p:val>
                                            <p:strVal val="#ppt_y"/>
                                          </p:val>
                                        </p:tav>
                                        <p:tav tm="100000">
                                          <p:val>
                                            <p:strVal val="#ppt_y"/>
                                          </p:val>
                                        </p:tav>
                                      </p:tavLst>
                                    </p:anim>
                                  </p:childTnLst>
                                </p:cTn>
                              </p:par>
                            </p:childTnLst>
                          </p:cTn>
                        </p:par>
                        <p:par>
                          <p:cTn id="12" fill="hold">
                            <p:stCondLst>
                              <p:cond delay="1000"/>
                            </p:stCondLst>
                            <p:childTnLst>
                              <p:par>
                                <p:cTn id="13" presetID="1" presetClass="entr" presetSubtype="0" fill="hold" nodeType="afterEffect">
                                  <p:stCondLst>
                                    <p:cond delay="500"/>
                                  </p:stCondLst>
                                  <p:childTnLst>
                                    <p:set>
                                      <p:cBhvr>
                                        <p:cTn id="14" dur="1" fill="hold">
                                          <p:stCondLst>
                                            <p:cond delay="0"/>
                                          </p:stCondLst>
                                        </p:cTn>
                                        <p:tgtEl>
                                          <p:spTgt spid="20"/>
                                        </p:tgtEl>
                                        <p:attrNameLst>
                                          <p:attrName>style.visibility</p:attrName>
                                        </p:attrNameLst>
                                      </p:cBhvr>
                                      <p:to>
                                        <p:strVal val="visible"/>
                                      </p:to>
                                    </p:set>
                                  </p:childTnLst>
                                </p:cTn>
                              </p:par>
                            </p:childTnLst>
                          </p:cTn>
                        </p:par>
                        <p:par>
                          <p:cTn id="15" fill="hold">
                            <p:stCondLst>
                              <p:cond delay="1500"/>
                            </p:stCondLst>
                            <p:childTnLst>
                              <p:par>
                                <p:cTn id="16" presetID="2" presetClass="entr" presetSubtype="8" fill="hold" grpId="0" nodeType="afterEffect">
                                  <p:stCondLst>
                                    <p:cond delay="0"/>
                                  </p:stCondLst>
                                  <p:childTnLst>
                                    <p:set>
                                      <p:cBhvr>
                                        <p:cTn id="17" dur="1" fill="hold">
                                          <p:stCondLst>
                                            <p:cond delay="0"/>
                                          </p:stCondLst>
                                        </p:cTn>
                                        <p:tgtEl>
                                          <p:spTgt spid="18"/>
                                        </p:tgtEl>
                                        <p:attrNameLst>
                                          <p:attrName>style.visibility</p:attrName>
                                        </p:attrNameLst>
                                      </p:cBhvr>
                                      <p:to>
                                        <p:strVal val="visible"/>
                                      </p:to>
                                    </p:set>
                                    <p:anim calcmode="lin" valueType="num">
                                      <p:cBhvr additive="base">
                                        <p:cTn id="18" dur="500" fill="hold"/>
                                        <p:tgtEl>
                                          <p:spTgt spid="18"/>
                                        </p:tgtEl>
                                        <p:attrNameLst>
                                          <p:attrName>ppt_x</p:attrName>
                                        </p:attrNameLst>
                                      </p:cBhvr>
                                      <p:tavLst>
                                        <p:tav tm="0">
                                          <p:val>
                                            <p:strVal val="0-#ppt_w/2"/>
                                          </p:val>
                                        </p:tav>
                                        <p:tav tm="100000">
                                          <p:val>
                                            <p:strVal val="#ppt_x"/>
                                          </p:val>
                                        </p:tav>
                                      </p:tavLst>
                                    </p:anim>
                                    <p:anim calcmode="lin" valueType="num">
                                      <p:cBhvr additive="base">
                                        <p:cTn id="19" dur="500" fill="hold"/>
                                        <p:tgtEl>
                                          <p:spTgt spid="18"/>
                                        </p:tgtEl>
                                        <p:attrNameLst>
                                          <p:attrName>ppt_y</p:attrName>
                                        </p:attrNameLst>
                                      </p:cBhvr>
                                      <p:tavLst>
                                        <p:tav tm="0">
                                          <p:val>
                                            <p:strVal val="#ppt_y"/>
                                          </p:val>
                                        </p:tav>
                                        <p:tav tm="100000">
                                          <p:val>
                                            <p:strVal val="#ppt_y"/>
                                          </p:val>
                                        </p:tav>
                                      </p:tavLst>
                                    </p:anim>
                                  </p:childTnLst>
                                </p:cTn>
                              </p:par>
                            </p:childTnLst>
                          </p:cTn>
                        </p:par>
                        <p:par>
                          <p:cTn id="20" fill="hold">
                            <p:stCondLst>
                              <p:cond delay="2000"/>
                            </p:stCondLst>
                            <p:childTnLst>
                              <p:par>
                                <p:cTn id="21" presetID="1" presetClass="entr" presetSubtype="0" fill="hold" nodeType="afterEffect">
                                  <p:stCondLst>
                                    <p:cond delay="500"/>
                                  </p:stCondLst>
                                  <p:childTnLst>
                                    <p:set>
                                      <p:cBhvr>
                                        <p:cTn id="22" dur="1" fill="hold">
                                          <p:stCondLst>
                                            <p:cond delay="0"/>
                                          </p:stCondLst>
                                        </p:cTn>
                                        <p:tgtEl>
                                          <p:spTgt spid="2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P spid="18"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4C5954C8-7102-BF08-47E0-9D77EC867CE0}"/>
              </a:ext>
            </a:extLst>
          </p:cNvPr>
          <p:cNvSpPr/>
          <p:nvPr/>
        </p:nvSpPr>
        <p:spPr>
          <a:xfrm>
            <a:off x="0" y="923278"/>
            <a:ext cx="12192000" cy="5025345"/>
          </a:xfrm>
          <a:prstGeom prst="rect">
            <a:avLst/>
          </a:prstGeom>
          <a:solidFill>
            <a:srgbClr val="7ACDC8">
              <a:alpha val="28823"/>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7" name="Title 1">
            <a:extLst>
              <a:ext uri="{FF2B5EF4-FFF2-40B4-BE49-F238E27FC236}">
                <a16:creationId xmlns:a16="http://schemas.microsoft.com/office/drawing/2014/main" id="{D943DC77-00FE-F99B-48FC-FCEE7ADF7DAE}"/>
              </a:ext>
            </a:extLst>
          </p:cNvPr>
          <p:cNvSpPr txBox="1">
            <a:spLocks/>
          </p:cNvSpPr>
          <p:nvPr/>
        </p:nvSpPr>
        <p:spPr>
          <a:xfrm>
            <a:off x="401741" y="293441"/>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LEGISLATION,POLICIES, PLANS &amp; PROGRAMMES</a:t>
            </a:r>
          </a:p>
        </p:txBody>
      </p:sp>
      <p:pic>
        <p:nvPicPr>
          <p:cNvPr id="27" name="Picture 26">
            <a:extLst>
              <a:ext uri="{FF2B5EF4-FFF2-40B4-BE49-F238E27FC236}">
                <a16:creationId xmlns:a16="http://schemas.microsoft.com/office/drawing/2014/main" id="{795702FC-3C97-4B1B-DD97-22FB42ADC57D}"/>
              </a:ext>
            </a:extLst>
          </p:cNvPr>
          <p:cNvPicPr>
            <a:picLocks noChangeAspect="1"/>
          </p:cNvPicPr>
          <p:nvPr/>
        </p:nvPicPr>
        <p:blipFill rotWithShape="1">
          <a:blip r:embed="rId3" cstate="hqprint">
            <a:extLst>
              <a:ext uri="{28A0092B-C50C-407E-A947-70E740481C1C}">
                <a14:useLocalDpi xmlns:a14="http://schemas.microsoft.com/office/drawing/2010/main"/>
              </a:ext>
            </a:extLst>
          </a:blip>
          <a:srcRect/>
          <a:stretch/>
        </p:blipFill>
        <p:spPr>
          <a:xfrm>
            <a:off x="5764727" y="2803072"/>
            <a:ext cx="1572086" cy="2233912"/>
          </a:xfrm>
          <a:prstGeom prst="rect">
            <a:avLst/>
          </a:prstGeom>
          <a:ln w="3175">
            <a:noFill/>
          </a:ln>
          <a:effectLst>
            <a:outerShdw blurRad="156548" dist="38100" dir="2700000" algn="tl" rotWithShape="0">
              <a:prstClr val="black">
                <a:alpha val="29000"/>
              </a:prstClr>
            </a:outerShdw>
          </a:effectLst>
        </p:spPr>
      </p:pic>
      <p:pic>
        <p:nvPicPr>
          <p:cNvPr id="4" name="Picture 3">
            <a:extLst>
              <a:ext uri="{FF2B5EF4-FFF2-40B4-BE49-F238E27FC236}">
                <a16:creationId xmlns:a16="http://schemas.microsoft.com/office/drawing/2014/main" id="{9E2CD609-0541-A4E8-6BAA-AC43DF37E1C2}"/>
              </a:ext>
            </a:extLst>
          </p:cNvPr>
          <p:cNvPicPr>
            <a:picLocks noChangeAspect="1"/>
          </p:cNvPicPr>
          <p:nvPr/>
        </p:nvPicPr>
        <p:blipFill>
          <a:blip r:embed="rId4"/>
          <a:stretch>
            <a:fillRect/>
          </a:stretch>
        </p:blipFill>
        <p:spPr>
          <a:xfrm>
            <a:off x="8333950" y="2804111"/>
            <a:ext cx="1612340" cy="2280077"/>
          </a:xfrm>
          <a:prstGeom prst="rect">
            <a:avLst/>
          </a:prstGeom>
          <a:ln>
            <a:noFill/>
          </a:ln>
          <a:effectLst>
            <a:outerShdw blurRad="160497" dist="38100" dir="2700000" algn="tl" rotWithShape="0">
              <a:prstClr val="black">
                <a:alpha val="28357"/>
              </a:prstClr>
            </a:outerShdw>
          </a:effectLst>
        </p:spPr>
      </p:pic>
      <p:pic>
        <p:nvPicPr>
          <p:cNvPr id="33" name="Picture 32" descr="A colorful graphic of a landscape&#10;&#10;Description automatically generated with medium confidence">
            <a:extLst>
              <a:ext uri="{FF2B5EF4-FFF2-40B4-BE49-F238E27FC236}">
                <a16:creationId xmlns:a16="http://schemas.microsoft.com/office/drawing/2014/main" id="{88C35D1A-0A7E-69D4-77D7-7B0644842143}"/>
              </a:ext>
            </a:extLst>
          </p:cNvPr>
          <p:cNvPicPr>
            <a:picLocks noChangeAspect="1"/>
          </p:cNvPicPr>
          <p:nvPr/>
        </p:nvPicPr>
        <p:blipFill rotWithShape="1">
          <a:blip r:embed="rId5" cstate="hqprint">
            <a:extLst>
              <a:ext uri="{28A0092B-C50C-407E-A947-70E740481C1C}">
                <a14:useLocalDpi xmlns:a14="http://schemas.microsoft.com/office/drawing/2010/main"/>
              </a:ext>
            </a:extLst>
          </a:blip>
          <a:srcRect/>
          <a:stretch/>
        </p:blipFill>
        <p:spPr>
          <a:xfrm>
            <a:off x="9013606" y="3574064"/>
            <a:ext cx="2646589" cy="1872301"/>
          </a:xfrm>
          <a:prstGeom prst="rect">
            <a:avLst/>
          </a:prstGeom>
          <a:ln w="3175">
            <a:noFill/>
          </a:ln>
          <a:effectLst>
            <a:outerShdw blurRad="160193" dist="38100" dir="2700000" algn="tl" rotWithShape="0">
              <a:prstClr val="black">
                <a:alpha val="28592"/>
              </a:prstClr>
            </a:outerShdw>
          </a:effectLst>
        </p:spPr>
      </p:pic>
      <p:pic>
        <p:nvPicPr>
          <p:cNvPr id="8" name="Picture 7">
            <a:extLst>
              <a:ext uri="{FF2B5EF4-FFF2-40B4-BE49-F238E27FC236}">
                <a16:creationId xmlns:a16="http://schemas.microsoft.com/office/drawing/2014/main" id="{DAA1F57F-EF9A-332E-E47B-0891A8ED54A3}"/>
              </a:ext>
            </a:extLst>
          </p:cNvPr>
          <p:cNvPicPr>
            <a:picLocks noChangeAspect="1"/>
          </p:cNvPicPr>
          <p:nvPr/>
        </p:nvPicPr>
        <p:blipFill>
          <a:blip r:embed="rId6"/>
          <a:stretch>
            <a:fillRect/>
          </a:stretch>
        </p:blipFill>
        <p:spPr>
          <a:xfrm>
            <a:off x="6282483" y="3228273"/>
            <a:ext cx="1574470" cy="2225288"/>
          </a:xfrm>
          <a:prstGeom prst="rect">
            <a:avLst/>
          </a:prstGeom>
          <a:effectLst>
            <a:outerShdw blurRad="152400" dist="38100" dir="2700000" algn="tl" rotWithShape="0">
              <a:prstClr val="black">
                <a:alpha val="25001"/>
              </a:prstClr>
            </a:outerShdw>
          </a:effectLst>
        </p:spPr>
      </p:pic>
      <p:pic>
        <p:nvPicPr>
          <p:cNvPr id="18" name="Picture 17">
            <a:extLst>
              <a:ext uri="{FF2B5EF4-FFF2-40B4-BE49-F238E27FC236}">
                <a16:creationId xmlns:a16="http://schemas.microsoft.com/office/drawing/2014/main" id="{3AE4B7C7-7FCA-BD69-A105-55D366FE82F1}"/>
              </a:ext>
            </a:extLst>
          </p:cNvPr>
          <p:cNvPicPr>
            <a:picLocks noChangeAspect="1"/>
          </p:cNvPicPr>
          <p:nvPr/>
        </p:nvPicPr>
        <p:blipFill>
          <a:blip r:embed="rId7" cstate="print">
            <a:extLst>
              <a:ext uri="{28A0092B-C50C-407E-A947-70E740481C1C}">
                <a14:useLocalDpi xmlns:a14="http://schemas.microsoft.com/office/drawing/2010/main"/>
              </a:ext>
            </a:extLst>
          </a:blip>
          <a:srcRect/>
          <a:stretch/>
        </p:blipFill>
        <p:spPr>
          <a:xfrm>
            <a:off x="221706" y="2730564"/>
            <a:ext cx="1577145" cy="2231465"/>
          </a:xfrm>
          <a:prstGeom prst="rect">
            <a:avLst/>
          </a:prstGeom>
          <a:ln w="3175">
            <a:noFill/>
          </a:ln>
          <a:effectLst>
            <a:outerShdw blurRad="149330" dist="38100" dir="2700000" sx="99802" sy="99802" algn="tl" rotWithShape="0">
              <a:prstClr val="black">
                <a:alpha val="29565"/>
              </a:prstClr>
            </a:outerShdw>
          </a:effectLst>
        </p:spPr>
      </p:pic>
      <p:pic>
        <p:nvPicPr>
          <p:cNvPr id="19" name="Picture 18">
            <a:extLst>
              <a:ext uri="{FF2B5EF4-FFF2-40B4-BE49-F238E27FC236}">
                <a16:creationId xmlns:a16="http://schemas.microsoft.com/office/drawing/2014/main" id="{A2E2DE99-157D-9DC6-3E5E-42D03E934806}"/>
              </a:ext>
            </a:extLst>
          </p:cNvPr>
          <p:cNvPicPr>
            <a:picLocks noChangeAspect="1"/>
          </p:cNvPicPr>
          <p:nvPr/>
        </p:nvPicPr>
        <p:blipFill rotWithShape="1">
          <a:blip r:embed="rId8" cstate="print">
            <a:extLst>
              <a:ext uri="{28A0092B-C50C-407E-A947-70E740481C1C}">
                <a14:useLocalDpi xmlns:a14="http://schemas.microsoft.com/office/drawing/2010/main"/>
              </a:ext>
            </a:extLst>
          </a:blip>
          <a:srcRect/>
          <a:stretch/>
        </p:blipFill>
        <p:spPr>
          <a:xfrm>
            <a:off x="624264" y="3381988"/>
            <a:ext cx="1577966" cy="2231465"/>
          </a:xfrm>
          <a:prstGeom prst="rect">
            <a:avLst/>
          </a:prstGeom>
          <a:ln w="3175">
            <a:noFill/>
          </a:ln>
          <a:effectLst>
            <a:outerShdw blurRad="163737" dist="38100" dir="2700000" algn="tl" rotWithShape="0">
              <a:prstClr val="black">
                <a:alpha val="30992"/>
              </a:prstClr>
            </a:outerShdw>
          </a:effectLst>
        </p:spPr>
      </p:pic>
      <p:pic>
        <p:nvPicPr>
          <p:cNvPr id="3" name="Picture 2">
            <a:extLst>
              <a:ext uri="{FF2B5EF4-FFF2-40B4-BE49-F238E27FC236}">
                <a16:creationId xmlns:a16="http://schemas.microsoft.com/office/drawing/2014/main" id="{B44CDDAA-CF2E-6219-2BA7-EEDA50E0AA04}"/>
              </a:ext>
            </a:extLst>
          </p:cNvPr>
          <p:cNvPicPr>
            <a:picLocks noChangeAspect="1"/>
          </p:cNvPicPr>
          <p:nvPr/>
        </p:nvPicPr>
        <p:blipFill>
          <a:blip r:embed="rId9"/>
          <a:stretch>
            <a:fillRect/>
          </a:stretch>
        </p:blipFill>
        <p:spPr>
          <a:xfrm>
            <a:off x="2050028" y="2773376"/>
            <a:ext cx="1738781" cy="2590296"/>
          </a:xfrm>
          <a:prstGeom prst="rect">
            <a:avLst/>
          </a:prstGeom>
          <a:ln>
            <a:solidFill>
              <a:schemeClr val="accent1"/>
            </a:solidFill>
          </a:ln>
        </p:spPr>
      </p:pic>
      <p:pic>
        <p:nvPicPr>
          <p:cNvPr id="16" name="Picture 15">
            <a:extLst>
              <a:ext uri="{FF2B5EF4-FFF2-40B4-BE49-F238E27FC236}">
                <a16:creationId xmlns:a16="http://schemas.microsoft.com/office/drawing/2014/main" id="{3FF20EA9-8395-4F5C-2E70-99CCD6708E68}"/>
              </a:ext>
            </a:extLst>
          </p:cNvPr>
          <p:cNvPicPr>
            <a:picLocks noChangeAspect="1"/>
          </p:cNvPicPr>
          <p:nvPr/>
        </p:nvPicPr>
        <p:blipFill>
          <a:blip r:embed="rId10" cstate="print">
            <a:extLst>
              <a:ext uri="{28A0092B-C50C-407E-A947-70E740481C1C}">
                <a14:useLocalDpi xmlns:a14="http://schemas.microsoft.com/office/drawing/2010/main"/>
              </a:ext>
            </a:extLst>
          </a:blip>
          <a:stretch>
            <a:fillRect/>
          </a:stretch>
        </p:blipFill>
        <p:spPr>
          <a:xfrm>
            <a:off x="3653375" y="3289948"/>
            <a:ext cx="1577966" cy="2233721"/>
          </a:xfrm>
          <a:prstGeom prst="rect">
            <a:avLst/>
          </a:prstGeom>
          <a:ln w="3175">
            <a:noFill/>
          </a:ln>
          <a:effectLst>
            <a:outerShdw blurRad="147285" dist="38100" dir="2700000" algn="tl" rotWithShape="0">
              <a:prstClr val="black">
                <a:alpha val="30537"/>
              </a:prstClr>
            </a:outerShdw>
          </a:effectLst>
        </p:spPr>
      </p:pic>
      <p:grpSp>
        <p:nvGrpSpPr>
          <p:cNvPr id="2" name="Group 1">
            <a:extLst>
              <a:ext uri="{FF2B5EF4-FFF2-40B4-BE49-F238E27FC236}">
                <a16:creationId xmlns:a16="http://schemas.microsoft.com/office/drawing/2014/main" id="{FEBBD11D-D717-67F0-E4D9-0A2749F5E2F2}"/>
              </a:ext>
            </a:extLst>
          </p:cNvPr>
          <p:cNvGrpSpPr/>
          <p:nvPr/>
        </p:nvGrpSpPr>
        <p:grpSpPr>
          <a:xfrm>
            <a:off x="2304160" y="1056281"/>
            <a:ext cx="8217894" cy="1354918"/>
            <a:chOff x="507999" y="1329256"/>
            <a:chExt cx="2181144" cy="677344"/>
          </a:xfrm>
        </p:grpSpPr>
        <p:sp>
          <p:nvSpPr>
            <p:cNvPr id="6" name="Rectangle 5">
              <a:extLst>
                <a:ext uri="{FF2B5EF4-FFF2-40B4-BE49-F238E27FC236}">
                  <a16:creationId xmlns:a16="http://schemas.microsoft.com/office/drawing/2014/main" id="{49C6521E-0B2F-9BF8-6A03-A4BD23872207}"/>
                </a:ext>
              </a:extLst>
            </p:cNvPr>
            <p:cNvSpPr/>
            <p:nvPr/>
          </p:nvSpPr>
          <p:spPr>
            <a:xfrm>
              <a:off x="507999" y="1329256"/>
              <a:ext cx="2181144" cy="677344"/>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10" name="Content Placeholder 2">
              <a:extLst>
                <a:ext uri="{FF2B5EF4-FFF2-40B4-BE49-F238E27FC236}">
                  <a16:creationId xmlns:a16="http://schemas.microsoft.com/office/drawing/2014/main" id="{0F530BBA-4AE6-622A-C2BC-4231EB7EADEA}"/>
                </a:ext>
              </a:extLst>
            </p:cNvPr>
            <p:cNvSpPr txBox="1">
              <a:spLocks/>
            </p:cNvSpPr>
            <p:nvPr/>
          </p:nvSpPr>
          <p:spPr>
            <a:xfrm>
              <a:off x="557357" y="1329256"/>
              <a:ext cx="2095248" cy="513694"/>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EU Level </a:t>
              </a:r>
            </a:p>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Green Deal | </a:t>
              </a: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Clean Industrial Deal</a:t>
              </a:r>
            </a:p>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Environmental Action Programmes | Circular Economy Action Plans | </a:t>
              </a:r>
            </a:p>
            <a:p>
              <a:pPr marL="0" marR="0" lvl="0" indent="0" algn="ctr" defTabSz="914400" rtl="0" eaLnBrk="1" fontAlgn="auto" latinLnBrk="0" hangingPunct="1">
                <a:lnSpc>
                  <a:spcPct val="100000"/>
                </a:lnSpc>
                <a:spcBef>
                  <a:spcPts val="600"/>
                </a:spcBef>
                <a:spcAft>
                  <a:spcPts val="0"/>
                </a:spcAft>
                <a:buClr>
                  <a:srgbClr val="6076B4"/>
                </a:buClr>
                <a:buSzPct val="76000"/>
                <a:buFont typeface="Wingdings 3"/>
                <a:buNone/>
                <a:tabLst/>
                <a:defRPr/>
              </a:pPr>
              <a:r>
                <a:rPr lang="en-IE" b="1" dirty="0">
                  <a:solidFill>
                    <a:prstClr val="white"/>
                  </a:solidFill>
                  <a:latin typeface="Interstate Light" pitchFamily="2" charset="77"/>
                </a:rPr>
                <a:t>Waste Framework Directive | Hazardous Waste Directive | </a:t>
              </a:r>
              <a:r>
                <a:rPr lang="en-IE" b="1" dirty="0" err="1">
                  <a:solidFill>
                    <a:prstClr val="white"/>
                  </a:solidFill>
                  <a:latin typeface="Interstate Light" pitchFamily="2" charset="77"/>
                </a:rPr>
                <a:t>Ecodesign</a:t>
              </a:r>
              <a:r>
                <a:rPr lang="en-IE" b="1" dirty="0">
                  <a:solidFill>
                    <a:prstClr val="white"/>
                  </a:solidFill>
                  <a:latin typeface="Interstate Light" pitchFamily="2" charset="77"/>
                </a:rPr>
                <a:t> Directive </a:t>
              </a: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spTree>
    <p:extLst>
      <p:ext uri="{BB962C8B-B14F-4D97-AF65-F5344CB8AC3E}">
        <p14:creationId xmlns:p14="http://schemas.microsoft.com/office/powerpoint/2010/main" val="27136897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wipe(left)">
                                      <p:cBhvr>
                                        <p:cTn id="7" dur="500"/>
                                        <p:tgtEl>
                                          <p:spTgt spid="9"/>
                                        </p:tgtEl>
                                      </p:cBhvr>
                                    </p:animEffect>
                                  </p:childTnLst>
                                </p:cTn>
                              </p:par>
                            </p:childTnLst>
                          </p:cTn>
                        </p:par>
                        <p:par>
                          <p:cTn id="8" fill="hold">
                            <p:stCondLst>
                              <p:cond delay="500"/>
                            </p:stCondLst>
                            <p:childTnLst>
                              <p:par>
                                <p:cTn id="9" presetID="22" presetClass="entr" presetSubtype="8" fill="hold" nodeType="afterEffect">
                                  <p:stCondLst>
                                    <p:cond delay="0"/>
                                  </p:stCondLst>
                                  <p:childTnLst>
                                    <p:set>
                                      <p:cBhvr>
                                        <p:cTn id="10" dur="1" fill="hold">
                                          <p:stCondLst>
                                            <p:cond delay="0"/>
                                          </p:stCondLst>
                                        </p:cTn>
                                        <p:tgtEl>
                                          <p:spTgt spid="2"/>
                                        </p:tgtEl>
                                        <p:attrNameLst>
                                          <p:attrName>style.visibility</p:attrName>
                                        </p:attrNameLst>
                                      </p:cBhvr>
                                      <p:to>
                                        <p:strVal val="visible"/>
                                      </p:to>
                                    </p:set>
                                    <p:animEffect transition="in" filter="wipe(left)">
                                      <p:cBhvr>
                                        <p:cTn id="11" dur="250"/>
                                        <p:tgtEl>
                                          <p:spTgt spid="2"/>
                                        </p:tgtEl>
                                      </p:cBhvr>
                                    </p:animEffect>
                                  </p:childTnLst>
                                </p:cTn>
                              </p:par>
                            </p:childTnLst>
                          </p:cTn>
                        </p:par>
                        <p:par>
                          <p:cTn id="12" fill="hold">
                            <p:stCondLst>
                              <p:cond delay="750"/>
                            </p:stCondLst>
                            <p:childTnLst>
                              <p:par>
                                <p:cTn id="13" presetID="10" presetClass="entr" presetSubtype="0" fill="hold" nodeType="afterEffect">
                                  <p:stCondLst>
                                    <p:cond delay="0"/>
                                  </p:stCondLst>
                                  <p:childTnLst>
                                    <p:set>
                                      <p:cBhvr>
                                        <p:cTn id="14" dur="1" fill="hold">
                                          <p:stCondLst>
                                            <p:cond delay="0"/>
                                          </p:stCondLst>
                                        </p:cTn>
                                        <p:tgtEl>
                                          <p:spTgt spid="18"/>
                                        </p:tgtEl>
                                        <p:attrNameLst>
                                          <p:attrName>style.visibility</p:attrName>
                                        </p:attrNameLst>
                                      </p:cBhvr>
                                      <p:to>
                                        <p:strVal val="visible"/>
                                      </p:to>
                                    </p:set>
                                    <p:animEffect transition="in" filter="fade">
                                      <p:cBhvr>
                                        <p:cTn id="15" dur="250"/>
                                        <p:tgtEl>
                                          <p:spTgt spid="18"/>
                                        </p:tgtEl>
                                      </p:cBhvr>
                                    </p:animEffect>
                                  </p:childTnLst>
                                </p:cTn>
                              </p:par>
                              <p:par>
                                <p:cTn id="16" presetID="10" presetClass="entr" presetSubtype="0" fill="hold" nodeType="withEffect">
                                  <p:stCondLst>
                                    <p:cond delay="0"/>
                                  </p:stCondLst>
                                  <p:childTnLst>
                                    <p:set>
                                      <p:cBhvr>
                                        <p:cTn id="17" dur="1" fill="hold">
                                          <p:stCondLst>
                                            <p:cond delay="0"/>
                                          </p:stCondLst>
                                        </p:cTn>
                                        <p:tgtEl>
                                          <p:spTgt spid="19"/>
                                        </p:tgtEl>
                                        <p:attrNameLst>
                                          <p:attrName>style.visibility</p:attrName>
                                        </p:attrNameLst>
                                      </p:cBhvr>
                                      <p:to>
                                        <p:strVal val="visible"/>
                                      </p:to>
                                    </p:set>
                                    <p:animEffect transition="in" filter="fade">
                                      <p:cBhvr>
                                        <p:cTn id="18" dur="250"/>
                                        <p:tgtEl>
                                          <p:spTgt spid="19"/>
                                        </p:tgtEl>
                                      </p:cBhvr>
                                    </p:animEffect>
                                  </p:childTnLst>
                                </p:cTn>
                              </p:par>
                              <p:par>
                                <p:cTn id="19" presetID="1" presetClass="entr" presetSubtype="0" fill="hold" nodeType="withEffect">
                                  <p:stCondLst>
                                    <p:cond delay="0"/>
                                  </p:stCondLst>
                                  <p:childTnLst>
                                    <p:set>
                                      <p:cBhvr>
                                        <p:cTn id="20" dur="1" fill="hold">
                                          <p:stCondLst>
                                            <p:cond delay="0"/>
                                          </p:stCondLst>
                                        </p:cTn>
                                        <p:tgtEl>
                                          <p:spTgt spid="3"/>
                                        </p:tgtEl>
                                        <p:attrNameLst>
                                          <p:attrName>style.visibility</p:attrName>
                                        </p:attrNameLst>
                                      </p:cBhvr>
                                      <p:to>
                                        <p:strVal val="visible"/>
                                      </p:to>
                                    </p:set>
                                  </p:childTnLst>
                                </p:cTn>
                              </p:par>
                            </p:childTnLst>
                          </p:cTn>
                        </p:par>
                        <p:par>
                          <p:cTn id="21" fill="hold">
                            <p:stCondLst>
                              <p:cond delay="1000"/>
                            </p:stCondLst>
                            <p:childTnLst>
                              <p:par>
                                <p:cTn id="22" presetID="10" presetClass="entr" presetSubtype="0" fill="hold" nodeType="afterEffect">
                                  <p:stCondLst>
                                    <p:cond delay="0"/>
                                  </p:stCondLst>
                                  <p:childTnLst>
                                    <p:set>
                                      <p:cBhvr>
                                        <p:cTn id="23" dur="1" fill="hold">
                                          <p:stCondLst>
                                            <p:cond delay="0"/>
                                          </p:stCondLst>
                                        </p:cTn>
                                        <p:tgtEl>
                                          <p:spTgt spid="16"/>
                                        </p:tgtEl>
                                        <p:attrNameLst>
                                          <p:attrName>style.visibility</p:attrName>
                                        </p:attrNameLst>
                                      </p:cBhvr>
                                      <p:to>
                                        <p:strVal val="visible"/>
                                      </p:to>
                                    </p:set>
                                    <p:animEffect transition="in" filter="fade">
                                      <p:cBhvr>
                                        <p:cTn id="24" dur="250"/>
                                        <p:tgtEl>
                                          <p:spTgt spid="16"/>
                                        </p:tgtEl>
                                      </p:cBhvr>
                                    </p:animEffect>
                                  </p:childTnLst>
                                </p:cTn>
                              </p:par>
                            </p:childTnLst>
                          </p:cTn>
                        </p:par>
                        <p:par>
                          <p:cTn id="25" fill="hold">
                            <p:stCondLst>
                              <p:cond delay="1250"/>
                            </p:stCondLst>
                            <p:childTnLst>
                              <p:par>
                                <p:cTn id="26" presetID="10" presetClass="entr" presetSubtype="0" fill="hold" nodeType="afterEffect">
                                  <p:stCondLst>
                                    <p:cond delay="0"/>
                                  </p:stCondLst>
                                  <p:childTnLst>
                                    <p:set>
                                      <p:cBhvr>
                                        <p:cTn id="27" dur="1" fill="hold">
                                          <p:stCondLst>
                                            <p:cond delay="0"/>
                                          </p:stCondLst>
                                        </p:cTn>
                                        <p:tgtEl>
                                          <p:spTgt spid="27"/>
                                        </p:tgtEl>
                                        <p:attrNameLst>
                                          <p:attrName>style.visibility</p:attrName>
                                        </p:attrNameLst>
                                      </p:cBhvr>
                                      <p:to>
                                        <p:strVal val="visible"/>
                                      </p:to>
                                    </p:set>
                                    <p:animEffect transition="in" filter="fade">
                                      <p:cBhvr>
                                        <p:cTn id="28" dur="250"/>
                                        <p:tgtEl>
                                          <p:spTgt spid="27"/>
                                        </p:tgtEl>
                                      </p:cBhvr>
                                    </p:animEffect>
                                  </p:childTnLst>
                                </p:cTn>
                              </p:par>
                              <p:par>
                                <p:cTn id="29" presetID="10" presetClass="entr" presetSubtype="0" fill="hold" nodeType="withEffect">
                                  <p:stCondLst>
                                    <p:cond delay="250"/>
                                  </p:stCondLst>
                                  <p:childTnLst>
                                    <p:set>
                                      <p:cBhvr>
                                        <p:cTn id="30" dur="1" fill="hold">
                                          <p:stCondLst>
                                            <p:cond delay="0"/>
                                          </p:stCondLst>
                                        </p:cTn>
                                        <p:tgtEl>
                                          <p:spTgt spid="8"/>
                                        </p:tgtEl>
                                        <p:attrNameLst>
                                          <p:attrName>style.visibility</p:attrName>
                                        </p:attrNameLst>
                                      </p:cBhvr>
                                      <p:to>
                                        <p:strVal val="visible"/>
                                      </p:to>
                                    </p:set>
                                    <p:animEffect transition="in" filter="fade">
                                      <p:cBhvr>
                                        <p:cTn id="31" dur="250"/>
                                        <p:tgtEl>
                                          <p:spTgt spid="8"/>
                                        </p:tgtEl>
                                      </p:cBhvr>
                                    </p:animEffect>
                                  </p:childTnLst>
                                </p:cTn>
                              </p:par>
                            </p:childTnLst>
                          </p:cTn>
                        </p:par>
                        <p:par>
                          <p:cTn id="32" fill="hold">
                            <p:stCondLst>
                              <p:cond delay="1750"/>
                            </p:stCondLst>
                            <p:childTnLst>
                              <p:par>
                                <p:cTn id="33" presetID="10" presetClass="entr" presetSubtype="0" fill="hold" nodeType="afterEffect">
                                  <p:stCondLst>
                                    <p:cond delay="250"/>
                                  </p:stCondLst>
                                  <p:childTnLst>
                                    <p:set>
                                      <p:cBhvr>
                                        <p:cTn id="34" dur="1" fill="hold">
                                          <p:stCondLst>
                                            <p:cond delay="0"/>
                                          </p:stCondLst>
                                        </p:cTn>
                                        <p:tgtEl>
                                          <p:spTgt spid="4"/>
                                        </p:tgtEl>
                                        <p:attrNameLst>
                                          <p:attrName>style.visibility</p:attrName>
                                        </p:attrNameLst>
                                      </p:cBhvr>
                                      <p:to>
                                        <p:strVal val="visible"/>
                                      </p:to>
                                    </p:set>
                                    <p:animEffect transition="in" filter="fade">
                                      <p:cBhvr>
                                        <p:cTn id="35" dur="250"/>
                                        <p:tgtEl>
                                          <p:spTgt spid="4"/>
                                        </p:tgtEl>
                                      </p:cBhvr>
                                    </p:animEffect>
                                  </p:childTnLst>
                                </p:cTn>
                              </p:par>
                            </p:childTnLst>
                          </p:cTn>
                        </p:par>
                        <p:par>
                          <p:cTn id="36" fill="hold">
                            <p:stCondLst>
                              <p:cond delay="2250"/>
                            </p:stCondLst>
                            <p:childTnLst>
                              <p:par>
                                <p:cTn id="37" presetID="10" presetClass="entr" presetSubtype="0" fill="hold" nodeType="afterEffect">
                                  <p:stCondLst>
                                    <p:cond delay="0"/>
                                  </p:stCondLst>
                                  <p:childTnLst>
                                    <p:set>
                                      <p:cBhvr>
                                        <p:cTn id="38" dur="1" fill="hold">
                                          <p:stCondLst>
                                            <p:cond delay="0"/>
                                          </p:stCondLst>
                                        </p:cTn>
                                        <p:tgtEl>
                                          <p:spTgt spid="33"/>
                                        </p:tgtEl>
                                        <p:attrNameLst>
                                          <p:attrName>style.visibility</p:attrName>
                                        </p:attrNameLst>
                                      </p:cBhvr>
                                      <p:to>
                                        <p:strVal val="visible"/>
                                      </p:to>
                                    </p:set>
                                    <p:animEffect transition="in" filter="fade">
                                      <p:cBhvr>
                                        <p:cTn id="39" dur="250"/>
                                        <p:tgtEl>
                                          <p:spTgt spid="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IE" b="1" dirty="0">
                <a:solidFill>
                  <a:srgbClr val="3D5873"/>
                </a:solidFill>
                <a:latin typeface="Interstate" pitchFamily="2" charset="77"/>
              </a:rPr>
              <a:t>PRESSURES</a:t>
            </a:r>
            <a:endPar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endParaRPr>
          </a:p>
        </p:txBody>
      </p:sp>
      <p:grpSp>
        <p:nvGrpSpPr>
          <p:cNvPr id="7" name="Group 6">
            <a:extLst>
              <a:ext uri="{FF2B5EF4-FFF2-40B4-BE49-F238E27FC236}">
                <a16:creationId xmlns:a16="http://schemas.microsoft.com/office/drawing/2014/main" id="{F428E1E2-A914-FB33-D87E-BF3EF24E5D91}"/>
              </a:ext>
            </a:extLst>
          </p:cNvPr>
          <p:cNvGrpSpPr/>
          <p:nvPr/>
        </p:nvGrpSpPr>
        <p:grpSpPr>
          <a:xfrm>
            <a:off x="511594" y="1038804"/>
            <a:ext cx="11127622" cy="4685347"/>
            <a:chOff x="511594" y="792274"/>
            <a:chExt cx="11127622" cy="4685347"/>
          </a:xfrm>
        </p:grpSpPr>
        <p:sp>
          <p:nvSpPr>
            <p:cNvPr id="27" name="Rectangle 26">
              <a:extLst>
                <a:ext uri="{FF2B5EF4-FFF2-40B4-BE49-F238E27FC236}">
                  <a16:creationId xmlns:a16="http://schemas.microsoft.com/office/drawing/2014/main" id="{6717CCCF-1C65-0FE0-F7FD-E5CC0949596F}"/>
                </a:ext>
              </a:extLst>
            </p:cNvPr>
            <p:cNvSpPr/>
            <p:nvPr/>
          </p:nvSpPr>
          <p:spPr>
            <a:xfrm>
              <a:off x="4479022" y="792274"/>
              <a:ext cx="7160194" cy="4685347"/>
            </a:xfrm>
            <a:prstGeom prst="rect">
              <a:avLst/>
            </a:prstGeom>
            <a:solidFill>
              <a:schemeClr val="accent4">
                <a:lumMod val="60000"/>
                <a:lumOff val="40000"/>
                <a:alpha val="24834"/>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3" name="Group 2">
              <a:extLst>
                <a:ext uri="{FF2B5EF4-FFF2-40B4-BE49-F238E27FC236}">
                  <a16:creationId xmlns:a16="http://schemas.microsoft.com/office/drawing/2014/main" id="{78174178-4D2A-D3BC-B5A4-3994E538E0E0}"/>
                </a:ext>
              </a:extLst>
            </p:cNvPr>
            <p:cNvGrpSpPr/>
            <p:nvPr/>
          </p:nvGrpSpPr>
          <p:grpSpPr>
            <a:xfrm>
              <a:off x="511594" y="1085128"/>
              <a:ext cx="3837066" cy="3981141"/>
              <a:chOff x="6223001" y="1166667"/>
              <a:chExt cx="4288406" cy="712740"/>
            </a:xfrm>
          </p:grpSpPr>
          <p:sp>
            <p:nvSpPr>
              <p:cNvPr id="4" name="Rectangle 3">
                <a:extLst>
                  <a:ext uri="{FF2B5EF4-FFF2-40B4-BE49-F238E27FC236}">
                    <a16:creationId xmlns:a16="http://schemas.microsoft.com/office/drawing/2014/main" id="{8FA03B97-CC56-5591-94E7-71C5AB92A0B3}"/>
                  </a:ext>
                </a:extLst>
              </p:cNvPr>
              <p:cNvSpPr/>
              <p:nvPr/>
            </p:nvSpPr>
            <p:spPr>
              <a:xfrm>
                <a:off x="6223001" y="1166667"/>
                <a:ext cx="4288406" cy="712740"/>
              </a:xfrm>
              <a:prstGeom prst="rect">
                <a:avLst/>
              </a:prstGeom>
              <a:solidFill>
                <a:srgbClr val="3D5873">
                  <a:alpha val="74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Interstate" pitchFamily="2" charset="77"/>
                  <a:ea typeface="+mn-ea"/>
                  <a:cs typeface="+mn-cs"/>
                </a:endParaRPr>
              </a:p>
            </p:txBody>
          </p:sp>
          <p:sp>
            <p:nvSpPr>
              <p:cNvPr id="5" name="Content Placeholder 2">
                <a:extLst>
                  <a:ext uri="{FF2B5EF4-FFF2-40B4-BE49-F238E27FC236}">
                    <a16:creationId xmlns:a16="http://schemas.microsoft.com/office/drawing/2014/main" id="{7FAA4DDB-872B-5EC9-048D-FDCE178DFF75}"/>
                  </a:ext>
                </a:extLst>
              </p:cNvPr>
              <p:cNvSpPr txBox="1">
                <a:spLocks/>
              </p:cNvSpPr>
              <p:nvPr/>
            </p:nvSpPr>
            <p:spPr>
              <a:xfrm>
                <a:off x="6368697" y="1208393"/>
                <a:ext cx="3920832" cy="219182"/>
              </a:xfrm>
              <a:prstGeom prst="rect">
                <a:avLst/>
              </a:prstGeom>
            </p:spPr>
            <p:txBody>
              <a:bodyPr vert="horz" lIns="91440" tIns="45720" rIns="91440" bIns="45720" anchor="t">
                <a:noAutofit/>
              </a:bodyPr>
              <a:lstStyle>
                <a:lvl1pPr marL="274320" indent="-274320" algn="l" rtl="0" eaLnBrk="1" latinLnBrk="0" hangingPunct="1">
                  <a:spcBef>
                    <a:spcPts val="600"/>
                  </a:spcBef>
                  <a:buClr>
                    <a:schemeClr val="accent1"/>
                  </a:buClr>
                  <a:buSzPct val="76000"/>
                  <a:buFont typeface="Wingdings 3"/>
                  <a:buChar char=""/>
                  <a:defRPr kumimoji="0" sz="1600" kern="1200">
                    <a:solidFill>
                      <a:schemeClr val="tx1"/>
                    </a:solidFill>
                    <a:latin typeface="+mn-lt"/>
                    <a:ea typeface="+mn-ea"/>
                    <a:cs typeface="+mn-cs"/>
                  </a:defRPr>
                </a:lvl1pPr>
                <a:lvl2pPr marL="548640" indent="-274320" algn="l" rtl="0" eaLnBrk="1" latinLnBrk="0" hangingPunct="1">
                  <a:spcBef>
                    <a:spcPts val="500"/>
                  </a:spcBef>
                  <a:buClr>
                    <a:schemeClr val="tx2">
                      <a:lumMod val="50000"/>
                    </a:schemeClr>
                  </a:buClr>
                  <a:buSzPct val="76000"/>
                  <a:buFont typeface="Wingdings 3"/>
                  <a:buChar char=""/>
                  <a:defRPr kumimoji="0" sz="14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12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1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05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600"/>
                  </a:spcBef>
                  <a:spcAft>
                    <a:spcPts val="0"/>
                  </a:spcAft>
                  <a:buClr>
                    <a:srgbClr val="6076B4"/>
                  </a:buClr>
                  <a:buSzPct val="76000"/>
                  <a:buFont typeface="Wingdings 3"/>
                  <a:buNone/>
                  <a:tabLst/>
                  <a:defRPr/>
                </a:pPr>
                <a: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t>The International Resource Panel (2024) estimates that resource extraction and processing accounts for:</a:t>
                </a: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br>
                  <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rPr>
                </a:br>
                <a:endParaRPr kumimoji="0" lang="en-IE" sz="1600" b="1" i="0" u="none" strike="noStrike" kern="1200" cap="none" spc="0" normalizeH="0" baseline="0" noProof="0" dirty="0">
                  <a:ln>
                    <a:noFill/>
                  </a:ln>
                  <a:solidFill>
                    <a:prstClr val="white"/>
                  </a:solidFill>
                  <a:effectLst/>
                  <a:uLnTx/>
                  <a:uFillTx/>
                  <a:latin typeface="Interstate Light" pitchFamily="2" charset="77"/>
                  <a:ea typeface="+mn-ea"/>
                  <a:cs typeface="+mn-cs"/>
                </a:endParaRPr>
              </a:p>
            </p:txBody>
          </p:sp>
        </p:grpSp>
      </p:grpSp>
      <p:pic>
        <p:nvPicPr>
          <p:cNvPr id="22" name="Picture 21" descr="A graph of different colored bars&#10;&#10;Description automatically generated">
            <a:extLst>
              <a:ext uri="{FF2B5EF4-FFF2-40B4-BE49-F238E27FC236}">
                <a16:creationId xmlns:a16="http://schemas.microsoft.com/office/drawing/2014/main" id="{019747CF-A6EF-C5A3-C358-8DBDA67CEEB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681211" y="1318196"/>
            <a:ext cx="6839332" cy="4229269"/>
          </a:xfrm>
          <a:prstGeom prst="rect">
            <a:avLst/>
          </a:prstGeom>
        </p:spPr>
      </p:pic>
      <p:grpSp>
        <p:nvGrpSpPr>
          <p:cNvPr id="6" name="Group 5">
            <a:extLst>
              <a:ext uri="{FF2B5EF4-FFF2-40B4-BE49-F238E27FC236}">
                <a16:creationId xmlns:a16="http://schemas.microsoft.com/office/drawing/2014/main" id="{8A0A343A-5E21-4299-BF8E-63B6051FC830}"/>
              </a:ext>
            </a:extLst>
          </p:cNvPr>
          <p:cNvGrpSpPr/>
          <p:nvPr/>
        </p:nvGrpSpPr>
        <p:grpSpPr>
          <a:xfrm>
            <a:off x="641956" y="2789008"/>
            <a:ext cx="3267123" cy="2246511"/>
            <a:chOff x="641956" y="2542478"/>
            <a:chExt cx="3267123" cy="2246511"/>
          </a:xfrm>
        </p:grpSpPr>
        <p:sp>
          <p:nvSpPr>
            <p:cNvPr id="2" name="Rectangle 1">
              <a:extLst>
                <a:ext uri="{FF2B5EF4-FFF2-40B4-BE49-F238E27FC236}">
                  <a16:creationId xmlns:a16="http://schemas.microsoft.com/office/drawing/2014/main" id="{80186CB0-8CC8-B84D-F576-D00277A7609D}"/>
                </a:ext>
              </a:extLst>
            </p:cNvPr>
            <p:cNvSpPr/>
            <p:nvPr/>
          </p:nvSpPr>
          <p:spPr>
            <a:xfrm>
              <a:off x="716541" y="2542478"/>
              <a:ext cx="3188194" cy="532237"/>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13EF7EEB-3F21-D5A1-C85C-906082163885}"/>
                </a:ext>
              </a:extLst>
            </p:cNvPr>
            <p:cNvSpPr/>
            <p:nvPr/>
          </p:nvSpPr>
          <p:spPr>
            <a:xfrm>
              <a:off x="720885" y="3199688"/>
              <a:ext cx="3188194" cy="729761"/>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9D027A9B-D2F3-5E16-D23B-2CC37C944210}"/>
                </a:ext>
              </a:extLst>
            </p:cNvPr>
            <p:cNvSpPr/>
            <p:nvPr/>
          </p:nvSpPr>
          <p:spPr>
            <a:xfrm>
              <a:off x="720885" y="4110186"/>
              <a:ext cx="3188194" cy="532237"/>
            </a:xfrm>
            <a:prstGeom prst="rect">
              <a:avLst/>
            </a:prstGeom>
            <a:solidFill>
              <a:schemeClr val="accent1">
                <a:lumMod val="20000"/>
                <a:lumOff val="80000"/>
              </a:schemeClr>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a:extLst>
                <a:ext uri="{FF2B5EF4-FFF2-40B4-BE49-F238E27FC236}">
                  <a16:creationId xmlns:a16="http://schemas.microsoft.com/office/drawing/2014/main" id="{DF4E06A4-EE97-C988-AAB5-FF8338552866}"/>
                </a:ext>
              </a:extLst>
            </p:cNvPr>
            <p:cNvSpPr txBox="1"/>
            <p:nvPr/>
          </p:nvSpPr>
          <p:spPr>
            <a:xfrm>
              <a:off x="1713470" y="2542478"/>
              <a:ext cx="2001795" cy="1400383"/>
            </a:xfrm>
            <a:prstGeom prst="rect">
              <a:avLst/>
            </a:prstGeom>
            <a:noFill/>
          </p:spPr>
          <p:txBody>
            <a:bodyPr wrap="square" rtlCol="0">
              <a:spAutoFit/>
            </a:bodyPr>
            <a:lstStyle/>
            <a:p>
              <a:pPr marR="0" lvl="0" indent="0" algn="l" defTabSz="914400" rtl="0" eaLnBrk="1" fontAlgn="auto" latinLnBrk="0" hangingPunct="1">
                <a:lnSpc>
                  <a:spcPct val="100000"/>
                </a:lnSpc>
                <a:spcBef>
                  <a:spcPts val="1800"/>
                </a:spcBef>
                <a:spcAft>
                  <a:spcPts val="0"/>
                </a:spcAft>
                <a:buClr>
                  <a:srgbClr val="6076B4"/>
                </a:buClr>
                <a:buSzPct val="76000"/>
                <a:buFont typeface="Wingdings 3"/>
                <a:buNone/>
                <a:tabLst/>
                <a:defRPr/>
              </a:pPr>
              <a:r>
                <a:rPr kumimoji="0" lang="en-IE" sz="1400" b="1" i="0" u="none" strike="noStrike" kern="1200" cap="none" spc="0" normalizeH="0" baseline="0" noProof="0" dirty="0">
                  <a:ln>
                    <a:noFill/>
                  </a:ln>
                  <a:effectLst/>
                  <a:uLnTx/>
                  <a:uFillTx/>
                  <a:latin typeface="Interstate Light" pitchFamily="2" charset="77"/>
                  <a:ea typeface="+mn-ea"/>
                  <a:cs typeface="+mn-cs"/>
                </a:rPr>
                <a:t>of greenhouse gas emissions </a:t>
              </a:r>
            </a:p>
            <a:p>
              <a:pPr>
                <a:spcBef>
                  <a:spcPts val="1800"/>
                </a:spcBef>
                <a:buClr>
                  <a:srgbClr val="6076B4"/>
                </a:buClr>
                <a:buSzPct val="76000"/>
                <a:defRPr/>
              </a:pPr>
              <a:r>
                <a:rPr kumimoji="0" lang="en-IE" sz="1400" b="1" i="0" u="none" strike="noStrike" kern="1200" cap="none" spc="0" normalizeH="0" baseline="0" noProof="0" dirty="0">
                  <a:ln>
                    <a:noFill/>
                  </a:ln>
                  <a:effectLst/>
                  <a:uLnTx/>
                  <a:uFillTx/>
                  <a:latin typeface="Interstate Light" pitchFamily="2" charset="77"/>
                  <a:ea typeface="+mn-ea"/>
                  <a:cs typeface="+mn-cs"/>
                </a:rPr>
                <a:t>of total global biodiversity loss and water stress</a:t>
              </a:r>
              <a:endParaRPr lang="en-IE" sz="2800" b="1" dirty="0">
                <a:latin typeface="Interstate Light" pitchFamily="2" charset="77"/>
              </a:endParaRPr>
            </a:p>
          </p:txBody>
        </p:sp>
        <p:sp>
          <p:nvSpPr>
            <p:cNvPr id="24" name="TextBox 23">
              <a:extLst>
                <a:ext uri="{FF2B5EF4-FFF2-40B4-BE49-F238E27FC236}">
                  <a16:creationId xmlns:a16="http://schemas.microsoft.com/office/drawing/2014/main" id="{1B793B9C-EBD2-06F6-6433-8E202A6B9755}"/>
                </a:ext>
              </a:extLst>
            </p:cNvPr>
            <p:cNvSpPr txBox="1"/>
            <p:nvPr/>
          </p:nvSpPr>
          <p:spPr>
            <a:xfrm>
              <a:off x="641956" y="2542478"/>
              <a:ext cx="1145701" cy="1184940"/>
            </a:xfrm>
            <a:prstGeom prst="rect">
              <a:avLst/>
            </a:prstGeom>
            <a:noFill/>
          </p:spPr>
          <p:txBody>
            <a:bodyPr wrap="square" rtlCol="0">
              <a:spAutoFit/>
            </a:bodyPr>
            <a:lstStyle/>
            <a:p>
              <a:pPr marL="0" marR="0" lvl="0" indent="0" algn="r"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pitchFamily="2" charset="77"/>
                </a:rPr>
                <a:t>55%</a:t>
              </a:r>
            </a:p>
            <a:p>
              <a:pPr marL="0" marR="0" lvl="0" indent="0" algn="r" defTabSz="914400" rtl="0" eaLnBrk="1" fontAlgn="auto" latinLnBrk="0" hangingPunct="1">
                <a:lnSpc>
                  <a:spcPct val="100000"/>
                </a:lnSpc>
                <a:spcBef>
                  <a:spcPts val="1800"/>
                </a:spcBef>
                <a:spcAft>
                  <a:spcPts val="0"/>
                </a:spcAft>
                <a:buClr>
                  <a:srgbClr val="6076B4"/>
                </a:buClr>
                <a:buSzPct val="76000"/>
                <a:buFont typeface="Wingdings 3"/>
                <a:buNone/>
                <a:tabLst/>
                <a:defRPr/>
              </a:pPr>
              <a:r>
                <a:rPr lang="en-IE" sz="2800" b="1" dirty="0">
                  <a:latin typeface="Interstate" pitchFamily="2" charset="77"/>
                </a:rPr>
                <a:t>90% </a:t>
              </a:r>
            </a:p>
          </p:txBody>
        </p:sp>
        <p:sp>
          <p:nvSpPr>
            <p:cNvPr id="25" name="TextBox 24">
              <a:extLst>
                <a:ext uri="{FF2B5EF4-FFF2-40B4-BE49-F238E27FC236}">
                  <a16:creationId xmlns:a16="http://schemas.microsoft.com/office/drawing/2014/main" id="{51E41CE7-F268-21EC-4B9E-1DA1F05734D5}"/>
                </a:ext>
              </a:extLst>
            </p:cNvPr>
            <p:cNvSpPr txBox="1"/>
            <p:nvPr/>
          </p:nvSpPr>
          <p:spPr>
            <a:xfrm>
              <a:off x="1746021" y="4204214"/>
              <a:ext cx="1904163" cy="584775"/>
            </a:xfrm>
            <a:prstGeom prst="rect">
              <a:avLst/>
            </a:prstGeom>
            <a:noFill/>
          </p:spPr>
          <p:txBody>
            <a:bodyPr wrap="square" rtlCol="0">
              <a:spAutoFit/>
            </a:bodyPr>
            <a:lstStyle/>
            <a:p>
              <a:r>
                <a:rPr kumimoji="0" lang="en-IE" sz="1400" b="1" i="0" u="none" strike="noStrike" kern="1200" cap="none" spc="0" normalizeH="0" baseline="0" noProof="0" dirty="0">
                  <a:ln>
                    <a:noFill/>
                  </a:ln>
                  <a:effectLst/>
                  <a:uLnTx/>
                  <a:uFillTx/>
                  <a:latin typeface="Interstate Light" pitchFamily="2" charset="77"/>
                  <a:ea typeface="+mn-ea"/>
                  <a:cs typeface="+mn-cs"/>
                </a:rPr>
                <a:t>of total PM pollution</a:t>
              </a:r>
            </a:p>
            <a:p>
              <a:endParaRPr lang="en-US" dirty="0"/>
            </a:p>
          </p:txBody>
        </p:sp>
        <p:sp>
          <p:nvSpPr>
            <p:cNvPr id="26" name="TextBox 25">
              <a:extLst>
                <a:ext uri="{FF2B5EF4-FFF2-40B4-BE49-F238E27FC236}">
                  <a16:creationId xmlns:a16="http://schemas.microsoft.com/office/drawing/2014/main" id="{2F818DBF-98AF-9235-69E0-74FD3C77FE6B}"/>
                </a:ext>
              </a:extLst>
            </p:cNvPr>
            <p:cNvSpPr txBox="1"/>
            <p:nvPr/>
          </p:nvSpPr>
          <p:spPr>
            <a:xfrm>
              <a:off x="716541" y="4114694"/>
              <a:ext cx="1095634" cy="523220"/>
            </a:xfrm>
            <a:prstGeom prst="rect">
              <a:avLst/>
            </a:prstGeom>
            <a:noFill/>
          </p:spPr>
          <p:txBody>
            <a:bodyPr wrap="square" rtlCol="0">
              <a:spAutoFit/>
            </a:bodyPr>
            <a:lstStyle/>
            <a:p>
              <a:r>
                <a:rPr lang="en-IE" sz="2800" b="1" dirty="0">
                  <a:latin typeface="Interstate" pitchFamily="2" charset="77"/>
                </a:rPr>
                <a:t>40%</a:t>
              </a:r>
            </a:p>
          </p:txBody>
        </p:sp>
      </p:grpSp>
    </p:spTree>
    <p:extLst>
      <p:ext uri="{BB962C8B-B14F-4D97-AF65-F5344CB8AC3E}">
        <p14:creationId xmlns:p14="http://schemas.microsoft.com/office/powerpoint/2010/main" val="11046285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250"/>
                                  </p:stCondLst>
                                  <p:childTnLst>
                                    <p:set>
                                      <p:cBhvr>
                                        <p:cTn id="6" dur="1" fill="hold">
                                          <p:stCondLst>
                                            <p:cond delay="0"/>
                                          </p:stCondLst>
                                        </p:cTn>
                                        <p:tgtEl>
                                          <p:spTgt spid="7"/>
                                        </p:tgtEl>
                                        <p:attrNameLst>
                                          <p:attrName>style.visibility</p:attrName>
                                        </p:attrNameLst>
                                      </p:cBhvr>
                                      <p:to>
                                        <p:strVal val="visible"/>
                                      </p:to>
                                    </p:set>
                                  </p:childTnLst>
                                </p:cTn>
                              </p:par>
                            </p:childTnLst>
                          </p:cTn>
                        </p:par>
                        <p:par>
                          <p:cTn id="7" fill="hold">
                            <p:stCondLst>
                              <p:cond delay="250"/>
                            </p:stCondLst>
                            <p:childTnLst>
                              <p:par>
                                <p:cTn id="8" presetID="2" presetClass="entr" presetSubtype="8" fill="hold" nodeType="afterEffect">
                                  <p:stCondLst>
                                    <p:cond delay="0"/>
                                  </p:stCondLst>
                                  <p:childTnLst>
                                    <p:set>
                                      <p:cBhvr>
                                        <p:cTn id="9" dur="1" fill="hold">
                                          <p:stCondLst>
                                            <p:cond delay="0"/>
                                          </p:stCondLst>
                                        </p:cTn>
                                        <p:tgtEl>
                                          <p:spTgt spid="6"/>
                                        </p:tgtEl>
                                        <p:attrNameLst>
                                          <p:attrName>style.visibility</p:attrName>
                                        </p:attrNameLst>
                                      </p:cBhvr>
                                      <p:to>
                                        <p:strVal val="visible"/>
                                      </p:to>
                                    </p:set>
                                    <p:anim calcmode="lin" valueType="num">
                                      <p:cBhvr additive="base">
                                        <p:cTn id="10" dur="500" fill="hold"/>
                                        <p:tgtEl>
                                          <p:spTgt spid="6"/>
                                        </p:tgtEl>
                                        <p:attrNameLst>
                                          <p:attrName>ppt_x</p:attrName>
                                        </p:attrNameLst>
                                      </p:cBhvr>
                                      <p:tavLst>
                                        <p:tav tm="0">
                                          <p:val>
                                            <p:strVal val="0-#ppt_w/2"/>
                                          </p:val>
                                        </p:tav>
                                        <p:tav tm="100000">
                                          <p:val>
                                            <p:strVal val="#ppt_x"/>
                                          </p:val>
                                        </p:tav>
                                      </p:tavLst>
                                    </p:anim>
                                    <p:anim calcmode="lin" valueType="num">
                                      <p:cBhvr additive="base">
                                        <p:cTn id="11" dur="500" fill="hold"/>
                                        <p:tgtEl>
                                          <p:spTgt spid="6"/>
                                        </p:tgtEl>
                                        <p:attrNameLst>
                                          <p:attrName>ppt_y</p:attrName>
                                        </p:attrNameLst>
                                      </p:cBhvr>
                                      <p:tavLst>
                                        <p:tav tm="0">
                                          <p:val>
                                            <p:strVal val="#ppt_y"/>
                                          </p:val>
                                        </p:tav>
                                        <p:tav tm="100000">
                                          <p:val>
                                            <p:strVal val="#ppt_y"/>
                                          </p:val>
                                        </p:tav>
                                      </p:tavLst>
                                    </p:anim>
                                  </p:childTnLst>
                                </p:cTn>
                              </p:par>
                            </p:childTnLst>
                          </p:cTn>
                        </p:par>
                        <p:par>
                          <p:cTn id="12" fill="hold">
                            <p:stCondLst>
                              <p:cond delay="750"/>
                            </p:stCondLst>
                            <p:childTnLst>
                              <p:par>
                                <p:cTn id="13" presetID="1" presetClass="entr" presetSubtype="0" fill="hold" nodeType="afterEffect">
                                  <p:stCondLst>
                                    <p:cond delay="1000"/>
                                  </p:stCondLst>
                                  <p:childTnLst>
                                    <p:set>
                                      <p:cBhvr>
                                        <p:cTn id="14" dur="1" fill="hold">
                                          <p:stCondLst>
                                            <p:cond delay="0"/>
                                          </p:stCondLst>
                                        </p:cTn>
                                        <p:tgtEl>
                                          <p:spTgt spid="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707886"/>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rPr>
              <a:t>Responses</a:t>
            </a: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6368837F-A4E3-9E86-A9C8-1D9ED082F0FA}"/>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113254565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TARGETTED ACTIONS PLANS</a:t>
            </a:r>
          </a:p>
        </p:txBody>
      </p:sp>
      <p:pic>
        <p:nvPicPr>
          <p:cNvPr id="2" name="Picture 1">
            <a:extLst>
              <a:ext uri="{FF2B5EF4-FFF2-40B4-BE49-F238E27FC236}">
                <a16:creationId xmlns:a16="http://schemas.microsoft.com/office/drawing/2014/main" id="{0DBF2EF8-BFAF-8505-E3D4-DEC92383B426}"/>
              </a:ext>
            </a:extLst>
          </p:cNvPr>
          <p:cNvPicPr>
            <a:picLocks noChangeAspect="1"/>
          </p:cNvPicPr>
          <p:nvPr/>
        </p:nvPicPr>
        <p:blipFill>
          <a:blip r:embed="rId3" cstate="print">
            <a:extLst>
              <a:ext uri="{28A0092B-C50C-407E-A947-70E740481C1C}">
                <a14:useLocalDpi xmlns:a14="http://schemas.microsoft.com/office/drawing/2010/main"/>
              </a:ext>
            </a:extLst>
          </a:blip>
          <a:srcRect/>
          <a:stretch/>
        </p:blipFill>
        <p:spPr>
          <a:xfrm>
            <a:off x="548444" y="1207716"/>
            <a:ext cx="2939035" cy="4159924"/>
          </a:xfrm>
          <a:prstGeom prst="rect">
            <a:avLst/>
          </a:prstGeom>
          <a:ln w="3175">
            <a:solidFill>
              <a:schemeClr val="bg1">
                <a:lumMod val="75000"/>
              </a:schemeClr>
            </a:solidFill>
          </a:ln>
          <a:effectLst>
            <a:outerShdw blurRad="50800" dist="38100" dir="2700000" algn="tl" rotWithShape="0">
              <a:prstClr val="black">
                <a:alpha val="40000"/>
              </a:prstClr>
            </a:outerShdw>
          </a:effectLst>
        </p:spPr>
      </p:pic>
      <p:pic>
        <p:nvPicPr>
          <p:cNvPr id="4" name="Picture 3">
            <a:extLst>
              <a:ext uri="{FF2B5EF4-FFF2-40B4-BE49-F238E27FC236}">
                <a16:creationId xmlns:a16="http://schemas.microsoft.com/office/drawing/2014/main" id="{58522D81-355A-236F-6BD4-15995B684EE0}"/>
              </a:ext>
            </a:extLst>
          </p:cNvPr>
          <p:cNvPicPr>
            <a:picLocks noChangeAspect="1"/>
          </p:cNvPicPr>
          <p:nvPr/>
        </p:nvPicPr>
        <p:blipFill>
          <a:blip r:embed="rId4"/>
          <a:srcRect r="1695"/>
          <a:stretch/>
        </p:blipFill>
        <p:spPr>
          <a:xfrm>
            <a:off x="4569671" y="1141297"/>
            <a:ext cx="3000902" cy="4226343"/>
          </a:xfrm>
          <a:prstGeom prst="rect">
            <a:avLst/>
          </a:prstGeom>
          <a:ln w="3175">
            <a:solidFill>
              <a:schemeClr val="bg1">
                <a:lumMod val="75000"/>
              </a:schemeClr>
            </a:solidFill>
          </a:ln>
          <a:effectLst>
            <a:outerShdw blurRad="50800" dist="38100" dir="2700000" algn="tl" rotWithShape="0">
              <a:prstClr val="black">
                <a:alpha val="40000"/>
              </a:prstClr>
            </a:outerShdw>
          </a:effectLst>
        </p:spPr>
      </p:pic>
      <p:pic>
        <p:nvPicPr>
          <p:cNvPr id="6" name="Picture 5">
            <a:extLst>
              <a:ext uri="{FF2B5EF4-FFF2-40B4-BE49-F238E27FC236}">
                <a16:creationId xmlns:a16="http://schemas.microsoft.com/office/drawing/2014/main" id="{86F9B75C-B457-0E5A-2046-4509AFE5112F}"/>
              </a:ext>
            </a:extLst>
          </p:cNvPr>
          <p:cNvPicPr>
            <a:picLocks noChangeAspect="1"/>
          </p:cNvPicPr>
          <p:nvPr/>
        </p:nvPicPr>
        <p:blipFill>
          <a:blip r:embed="rId5"/>
          <a:stretch>
            <a:fillRect/>
          </a:stretch>
        </p:blipFill>
        <p:spPr>
          <a:xfrm>
            <a:off x="8743381" y="1207716"/>
            <a:ext cx="2883016" cy="4159924"/>
          </a:xfrm>
          <a:prstGeom prst="rect">
            <a:avLst/>
          </a:prstGeom>
          <a:ln w="3175">
            <a:solidFill>
              <a:schemeClr val="bg1">
                <a:lumMod val="75000"/>
              </a:schemeClr>
            </a:solidFill>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22654627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par>
                          <p:cTn id="8" fill="hold">
                            <p:stCondLst>
                              <p:cond delay="500"/>
                            </p:stCondLst>
                            <p:childTnLst>
                              <p:par>
                                <p:cTn id="9" presetID="10" presetClass="entr" presetSubtype="0" fill="hold" nodeType="after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fade">
                                      <p:cBhvr>
                                        <p:cTn id="11" dur="500"/>
                                        <p:tgtEl>
                                          <p:spTgt spid="4"/>
                                        </p:tgtEl>
                                      </p:cBhvr>
                                    </p:animEffect>
                                  </p:childTnLst>
                                </p:cTn>
                              </p:par>
                            </p:childTnLst>
                          </p:cTn>
                        </p:par>
                        <p:par>
                          <p:cTn id="12" fill="hold">
                            <p:stCondLst>
                              <p:cond delay="1000"/>
                            </p:stCondLst>
                            <p:childTnLst>
                              <p:par>
                                <p:cTn id="13" presetID="10" presetClass="entr" presetSubtype="0" fill="hold" nodeType="after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fade">
                                      <p:cBhvr>
                                        <p:cTn id="15"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2B004E-2DA9-1798-C7CF-415AFBB641B8}"/>
              </a:ext>
            </a:extLst>
          </p:cNvPr>
          <p:cNvSpPr/>
          <p:nvPr/>
        </p:nvSpPr>
        <p:spPr>
          <a:xfrm>
            <a:off x="511444" y="1130246"/>
            <a:ext cx="3324387" cy="4565381"/>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7" name="Rectangle 16">
            <a:extLst>
              <a:ext uri="{FF2B5EF4-FFF2-40B4-BE49-F238E27FC236}">
                <a16:creationId xmlns:a16="http://schemas.microsoft.com/office/drawing/2014/main" id="{74AE9F17-EC6B-F0CC-A518-7C0FC40125AF}"/>
              </a:ext>
            </a:extLst>
          </p:cNvPr>
          <p:cNvSpPr/>
          <p:nvPr/>
        </p:nvSpPr>
        <p:spPr>
          <a:xfrm>
            <a:off x="4314118"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6" name="Rectangle 15">
            <a:extLst>
              <a:ext uri="{FF2B5EF4-FFF2-40B4-BE49-F238E27FC236}">
                <a16:creationId xmlns:a16="http://schemas.microsoft.com/office/drawing/2014/main" id="{80A2FE05-3242-2954-E10D-26D14703D69D}"/>
              </a:ext>
            </a:extLst>
          </p:cNvPr>
          <p:cNvSpPr/>
          <p:nvPr/>
        </p:nvSpPr>
        <p:spPr>
          <a:xfrm>
            <a:off x="8058341" y="1130246"/>
            <a:ext cx="3569776" cy="2718902"/>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4" name="Rectangle 3">
            <a:extLst>
              <a:ext uri="{FF2B5EF4-FFF2-40B4-BE49-F238E27FC236}">
                <a16:creationId xmlns:a16="http://schemas.microsoft.com/office/drawing/2014/main" id="{3BA52B39-07FE-84FD-C9E4-5533B3C613EE}"/>
              </a:ext>
            </a:extLst>
          </p:cNvPr>
          <p:cNvSpPr/>
          <p:nvPr/>
        </p:nvSpPr>
        <p:spPr>
          <a:xfrm>
            <a:off x="8077200" y="4119739"/>
            <a:ext cx="3569776" cy="1499697"/>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cxnSp>
        <p:nvCxnSpPr>
          <p:cNvPr id="9" name="Straight Connector 8">
            <a:extLst>
              <a:ext uri="{FF2B5EF4-FFF2-40B4-BE49-F238E27FC236}">
                <a16:creationId xmlns:a16="http://schemas.microsoft.com/office/drawing/2014/main" id="{70BDEAA1-C8EE-E3B0-2306-4E650254914C}"/>
              </a:ext>
            </a:extLst>
          </p:cNvPr>
          <p:cNvCxnSpPr>
            <a:cxnSpLocks/>
          </p:cNvCxnSpPr>
          <p:nvPr/>
        </p:nvCxnSpPr>
        <p:spPr>
          <a:xfrm>
            <a:off x="4069083" y="1130246"/>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5E4D6021-08E8-FC8E-CB2E-A60A798382F3}"/>
              </a:ext>
            </a:extLst>
          </p:cNvPr>
          <p:cNvCxnSpPr>
            <a:cxnSpLocks/>
          </p:cNvCxnSpPr>
          <p:nvPr/>
        </p:nvCxnSpPr>
        <p:spPr>
          <a:xfrm>
            <a:off x="7848600" y="1130246"/>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pic>
        <p:nvPicPr>
          <p:cNvPr id="5" name="Picture 4" descr="A blue machine with a green circle&#10;&#10;Description automatically generated">
            <a:extLst>
              <a:ext uri="{FF2B5EF4-FFF2-40B4-BE49-F238E27FC236}">
                <a16:creationId xmlns:a16="http://schemas.microsoft.com/office/drawing/2014/main" id="{1ADB7176-ACA0-67BB-7FF1-26631F7EACB0}"/>
              </a:ext>
            </a:extLst>
          </p:cNvPr>
          <p:cNvPicPr>
            <a:picLocks noChangeAspect="1"/>
          </p:cNvPicPr>
          <p:nvPr/>
        </p:nvPicPr>
        <p:blipFill>
          <a:blip r:embed="rId3">
            <a:extLst>
              <a:ext uri="{28A0092B-C50C-407E-A947-70E740481C1C}">
                <a14:useLocalDpi xmlns:a14="http://schemas.microsoft.com/office/drawing/2010/main" val="0"/>
              </a:ext>
            </a:extLst>
          </a:blip>
          <a:srcRect l="18864" t="9524" r="23746" b="15556"/>
          <a:stretch/>
        </p:blipFill>
        <p:spPr>
          <a:xfrm>
            <a:off x="4794424" y="1409143"/>
            <a:ext cx="2160329" cy="2820175"/>
          </a:xfrm>
          <a:prstGeom prst="rect">
            <a:avLst/>
          </a:prstGeom>
        </p:spPr>
      </p:pic>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SYSTEM CHANGES</a:t>
            </a:r>
          </a:p>
        </p:txBody>
      </p:sp>
      <p:pic>
        <p:nvPicPr>
          <p:cNvPr id="3" name="Picture 2">
            <a:extLst>
              <a:ext uri="{FF2B5EF4-FFF2-40B4-BE49-F238E27FC236}">
                <a16:creationId xmlns:a16="http://schemas.microsoft.com/office/drawing/2014/main" id="{91E2BCD1-F8A1-A5FE-B877-EB24BB75FAA0}"/>
              </a:ext>
            </a:extLst>
          </p:cNvPr>
          <p:cNvPicPr>
            <a:picLocks noChangeAspect="1"/>
          </p:cNvPicPr>
          <p:nvPr/>
        </p:nvPicPr>
        <p:blipFill>
          <a:blip r:embed="rId4">
            <a:extLst>
              <a:ext uri="{BEBA8EAE-BF5A-486C-A8C5-ECC9F3942E4B}">
                <a14:imgProps xmlns:a14="http://schemas.microsoft.com/office/drawing/2010/main">
                  <a14:imgLayer r:embed="rId5">
                    <a14:imgEffect>
                      <a14:brightnessContrast bright="40000" contrast="-40000"/>
                    </a14:imgEffect>
                  </a14:imgLayer>
                </a14:imgProps>
              </a:ext>
            </a:extLst>
          </a:blip>
          <a:srcRect r="4487"/>
          <a:stretch/>
        </p:blipFill>
        <p:spPr>
          <a:xfrm>
            <a:off x="1250341" y="1331796"/>
            <a:ext cx="1791330" cy="2517352"/>
          </a:xfrm>
          <a:prstGeom prst="rect">
            <a:avLst/>
          </a:prstGeom>
        </p:spPr>
      </p:pic>
      <p:sp>
        <p:nvSpPr>
          <p:cNvPr id="7" name="TextBox 6">
            <a:extLst>
              <a:ext uri="{FF2B5EF4-FFF2-40B4-BE49-F238E27FC236}">
                <a16:creationId xmlns:a16="http://schemas.microsoft.com/office/drawing/2014/main" id="{7B64099A-1E19-39AD-7D85-2EF1D351CAA1}"/>
              </a:ext>
            </a:extLst>
          </p:cNvPr>
          <p:cNvSpPr txBox="1"/>
          <p:nvPr/>
        </p:nvSpPr>
        <p:spPr>
          <a:xfrm>
            <a:off x="8199002" y="4229318"/>
            <a:ext cx="2943064" cy="830997"/>
          </a:xfrm>
          <a:prstGeom prst="rect">
            <a:avLst/>
          </a:prstGeom>
          <a:noFill/>
        </p:spPr>
        <p:txBody>
          <a:bodyPr wrap="square" rtlCol="0">
            <a:spAutoFit/>
          </a:bodyPr>
          <a:lstStyle/>
          <a:p>
            <a:pPr>
              <a:spcAft>
                <a:spcPts val="600"/>
              </a:spcAft>
            </a:pPr>
            <a:r>
              <a:rPr lang="en-IE" sz="2400" b="1" dirty="0">
                <a:solidFill>
                  <a:srgbClr val="F58344"/>
                </a:solidFill>
                <a:effectLst/>
                <a:latin typeface="Interstate" pitchFamily="2" charset="77"/>
              </a:rPr>
              <a:t>Plastic Own Resource</a:t>
            </a:r>
            <a:endParaRPr lang="en-IE" sz="2400" b="1" dirty="0">
              <a:solidFill>
                <a:srgbClr val="3B5973"/>
              </a:solidFill>
              <a:latin typeface="Interstate" pitchFamily="2" charset="77"/>
            </a:endParaRPr>
          </a:p>
        </p:txBody>
      </p:sp>
      <p:sp>
        <p:nvSpPr>
          <p:cNvPr id="10" name="TextBox 9">
            <a:extLst>
              <a:ext uri="{FF2B5EF4-FFF2-40B4-BE49-F238E27FC236}">
                <a16:creationId xmlns:a16="http://schemas.microsoft.com/office/drawing/2014/main" id="{66A98144-B2A2-1F29-2016-2A2156DB12C3}"/>
              </a:ext>
            </a:extLst>
          </p:cNvPr>
          <p:cNvSpPr txBox="1"/>
          <p:nvPr/>
        </p:nvSpPr>
        <p:spPr>
          <a:xfrm>
            <a:off x="8199002" y="1470973"/>
            <a:ext cx="3288453" cy="461665"/>
          </a:xfrm>
          <a:prstGeom prst="rect">
            <a:avLst/>
          </a:prstGeom>
          <a:noFill/>
        </p:spPr>
        <p:txBody>
          <a:bodyPr wrap="square" rtlCol="0">
            <a:spAutoFit/>
          </a:bodyPr>
          <a:lstStyle/>
          <a:p>
            <a:pPr>
              <a:spcAft>
                <a:spcPts val="1200"/>
              </a:spcAft>
            </a:pPr>
            <a:r>
              <a:rPr lang="en-IE" sz="2400" b="1" dirty="0">
                <a:solidFill>
                  <a:srgbClr val="F58344"/>
                </a:solidFill>
                <a:effectLst/>
                <a:latin typeface="Interstate" pitchFamily="2" charset="77"/>
              </a:rPr>
              <a:t>Recovery Levy</a:t>
            </a:r>
            <a:endParaRPr lang="en-IE" sz="2400" b="1" dirty="0">
              <a:solidFill>
                <a:srgbClr val="3B5973"/>
              </a:solidFill>
              <a:latin typeface="Interstate" pitchFamily="2" charset="77"/>
            </a:endParaRPr>
          </a:p>
        </p:txBody>
      </p:sp>
      <p:pic>
        <p:nvPicPr>
          <p:cNvPr id="12" name="Picture 11">
            <a:extLst>
              <a:ext uri="{FF2B5EF4-FFF2-40B4-BE49-F238E27FC236}">
                <a16:creationId xmlns:a16="http://schemas.microsoft.com/office/drawing/2014/main" id="{331CC07C-A0D1-C70C-8244-A3D834AE271C}"/>
              </a:ext>
            </a:extLst>
          </p:cNvPr>
          <p:cNvPicPr>
            <a:picLocks noChangeAspect="1"/>
          </p:cNvPicPr>
          <p:nvPr/>
        </p:nvPicPr>
        <p:blipFill>
          <a:blip r:embed="rId6"/>
          <a:stretch>
            <a:fillRect/>
          </a:stretch>
        </p:blipFill>
        <p:spPr>
          <a:xfrm>
            <a:off x="10526980" y="1200382"/>
            <a:ext cx="1002848" cy="1002848"/>
          </a:xfrm>
          <a:prstGeom prst="rect">
            <a:avLst/>
          </a:prstGeom>
        </p:spPr>
      </p:pic>
      <p:sp>
        <p:nvSpPr>
          <p:cNvPr id="14" name="TextBox 13">
            <a:extLst>
              <a:ext uri="{FF2B5EF4-FFF2-40B4-BE49-F238E27FC236}">
                <a16:creationId xmlns:a16="http://schemas.microsoft.com/office/drawing/2014/main" id="{CEDE714B-B2E9-9293-10D4-9AD3296099C4}"/>
              </a:ext>
            </a:extLst>
          </p:cNvPr>
          <p:cNvSpPr txBox="1"/>
          <p:nvPr/>
        </p:nvSpPr>
        <p:spPr>
          <a:xfrm>
            <a:off x="839956" y="4229319"/>
            <a:ext cx="2201715" cy="1600438"/>
          </a:xfrm>
          <a:prstGeom prst="rect">
            <a:avLst/>
          </a:prstGeom>
          <a:noFill/>
        </p:spPr>
        <p:txBody>
          <a:bodyPr wrap="square" rtlCol="0">
            <a:spAutoFit/>
          </a:bodyPr>
          <a:lstStyle/>
          <a:p>
            <a:pPr>
              <a:spcAft>
                <a:spcPts val="600"/>
              </a:spcAft>
            </a:pPr>
            <a:r>
              <a:rPr lang="en-IE" sz="2400" b="1" dirty="0">
                <a:solidFill>
                  <a:srgbClr val="F58344"/>
                </a:solidFill>
                <a:effectLst/>
                <a:latin typeface="Interstate" pitchFamily="2" charset="77"/>
              </a:rPr>
              <a:t>Mandatory </a:t>
            </a:r>
            <a:br>
              <a:rPr lang="en-IE" sz="2400" b="1" dirty="0">
                <a:solidFill>
                  <a:srgbClr val="F58344"/>
                </a:solidFill>
                <a:effectLst/>
                <a:latin typeface="Interstate" pitchFamily="2" charset="77"/>
              </a:rPr>
            </a:br>
            <a:r>
              <a:rPr lang="en-IE" sz="2400" b="1" dirty="0">
                <a:solidFill>
                  <a:srgbClr val="F58344"/>
                </a:solidFill>
                <a:effectLst/>
                <a:latin typeface="Interstate" pitchFamily="2" charset="77"/>
              </a:rPr>
              <a:t>biowaste collection</a:t>
            </a:r>
            <a:br>
              <a:rPr lang="en-IE" sz="2400" dirty="0">
                <a:solidFill>
                  <a:srgbClr val="FF6532"/>
                </a:solidFill>
                <a:effectLst/>
                <a:latin typeface="Interstate" pitchFamily="2" charset="77"/>
              </a:rPr>
            </a:br>
            <a:endParaRPr lang="en-IE" sz="2400" b="1" dirty="0">
              <a:solidFill>
                <a:srgbClr val="3B5973"/>
              </a:solidFill>
              <a:latin typeface="Interstate" pitchFamily="2" charset="77"/>
            </a:endParaRPr>
          </a:p>
        </p:txBody>
      </p:sp>
      <p:sp>
        <p:nvSpPr>
          <p:cNvPr id="15" name="TextBox 14">
            <a:extLst>
              <a:ext uri="{FF2B5EF4-FFF2-40B4-BE49-F238E27FC236}">
                <a16:creationId xmlns:a16="http://schemas.microsoft.com/office/drawing/2014/main" id="{0328CC9C-07EC-B98C-4F46-D000CACC484C}"/>
              </a:ext>
            </a:extLst>
          </p:cNvPr>
          <p:cNvSpPr txBox="1"/>
          <p:nvPr/>
        </p:nvSpPr>
        <p:spPr>
          <a:xfrm>
            <a:off x="4617508" y="4506318"/>
            <a:ext cx="2682667" cy="1046440"/>
          </a:xfrm>
          <a:prstGeom prst="rect">
            <a:avLst/>
          </a:prstGeom>
          <a:noFill/>
        </p:spPr>
        <p:txBody>
          <a:bodyPr wrap="square" rtlCol="0">
            <a:spAutoFit/>
          </a:bodyPr>
          <a:lstStyle/>
          <a:p>
            <a:pPr>
              <a:spcAft>
                <a:spcPts val="600"/>
              </a:spcAft>
            </a:pPr>
            <a:r>
              <a:rPr lang="en-IE" sz="2400" b="1" dirty="0">
                <a:solidFill>
                  <a:srgbClr val="F58344"/>
                </a:solidFill>
                <a:effectLst/>
                <a:latin typeface="Interstate" pitchFamily="2" charset="77"/>
              </a:rPr>
              <a:t>Deposit Return Scheme</a:t>
            </a:r>
            <a:br>
              <a:rPr lang="en-IE" dirty="0">
                <a:solidFill>
                  <a:srgbClr val="FF6532"/>
                </a:solidFill>
                <a:effectLst/>
                <a:latin typeface="Interstate" pitchFamily="2" charset="77"/>
              </a:rPr>
            </a:br>
            <a:endParaRPr lang="en-IE" sz="1400" b="1" dirty="0">
              <a:solidFill>
                <a:srgbClr val="3B5973"/>
              </a:solidFill>
              <a:latin typeface="Interstate" pitchFamily="2" charset="77"/>
            </a:endParaRPr>
          </a:p>
        </p:txBody>
      </p:sp>
      <p:sp>
        <p:nvSpPr>
          <p:cNvPr id="18" name="TextBox 17">
            <a:extLst>
              <a:ext uri="{FF2B5EF4-FFF2-40B4-BE49-F238E27FC236}">
                <a16:creationId xmlns:a16="http://schemas.microsoft.com/office/drawing/2014/main" id="{F9427F5A-1331-7C60-FF30-713FBF1B1EE7}"/>
              </a:ext>
            </a:extLst>
          </p:cNvPr>
          <p:cNvSpPr txBox="1"/>
          <p:nvPr/>
        </p:nvSpPr>
        <p:spPr>
          <a:xfrm>
            <a:off x="8199002" y="2058461"/>
            <a:ext cx="3288453" cy="1538883"/>
          </a:xfrm>
          <a:prstGeom prst="rect">
            <a:avLst/>
          </a:prstGeom>
          <a:noFill/>
        </p:spPr>
        <p:txBody>
          <a:bodyPr wrap="square" rtlCol="0">
            <a:spAutoFit/>
          </a:bodyPr>
          <a:lstStyle/>
          <a:p>
            <a:pPr>
              <a:spcAft>
                <a:spcPts val="1200"/>
              </a:spcAft>
            </a:pPr>
            <a:r>
              <a:rPr lang="en-IE" sz="1400" b="1" dirty="0">
                <a:solidFill>
                  <a:srgbClr val="3B5973"/>
                </a:solidFill>
                <a:effectLst/>
                <a:latin typeface="Interstate" pitchFamily="2" charset="77"/>
              </a:rPr>
              <a:t>€10 per tonnes on waste </a:t>
            </a:r>
            <a:br>
              <a:rPr lang="en-IE" sz="1400" b="1" dirty="0">
                <a:solidFill>
                  <a:srgbClr val="3B5973"/>
                </a:solidFill>
                <a:effectLst/>
                <a:latin typeface="Interstate" pitchFamily="2" charset="77"/>
              </a:rPr>
            </a:br>
            <a:r>
              <a:rPr lang="en-IE" sz="1400" b="1" dirty="0">
                <a:solidFill>
                  <a:srgbClr val="3B5973"/>
                </a:solidFill>
                <a:effectLst/>
                <a:latin typeface="Interstate" pitchFamily="2" charset="77"/>
              </a:rPr>
              <a:t>recovery operations at landfills, waste-to-energy plants and </a:t>
            </a:r>
            <a:br>
              <a:rPr lang="en-IE" sz="1400" b="1" dirty="0">
                <a:solidFill>
                  <a:srgbClr val="3B5973"/>
                </a:solidFill>
                <a:latin typeface="Interstate" pitchFamily="2" charset="77"/>
              </a:rPr>
            </a:br>
            <a:r>
              <a:rPr lang="en-IE" sz="1400" b="1" dirty="0">
                <a:solidFill>
                  <a:srgbClr val="3B5973"/>
                </a:solidFill>
                <a:effectLst/>
                <a:latin typeface="Interstate" pitchFamily="2" charset="77"/>
              </a:rPr>
              <a:t>co-incineration plants.</a:t>
            </a:r>
          </a:p>
          <a:p>
            <a:pPr>
              <a:spcAft>
                <a:spcPts val="600"/>
              </a:spcAft>
            </a:pPr>
            <a:r>
              <a:rPr lang="en-IE" sz="1400" b="1" dirty="0">
                <a:solidFill>
                  <a:srgbClr val="3B5973"/>
                </a:solidFill>
                <a:latin typeface="Interstate" pitchFamily="2" charset="77"/>
              </a:rPr>
              <a:t>Extended to construction </a:t>
            </a:r>
            <a:br>
              <a:rPr lang="en-IE" sz="1400" b="1" dirty="0">
                <a:solidFill>
                  <a:srgbClr val="3B5973"/>
                </a:solidFill>
                <a:latin typeface="Interstate" pitchFamily="2" charset="77"/>
              </a:rPr>
            </a:br>
            <a:r>
              <a:rPr lang="en-IE" sz="1400" b="1" dirty="0">
                <a:solidFill>
                  <a:srgbClr val="3B5973"/>
                </a:solidFill>
                <a:latin typeface="Interstate" pitchFamily="2" charset="77"/>
              </a:rPr>
              <a:t>waste from 2026</a:t>
            </a:r>
          </a:p>
        </p:txBody>
      </p:sp>
      <p:sp>
        <p:nvSpPr>
          <p:cNvPr id="19" name="TextBox 18">
            <a:extLst>
              <a:ext uri="{FF2B5EF4-FFF2-40B4-BE49-F238E27FC236}">
                <a16:creationId xmlns:a16="http://schemas.microsoft.com/office/drawing/2014/main" id="{822CE4EA-F86A-9C2C-97CB-E390036F1C91}"/>
              </a:ext>
            </a:extLst>
          </p:cNvPr>
          <p:cNvSpPr txBox="1"/>
          <p:nvPr/>
        </p:nvSpPr>
        <p:spPr>
          <a:xfrm>
            <a:off x="8218320" y="5056285"/>
            <a:ext cx="2943064" cy="523220"/>
          </a:xfrm>
          <a:prstGeom prst="rect">
            <a:avLst/>
          </a:prstGeom>
          <a:noFill/>
        </p:spPr>
        <p:txBody>
          <a:bodyPr wrap="square" rtlCol="0">
            <a:spAutoFit/>
          </a:bodyPr>
          <a:lstStyle/>
          <a:p>
            <a:pPr>
              <a:spcAft>
                <a:spcPts val="600"/>
              </a:spcAft>
            </a:pPr>
            <a:r>
              <a:rPr lang="en-IE" sz="1400" b="1" dirty="0">
                <a:solidFill>
                  <a:srgbClr val="3B5973"/>
                </a:solidFill>
                <a:effectLst/>
                <a:latin typeface="Interstate" pitchFamily="2" charset="77"/>
              </a:rPr>
              <a:t>80 cent per KG tax on unrecycled plastic packaging </a:t>
            </a:r>
            <a:endParaRPr lang="en-IE" sz="1400" b="1" dirty="0">
              <a:solidFill>
                <a:srgbClr val="3B5973"/>
              </a:solidFill>
              <a:latin typeface="Interstate" pitchFamily="2" charset="77"/>
            </a:endParaRPr>
          </a:p>
        </p:txBody>
      </p:sp>
      <p:pic>
        <p:nvPicPr>
          <p:cNvPr id="6" name="Picture 5">
            <a:extLst>
              <a:ext uri="{FF2B5EF4-FFF2-40B4-BE49-F238E27FC236}">
                <a16:creationId xmlns:a16="http://schemas.microsoft.com/office/drawing/2014/main" id="{B6DA8045-2ACB-A523-D12E-2F81353D9CED}"/>
              </a:ext>
            </a:extLst>
          </p:cNvPr>
          <p:cNvPicPr>
            <a:picLocks noChangeAspect="1"/>
          </p:cNvPicPr>
          <p:nvPr/>
        </p:nvPicPr>
        <p:blipFill>
          <a:blip r:embed="rId7"/>
          <a:stretch>
            <a:fillRect/>
          </a:stretch>
        </p:blipFill>
        <p:spPr>
          <a:xfrm>
            <a:off x="10526980" y="4233084"/>
            <a:ext cx="1002848" cy="1002848"/>
          </a:xfrm>
          <a:prstGeom prst="rect">
            <a:avLst/>
          </a:prstGeom>
        </p:spPr>
      </p:pic>
    </p:spTree>
    <p:extLst>
      <p:ext uri="{BB962C8B-B14F-4D97-AF65-F5344CB8AC3E}">
        <p14:creationId xmlns:p14="http://schemas.microsoft.com/office/powerpoint/2010/main" val="37887091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par>
                                <p:cTn id="11" presetID="22" presetClass="entr" presetSubtype="4" fill="hold"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wipe(down)">
                                      <p:cBhvr>
                                        <p:cTn id="13" dur="500"/>
                                        <p:tgtEl>
                                          <p:spTgt spid="9"/>
                                        </p:tgtEl>
                                      </p:cBhvr>
                                    </p:animEffect>
                                  </p:childTnLst>
                                </p:cTn>
                              </p:par>
                              <p:par>
                                <p:cTn id="14" presetID="22" presetClass="entr" presetSubtype="4" fill="hold" nodeType="withEffect">
                                  <p:stCondLst>
                                    <p:cond delay="0"/>
                                  </p:stCondLst>
                                  <p:childTnLst>
                                    <p:set>
                                      <p:cBhvr>
                                        <p:cTn id="15" dur="1" fill="hold">
                                          <p:stCondLst>
                                            <p:cond delay="0"/>
                                          </p:stCondLst>
                                        </p:cTn>
                                        <p:tgtEl>
                                          <p:spTgt spid="11"/>
                                        </p:tgtEl>
                                        <p:attrNameLst>
                                          <p:attrName>style.visibility</p:attrName>
                                        </p:attrNameLst>
                                      </p:cBhvr>
                                      <p:to>
                                        <p:strVal val="visible"/>
                                      </p:to>
                                    </p:set>
                                    <p:animEffect transition="in" filter="wipe(down)">
                                      <p:cBhvr>
                                        <p:cTn id="16" dur="500"/>
                                        <p:tgtEl>
                                          <p:spTgt spid="11"/>
                                        </p:tgtEl>
                                      </p:cBhvr>
                                    </p:animEffect>
                                  </p:childTnLst>
                                </p:cTn>
                              </p:par>
                              <p:par>
                                <p:cTn id="17" presetID="10" presetClass="entr" presetSubtype="0" fill="hold" grpId="0" nodeType="withEffect">
                                  <p:stCondLst>
                                    <p:cond delay="0"/>
                                  </p:stCondLst>
                                  <p:childTnLst>
                                    <p:set>
                                      <p:cBhvr>
                                        <p:cTn id="18" dur="1" fill="hold">
                                          <p:stCondLst>
                                            <p:cond delay="0"/>
                                          </p:stCondLst>
                                        </p:cTn>
                                        <p:tgtEl>
                                          <p:spTgt spid="16"/>
                                        </p:tgtEl>
                                        <p:attrNameLst>
                                          <p:attrName>style.visibility</p:attrName>
                                        </p:attrNameLst>
                                      </p:cBhvr>
                                      <p:to>
                                        <p:strVal val="visible"/>
                                      </p:to>
                                    </p:set>
                                    <p:animEffect transition="in" filter="fade">
                                      <p:cBhvr>
                                        <p:cTn id="19" dur="500"/>
                                        <p:tgtEl>
                                          <p:spTgt spid="16"/>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17"/>
                                        </p:tgtEl>
                                        <p:attrNameLst>
                                          <p:attrName>style.visibility</p:attrName>
                                        </p:attrNameLst>
                                      </p:cBhvr>
                                      <p:to>
                                        <p:strVal val="visible"/>
                                      </p:to>
                                    </p:set>
                                    <p:animEffect transition="in" filter="fade">
                                      <p:cBhvr>
                                        <p:cTn id="22"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7" grpId="0" animBg="1"/>
      <p:bldP spid="16" grpId="0" animBg="1"/>
      <p:bldP spid="4"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Rectangle 22">
            <a:extLst>
              <a:ext uri="{FF2B5EF4-FFF2-40B4-BE49-F238E27FC236}">
                <a16:creationId xmlns:a16="http://schemas.microsoft.com/office/drawing/2014/main" id="{37921758-5603-FB42-6F85-B51DC7A6352D}"/>
              </a:ext>
            </a:extLst>
          </p:cNvPr>
          <p:cNvSpPr/>
          <p:nvPr/>
        </p:nvSpPr>
        <p:spPr>
          <a:xfrm>
            <a:off x="-187" y="0"/>
            <a:ext cx="12192000" cy="5956399"/>
          </a:xfrm>
          <a:prstGeom prst="rect">
            <a:avLst/>
          </a:prstGeom>
          <a:solidFill>
            <a:srgbClr val="79CDC8"/>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pic>
        <p:nvPicPr>
          <p:cNvPr id="7" name="Picture 6">
            <a:extLst>
              <a:ext uri="{FF2B5EF4-FFF2-40B4-BE49-F238E27FC236}">
                <a16:creationId xmlns:a16="http://schemas.microsoft.com/office/drawing/2014/main" id="{E5A8EF4A-508A-07A0-6C9D-DB69A8A5A310}"/>
              </a:ext>
            </a:extLst>
          </p:cNvPr>
          <p:cNvPicPr>
            <a:picLocks noChangeAspect="1"/>
          </p:cNvPicPr>
          <p:nvPr/>
        </p:nvPicPr>
        <p:blipFill rotWithShape="1">
          <a:blip r:embed="rId3"/>
          <a:srcRect l="5205" t="19095" r="5925" b="6784"/>
          <a:stretch/>
        </p:blipFill>
        <p:spPr>
          <a:xfrm>
            <a:off x="8054503" y="1118682"/>
            <a:ext cx="2480552" cy="1381327"/>
          </a:xfrm>
          <a:prstGeom prst="rect">
            <a:avLst/>
          </a:prstGeom>
          <a:effectLst>
            <a:outerShdw blurRad="50800" dist="38100" dir="2700000" algn="tl" rotWithShape="0">
              <a:prstClr val="black">
                <a:alpha val="40000"/>
              </a:prstClr>
            </a:outerShdw>
          </a:effectLst>
        </p:spPr>
      </p:pic>
      <p:sp>
        <p:nvSpPr>
          <p:cNvPr id="9" name="Rectangle 8">
            <a:extLst>
              <a:ext uri="{FF2B5EF4-FFF2-40B4-BE49-F238E27FC236}">
                <a16:creationId xmlns:a16="http://schemas.microsoft.com/office/drawing/2014/main" id="{19FABD66-ADC5-ABE7-02A9-D660C091CC03}"/>
              </a:ext>
            </a:extLst>
          </p:cNvPr>
          <p:cNvSpPr/>
          <p:nvPr/>
        </p:nvSpPr>
        <p:spPr>
          <a:xfrm>
            <a:off x="511444" y="3494868"/>
            <a:ext cx="3324387" cy="2200759"/>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pic>
        <p:nvPicPr>
          <p:cNvPr id="8" name="Picture 7" descr="A picture containing road, outdoor, sky, transport&#10;&#10;Description automatically generated">
            <a:extLst>
              <a:ext uri="{FF2B5EF4-FFF2-40B4-BE49-F238E27FC236}">
                <a16:creationId xmlns:a16="http://schemas.microsoft.com/office/drawing/2014/main" id="{23C9CB60-178C-C060-6662-EC9998CBC7E3}"/>
              </a:ext>
            </a:extLst>
          </p:cNvPr>
          <p:cNvPicPr>
            <a:picLocks noChangeAspect="1"/>
          </p:cNvPicPr>
          <p:nvPr/>
        </p:nvPicPr>
        <p:blipFill rotWithShape="1">
          <a:blip r:embed="rId4" cstate="hqprint">
            <a:extLst>
              <a:ext uri="{28A0092B-C50C-407E-A947-70E740481C1C}">
                <a14:useLocalDpi xmlns:a14="http://schemas.microsoft.com/office/drawing/2010/main"/>
              </a:ext>
            </a:extLst>
          </a:blip>
          <a:srcRect b="36744"/>
          <a:stretch/>
        </p:blipFill>
        <p:spPr>
          <a:xfrm flipH="1">
            <a:off x="4292089" y="1127448"/>
            <a:ext cx="2182388" cy="1380492"/>
          </a:xfrm>
          <a:prstGeom prst="rect">
            <a:avLst/>
          </a:prstGeom>
          <a:solidFill>
            <a:srgbClr val="FFFFFF">
              <a:shade val="85000"/>
            </a:srgbClr>
          </a:solidFill>
          <a:ln>
            <a:noFill/>
          </a:ln>
          <a:effectLst>
            <a:outerShdw blurRad="50800" dist="38100" dir="2700000" algn="tl" rotWithShape="0">
              <a:prstClr val="black">
                <a:alpha val="40000"/>
              </a:prstClr>
            </a:outerShdw>
          </a:effectLst>
        </p:spPr>
      </p:pic>
      <p:sp>
        <p:nvSpPr>
          <p:cNvPr id="13" name="Title 1">
            <a:extLst>
              <a:ext uri="{FF2B5EF4-FFF2-40B4-BE49-F238E27FC236}">
                <a16:creationId xmlns:a16="http://schemas.microsoft.com/office/drawing/2014/main" id="{A87EFF3C-20EB-EB36-50B4-3E5BEEAE96E5}"/>
              </a:ext>
            </a:extLst>
          </p:cNvPr>
          <p:cNvSpPr txBox="1">
            <a:spLocks/>
          </p:cNvSpPr>
          <p:nvPr/>
        </p:nvSpPr>
        <p:spPr>
          <a:xfrm>
            <a:off x="401742" y="293441"/>
            <a:ext cx="8198248"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prstClr val="white"/>
                </a:solidFill>
                <a:effectLst/>
                <a:uLnTx/>
                <a:uFillTx/>
                <a:latin typeface="Interstate" pitchFamily="2" charset="77"/>
                <a:ea typeface="+mj-ea"/>
                <a:cs typeface="+mj-cs"/>
              </a:rPr>
              <a:t>REGULATORY RESPONSES – BUILT ENVIRONMENT </a:t>
            </a:r>
          </a:p>
        </p:txBody>
      </p:sp>
      <p:pic>
        <p:nvPicPr>
          <p:cNvPr id="21" name="Picture 20">
            <a:extLst>
              <a:ext uri="{FF2B5EF4-FFF2-40B4-BE49-F238E27FC236}">
                <a16:creationId xmlns:a16="http://schemas.microsoft.com/office/drawing/2014/main" id="{779471B2-C074-FDC0-5200-0D17EE90A8DB}"/>
              </a:ext>
            </a:extLst>
          </p:cNvPr>
          <p:cNvPicPr>
            <a:picLocks noChangeAspect="1"/>
          </p:cNvPicPr>
          <p:nvPr/>
        </p:nvPicPr>
        <p:blipFill rotWithShape="1">
          <a:blip r:embed="rId5" cstate="hqprint">
            <a:extLst>
              <a:ext uri="{28A0092B-C50C-407E-A947-70E740481C1C}">
                <a14:useLocalDpi xmlns:a14="http://schemas.microsoft.com/office/drawing/2010/main"/>
              </a:ext>
            </a:extLst>
          </a:blip>
          <a:srcRect t="-1" b="37686"/>
          <a:stretch/>
        </p:blipFill>
        <p:spPr>
          <a:xfrm>
            <a:off x="507995" y="1137724"/>
            <a:ext cx="2182388" cy="1359942"/>
          </a:xfrm>
          <a:prstGeom prst="rect">
            <a:avLst/>
          </a:prstGeom>
          <a:solidFill>
            <a:srgbClr val="FFFFFF">
              <a:shade val="85000"/>
            </a:srgbClr>
          </a:solidFill>
          <a:ln>
            <a:noFill/>
          </a:ln>
          <a:effectLst>
            <a:outerShdw blurRad="50800" dist="38100" dir="2700000" algn="tl" rotWithShape="0">
              <a:prstClr val="black">
                <a:alpha val="40000"/>
              </a:prstClr>
            </a:outerShdw>
          </a:effectLst>
        </p:spPr>
      </p:pic>
      <p:sp>
        <p:nvSpPr>
          <p:cNvPr id="31" name="Oval 30">
            <a:extLst>
              <a:ext uri="{FF2B5EF4-FFF2-40B4-BE49-F238E27FC236}">
                <a16:creationId xmlns:a16="http://schemas.microsoft.com/office/drawing/2014/main" id="{317CFBC0-7913-43D7-AAB7-BFD3E52774DF}"/>
              </a:ext>
            </a:extLst>
          </p:cNvPr>
          <p:cNvSpPr/>
          <p:nvPr/>
        </p:nvSpPr>
        <p:spPr>
          <a:xfrm>
            <a:off x="2523554" y="1158086"/>
            <a:ext cx="1339994" cy="1339994"/>
          </a:xfrm>
          <a:prstGeom prst="ellipse">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lIns="36000" tIns="36000" rIns="36000" bIns="36000" rtlCol="0" anchor="ctr"/>
          <a:lstStyle/>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200" b="1" i="0" u="none" strike="noStrike" kern="1200" cap="none" spc="0" normalizeH="0" baseline="0" noProof="0" dirty="0">
                <a:ln>
                  <a:noFill/>
                </a:ln>
                <a:solidFill>
                  <a:prstClr val="white"/>
                </a:solidFill>
                <a:effectLst/>
                <a:uLnTx/>
                <a:uFillTx/>
                <a:latin typeface="Interstate" pitchFamily="2" charset="77"/>
                <a:ea typeface="+mn-ea"/>
                <a:cs typeface="+mn-cs"/>
              </a:rPr>
              <a:t>Recycled aggregates</a:t>
            </a:r>
          </a:p>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000" b="0" i="0" u="none" strike="noStrike" kern="1200" cap="none" spc="0" normalizeH="0" baseline="0" noProof="0" dirty="0">
                <a:ln>
                  <a:noFill/>
                </a:ln>
                <a:solidFill>
                  <a:prstClr val="white"/>
                </a:solidFill>
                <a:effectLst/>
                <a:uLnTx/>
                <a:uFillTx/>
                <a:latin typeface="Interstate Light" pitchFamily="2" charset="77"/>
                <a:ea typeface="+mn-ea"/>
                <a:cs typeface="+mn-cs"/>
              </a:rPr>
              <a:t>(end-of-waste criteria)</a:t>
            </a:r>
          </a:p>
        </p:txBody>
      </p:sp>
      <p:sp>
        <p:nvSpPr>
          <p:cNvPr id="34" name="Oval 33">
            <a:extLst>
              <a:ext uri="{FF2B5EF4-FFF2-40B4-BE49-F238E27FC236}">
                <a16:creationId xmlns:a16="http://schemas.microsoft.com/office/drawing/2014/main" id="{E47B990D-F26A-7F14-FCE0-ADF20958F259}"/>
              </a:ext>
            </a:extLst>
          </p:cNvPr>
          <p:cNvSpPr/>
          <p:nvPr/>
        </p:nvSpPr>
        <p:spPr>
          <a:xfrm>
            <a:off x="6294850" y="1142669"/>
            <a:ext cx="1339994" cy="1339994"/>
          </a:xfrm>
          <a:prstGeom prst="ellipse">
            <a:avLst/>
          </a:prstGeom>
          <a:solidFill>
            <a:srgbClr val="F58344"/>
          </a:solidFill>
          <a:ln>
            <a:noFill/>
          </a:ln>
        </p:spPr>
        <p:style>
          <a:lnRef idx="2">
            <a:schemeClr val="accent1">
              <a:shade val="15000"/>
            </a:schemeClr>
          </a:lnRef>
          <a:fillRef idx="1">
            <a:schemeClr val="accent1"/>
          </a:fillRef>
          <a:effectRef idx="0">
            <a:schemeClr val="accent1"/>
          </a:effectRef>
          <a:fontRef idx="minor">
            <a:schemeClr val="lt1"/>
          </a:fontRef>
        </p:style>
        <p:txBody>
          <a:bodyPr lIns="36000" tIns="36000" rIns="36000" bIns="36000" rtlCol="0" anchor="ctr"/>
          <a:lstStyle/>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200" b="1" i="0" u="none" strike="noStrike" kern="1200" cap="none" spc="0" normalizeH="0" baseline="0" noProof="0" dirty="0">
                <a:ln>
                  <a:noFill/>
                </a:ln>
                <a:solidFill>
                  <a:prstClr val="white"/>
                </a:solidFill>
                <a:effectLst/>
                <a:uLnTx/>
                <a:uFillTx/>
                <a:latin typeface="Interstate" pitchFamily="2" charset="77"/>
                <a:ea typeface="+mn-ea"/>
                <a:cs typeface="+mn-cs"/>
              </a:rPr>
              <a:t>Site-won Asphalt </a:t>
            </a:r>
          </a:p>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000" b="0" i="0" u="none" strike="noStrike" kern="1200" cap="none" spc="0" normalizeH="0" baseline="0" noProof="0" dirty="0">
                <a:ln>
                  <a:noFill/>
                </a:ln>
                <a:solidFill>
                  <a:prstClr val="white"/>
                </a:solidFill>
                <a:effectLst/>
                <a:uLnTx/>
                <a:uFillTx/>
                <a:latin typeface="Interstate Light" pitchFamily="2" charset="77"/>
                <a:ea typeface="+mn-ea"/>
                <a:cs typeface="+mn-cs"/>
              </a:rPr>
              <a:t>(by-product criteria)</a:t>
            </a:r>
          </a:p>
        </p:txBody>
      </p:sp>
      <p:sp>
        <p:nvSpPr>
          <p:cNvPr id="35" name="Oval 34">
            <a:extLst>
              <a:ext uri="{FF2B5EF4-FFF2-40B4-BE49-F238E27FC236}">
                <a16:creationId xmlns:a16="http://schemas.microsoft.com/office/drawing/2014/main" id="{2B34B057-8DFE-1DC2-1737-19099D691EB2}"/>
              </a:ext>
            </a:extLst>
          </p:cNvPr>
          <p:cNvSpPr/>
          <p:nvPr/>
        </p:nvSpPr>
        <p:spPr>
          <a:xfrm>
            <a:off x="10345675" y="1160894"/>
            <a:ext cx="1339994" cy="1339994"/>
          </a:xfrm>
          <a:prstGeom prst="ellipse">
            <a:avLst/>
          </a:prstGeom>
          <a:solidFill>
            <a:srgbClr val="79B2E1"/>
          </a:solidFill>
          <a:ln>
            <a:noFill/>
          </a:ln>
        </p:spPr>
        <p:style>
          <a:lnRef idx="2">
            <a:schemeClr val="accent1">
              <a:shade val="15000"/>
            </a:schemeClr>
          </a:lnRef>
          <a:fillRef idx="1">
            <a:schemeClr val="accent1"/>
          </a:fillRef>
          <a:effectRef idx="0">
            <a:schemeClr val="accent1"/>
          </a:effectRef>
          <a:fontRef idx="minor">
            <a:schemeClr val="lt1"/>
          </a:fontRef>
        </p:style>
        <p:txBody>
          <a:bodyPr lIns="36000" tIns="36000" rIns="36000" bIns="36000" rtlCol="0" anchor="ctr"/>
          <a:lstStyle/>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200" b="1" i="0" u="none" strike="noStrike" kern="1200" cap="none" spc="0" normalizeH="0" baseline="0" noProof="0" dirty="0">
                <a:ln>
                  <a:noFill/>
                </a:ln>
                <a:solidFill>
                  <a:prstClr val="white"/>
                </a:solidFill>
                <a:effectLst/>
                <a:uLnTx/>
                <a:uFillTx/>
                <a:latin typeface="Interstate" pitchFamily="2" charset="77"/>
                <a:ea typeface="+mn-ea"/>
                <a:cs typeface="+mn-cs"/>
              </a:rPr>
              <a:t>Greenfield soil &amp; stone </a:t>
            </a:r>
          </a:p>
          <a:p>
            <a:pPr marL="0" marR="0" lvl="0" indent="0" algn="ctr" defTabSz="914400" rtl="0" eaLnBrk="1" fontAlgn="auto" latinLnBrk="0" hangingPunct="1">
              <a:lnSpc>
                <a:spcPct val="100000"/>
              </a:lnSpc>
              <a:spcBef>
                <a:spcPts val="0"/>
              </a:spcBef>
              <a:spcAft>
                <a:spcPts val="400"/>
              </a:spcAft>
              <a:buClrTx/>
              <a:buSzTx/>
              <a:buFontTx/>
              <a:buNone/>
              <a:tabLst/>
              <a:defRPr/>
            </a:pPr>
            <a:r>
              <a:rPr kumimoji="0" lang="en-IE" sz="1000" b="0" i="0" u="none" strike="noStrike" kern="1200" cap="none" spc="0" normalizeH="0" baseline="0" noProof="0" dirty="0">
                <a:ln>
                  <a:noFill/>
                </a:ln>
                <a:solidFill>
                  <a:prstClr val="white"/>
                </a:solidFill>
                <a:effectLst/>
                <a:uLnTx/>
                <a:uFillTx/>
                <a:latin typeface="Interstate Light" pitchFamily="2" charset="77"/>
                <a:ea typeface="+mn-ea"/>
                <a:cs typeface="+mn-cs"/>
              </a:rPr>
              <a:t>(by-product criteria)</a:t>
            </a:r>
          </a:p>
        </p:txBody>
      </p:sp>
      <p:sp>
        <p:nvSpPr>
          <p:cNvPr id="2" name="TextBox 1">
            <a:extLst>
              <a:ext uri="{FF2B5EF4-FFF2-40B4-BE49-F238E27FC236}">
                <a16:creationId xmlns:a16="http://schemas.microsoft.com/office/drawing/2014/main" id="{133D5044-6603-B8A3-65F7-829C9D6DBDC3}"/>
              </a:ext>
            </a:extLst>
          </p:cNvPr>
          <p:cNvSpPr txBox="1"/>
          <p:nvPr/>
        </p:nvSpPr>
        <p:spPr>
          <a:xfrm>
            <a:off x="404852" y="2621282"/>
            <a:ext cx="2865290" cy="765098"/>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600" b="1" i="0" u="none" strike="noStrike" kern="1200" cap="none" spc="0" normalizeH="0" baseline="0" noProof="0" dirty="0">
                <a:ln>
                  <a:noFill/>
                </a:ln>
                <a:solidFill>
                  <a:prstClr val="white"/>
                </a:solidFill>
                <a:effectLst/>
                <a:uLnTx/>
                <a:uFillTx/>
                <a:latin typeface="Interstate" pitchFamily="2" charset="77"/>
                <a:ea typeface="+mn-ea"/>
                <a:cs typeface="Arial"/>
              </a:rPr>
              <a:t>NATIONAL DECISION PUBLISHED OCTOBER 2023</a:t>
            </a:r>
            <a:endParaRPr kumimoji="0" lang="en-US" sz="1600" b="1" i="0" u="none" strike="noStrike" kern="1200" cap="none" spc="0" normalizeH="0" baseline="0" noProof="0" dirty="0">
              <a:ln>
                <a:noFill/>
              </a:ln>
              <a:solidFill>
                <a:prstClr val="white"/>
              </a:solidFill>
              <a:effectLst/>
              <a:uLnTx/>
              <a:uFillTx/>
              <a:latin typeface="Interstate" pitchFamily="2" charset="77"/>
              <a:ea typeface="+mn-ea"/>
              <a:cs typeface="Arial"/>
            </a:endParaRPr>
          </a:p>
        </p:txBody>
      </p:sp>
      <p:sp>
        <p:nvSpPr>
          <p:cNvPr id="3" name="TextBox 2">
            <a:extLst>
              <a:ext uri="{FF2B5EF4-FFF2-40B4-BE49-F238E27FC236}">
                <a16:creationId xmlns:a16="http://schemas.microsoft.com/office/drawing/2014/main" id="{7765C8B8-5655-6FB2-0CAD-A0656EE62E1C}"/>
              </a:ext>
            </a:extLst>
          </p:cNvPr>
          <p:cNvSpPr txBox="1"/>
          <p:nvPr/>
        </p:nvSpPr>
        <p:spPr>
          <a:xfrm>
            <a:off x="570782" y="3838403"/>
            <a:ext cx="3036991" cy="1089529"/>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200" b="0" i="0" u="none" strike="noStrike" kern="1200" cap="none" spc="0" normalizeH="0" baseline="0" noProof="0" dirty="0">
                <a:ln>
                  <a:noFill/>
                </a:ln>
                <a:solidFill>
                  <a:srgbClr val="3D5873"/>
                </a:solidFill>
                <a:effectLst/>
                <a:uLnTx/>
                <a:uFillTx/>
                <a:latin typeface="Interstate Light" pitchFamily="2" charset="77"/>
                <a:ea typeface="+mn-ea"/>
                <a:cs typeface="Arial"/>
              </a:rPr>
              <a:t>Currently</a:t>
            </a:r>
            <a:r>
              <a:rPr kumimoji="0" lang="en-IE" sz="1600" b="0" i="0" u="none" strike="noStrike" kern="1200" cap="none" spc="0" normalizeH="0" baseline="0" noProof="0" dirty="0">
                <a:ln>
                  <a:noFill/>
                </a:ln>
                <a:solidFill>
                  <a:srgbClr val="3D5873"/>
                </a:solidFill>
                <a:effectLst/>
                <a:uLnTx/>
                <a:uFillTx/>
                <a:latin typeface="Interstate Light" pitchFamily="2" charset="77"/>
                <a:ea typeface="+mn-ea"/>
                <a:cs typeface="Arial"/>
              </a:rPr>
              <a:t> </a:t>
            </a:r>
            <a:br>
              <a:rPr kumimoji="0" lang="en-IE" sz="1600" b="0" i="0" u="none" strike="noStrike" kern="1200" cap="none" spc="0" normalizeH="0" baseline="0" noProof="0" dirty="0">
                <a:ln>
                  <a:noFill/>
                </a:ln>
                <a:solidFill>
                  <a:srgbClr val="3D5873"/>
                </a:solidFill>
                <a:effectLst/>
                <a:uLnTx/>
                <a:uFillTx/>
                <a:latin typeface="Interstate Light" pitchFamily="2" charset="77"/>
                <a:ea typeface="+mn-ea"/>
                <a:cs typeface="Arial"/>
              </a:rPr>
            </a:br>
            <a:r>
              <a:rPr kumimoji="0" lang="en-IE" sz="4400" b="1" i="0" u="none" strike="noStrike" kern="1200" cap="none" spc="0" normalizeH="0" baseline="0" noProof="0" dirty="0">
                <a:ln>
                  <a:noFill/>
                </a:ln>
                <a:solidFill>
                  <a:srgbClr val="3D5873"/>
                </a:solidFill>
                <a:effectLst/>
                <a:uLnTx/>
                <a:uFillTx/>
                <a:latin typeface="Interstate" pitchFamily="2" charset="77"/>
                <a:ea typeface="+mn-ea"/>
                <a:cs typeface="Arial"/>
              </a:rPr>
              <a:t>40</a:t>
            </a:r>
            <a:r>
              <a:rPr kumimoji="0" lang="en-IE" sz="4400" b="0" i="0" u="none" strike="noStrike" kern="1200" cap="none" spc="0" normalizeH="0" baseline="0" noProof="0" dirty="0">
                <a:ln>
                  <a:noFill/>
                </a:ln>
                <a:solidFill>
                  <a:srgbClr val="3D5873"/>
                </a:solidFill>
                <a:effectLst/>
                <a:uLnTx/>
                <a:uFillTx/>
                <a:latin typeface="Interstate Light" pitchFamily="2" charset="77"/>
                <a:ea typeface="+mn-ea"/>
                <a:cs typeface="Arial"/>
              </a:rPr>
              <a:t> </a:t>
            </a:r>
            <a:br>
              <a:rPr kumimoji="0" lang="en-IE" sz="1600" b="0" i="0" u="none" strike="noStrike" kern="1200" cap="none" spc="0" normalizeH="0" baseline="0" noProof="0" dirty="0">
                <a:ln>
                  <a:noFill/>
                </a:ln>
                <a:solidFill>
                  <a:srgbClr val="3D5873"/>
                </a:solidFill>
                <a:effectLst/>
                <a:uLnTx/>
                <a:uFillTx/>
                <a:latin typeface="Interstate Light" pitchFamily="2" charset="77"/>
                <a:ea typeface="+mn-ea"/>
                <a:cs typeface="Arial"/>
              </a:rPr>
            </a:br>
            <a:r>
              <a:rPr kumimoji="0" lang="en-IE" sz="1200" b="0" i="0" u="none" strike="noStrike" kern="1200" cap="none" spc="0" normalizeH="0" baseline="0" noProof="0" dirty="0">
                <a:ln>
                  <a:noFill/>
                </a:ln>
                <a:solidFill>
                  <a:srgbClr val="3D5873"/>
                </a:solidFill>
                <a:effectLst/>
                <a:uLnTx/>
                <a:uFillTx/>
                <a:latin typeface="Interstate Light" pitchFamily="2" charset="77"/>
                <a:ea typeface="+mn-ea"/>
                <a:cs typeface="Arial"/>
              </a:rPr>
              <a:t>operators registered.</a:t>
            </a:r>
          </a:p>
        </p:txBody>
      </p:sp>
      <p:sp>
        <p:nvSpPr>
          <p:cNvPr id="5" name="TextBox 4">
            <a:extLst>
              <a:ext uri="{FF2B5EF4-FFF2-40B4-BE49-F238E27FC236}">
                <a16:creationId xmlns:a16="http://schemas.microsoft.com/office/drawing/2014/main" id="{803915B8-AF6E-0388-F8F1-6DB52FB6ED25}"/>
              </a:ext>
            </a:extLst>
          </p:cNvPr>
          <p:cNvSpPr txBox="1"/>
          <p:nvPr/>
        </p:nvSpPr>
        <p:spPr>
          <a:xfrm>
            <a:off x="4201274" y="2621282"/>
            <a:ext cx="2462997" cy="757130"/>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600" b="1" i="0" u="none" strike="noStrike" kern="1200" cap="none" spc="0" normalizeH="0" baseline="0" noProof="0" dirty="0">
                <a:ln>
                  <a:noFill/>
                </a:ln>
                <a:solidFill>
                  <a:prstClr val="white"/>
                </a:solidFill>
                <a:effectLst/>
                <a:uLnTx/>
                <a:uFillTx/>
                <a:latin typeface="Interstate" pitchFamily="2" charset="77"/>
                <a:ea typeface="+mn-ea"/>
                <a:cs typeface="Arial"/>
              </a:rPr>
              <a:t>NATIONAL DECISION PUBLISHED IN NOV 2023</a:t>
            </a:r>
            <a:endParaRPr kumimoji="0" lang="en-US" sz="1600" b="1" i="0" u="none" strike="noStrike" kern="1200" cap="none" spc="0" normalizeH="0" baseline="0" noProof="0" dirty="0">
              <a:ln>
                <a:noFill/>
              </a:ln>
              <a:solidFill>
                <a:prstClr val="white"/>
              </a:solidFill>
              <a:effectLst/>
              <a:uLnTx/>
              <a:uFillTx/>
              <a:latin typeface="Interstate" pitchFamily="2" charset="77"/>
              <a:ea typeface="+mn-ea"/>
              <a:cs typeface="Arial"/>
            </a:endParaRPr>
          </a:p>
        </p:txBody>
      </p:sp>
      <p:sp>
        <p:nvSpPr>
          <p:cNvPr id="10" name="TextBox 9">
            <a:extLst>
              <a:ext uri="{FF2B5EF4-FFF2-40B4-BE49-F238E27FC236}">
                <a16:creationId xmlns:a16="http://schemas.microsoft.com/office/drawing/2014/main" id="{BAD29DCA-5BC6-8A23-4EEA-01CCB1DEECDC}"/>
              </a:ext>
            </a:extLst>
          </p:cNvPr>
          <p:cNvSpPr txBox="1"/>
          <p:nvPr/>
        </p:nvSpPr>
        <p:spPr>
          <a:xfrm>
            <a:off x="7972745" y="2621282"/>
            <a:ext cx="3657601" cy="757130"/>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600" b="1" i="0" u="none" strike="noStrike" kern="1200" cap="none" spc="0" normalizeH="0" baseline="0" noProof="0" dirty="0">
                <a:ln>
                  <a:noFill/>
                </a:ln>
                <a:solidFill>
                  <a:prstClr val="white"/>
                </a:solidFill>
                <a:effectLst/>
                <a:uLnTx/>
                <a:uFillTx/>
                <a:latin typeface="Interstate" pitchFamily="2" charset="77"/>
                <a:ea typeface="+mn-ea"/>
                <a:cs typeface="Arial"/>
              </a:rPr>
              <a:t>NATIONAL DECISION </a:t>
            </a:r>
          </a:p>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600" b="1" i="0" u="none" strike="noStrike" kern="1200" cap="none" spc="0" normalizeH="0" baseline="0" noProof="0" dirty="0">
                <a:ln>
                  <a:noFill/>
                </a:ln>
                <a:solidFill>
                  <a:prstClr val="white"/>
                </a:solidFill>
                <a:effectLst/>
                <a:uLnTx/>
                <a:uFillTx/>
                <a:latin typeface="Interstate" pitchFamily="2" charset="77"/>
                <a:ea typeface="+mn-ea"/>
                <a:cs typeface="Arial"/>
              </a:rPr>
              <a:t>PUBLISHED</a:t>
            </a:r>
            <a:r>
              <a:rPr kumimoji="0" lang="en-IE" sz="1600" b="1" i="0" u="none" strike="noStrike" kern="1200" cap="none" spc="0" normalizeH="0" noProof="0" dirty="0">
                <a:ln>
                  <a:noFill/>
                </a:ln>
                <a:solidFill>
                  <a:prstClr val="white"/>
                </a:solidFill>
                <a:effectLst/>
                <a:uLnTx/>
                <a:uFillTx/>
                <a:latin typeface="Interstate" pitchFamily="2" charset="77"/>
                <a:ea typeface="+mn-ea"/>
                <a:cs typeface="Arial"/>
              </a:rPr>
              <a:t> IN </a:t>
            </a:r>
          </a:p>
          <a:p>
            <a:pPr marL="0" marR="0" lvl="0" indent="0" algn="l" defTabSz="914400" rtl="0" eaLnBrk="1" fontAlgn="auto" latinLnBrk="0" hangingPunct="1">
              <a:lnSpc>
                <a:spcPct val="90000"/>
              </a:lnSpc>
              <a:spcBef>
                <a:spcPts val="0"/>
              </a:spcBef>
              <a:spcAft>
                <a:spcPts val="0"/>
              </a:spcAft>
              <a:buClrTx/>
              <a:buSzTx/>
              <a:buFontTx/>
              <a:buNone/>
              <a:tabLst/>
              <a:defRPr/>
            </a:pPr>
            <a:r>
              <a:rPr kumimoji="0" lang="en-IE" sz="1600" b="1" i="0" u="none" strike="noStrike" kern="1200" cap="none" spc="0" normalizeH="0" noProof="0" dirty="0">
                <a:ln>
                  <a:noFill/>
                </a:ln>
                <a:solidFill>
                  <a:prstClr val="white"/>
                </a:solidFill>
                <a:effectLst/>
                <a:uLnTx/>
                <a:uFillTx/>
                <a:latin typeface="Interstate" pitchFamily="2" charset="77"/>
                <a:ea typeface="+mn-ea"/>
                <a:cs typeface="Arial"/>
              </a:rPr>
              <a:t>AUGUST 2024</a:t>
            </a:r>
            <a:endParaRPr kumimoji="0" lang="en-US" sz="1600" b="1" i="0" u="none" strike="noStrike" kern="1200" cap="none" spc="0" normalizeH="0" baseline="0" noProof="0" dirty="0">
              <a:ln>
                <a:noFill/>
              </a:ln>
              <a:solidFill>
                <a:prstClr val="white"/>
              </a:solidFill>
              <a:effectLst/>
              <a:uLnTx/>
              <a:uFillTx/>
              <a:latin typeface="Interstate" pitchFamily="2" charset="77"/>
              <a:ea typeface="+mn-ea"/>
              <a:cs typeface="Arial"/>
            </a:endParaRPr>
          </a:p>
        </p:txBody>
      </p:sp>
      <p:sp>
        <p:nvSpPr>
          <p:cNvPr id="14" name="Rectangle 13">
            <a:extLst>
              <a:ext uri="{FF2B5EF4-FFF2-40B4-BE49-F238E27FC236}">
                <a16:creationId xmlns:a16="http://schemas.microsoft.com/office/drawing/2014/main" id="{4A00B8EE-B719-F2BF-CB8C-6B133AD791F4}"/>
              </a:ext>
            </a:extLst>
          </p:cNvPr>
          <p:cNvSpPr/>
          <p:nvPr/>
        </p:nvSpPr>
        <p:spPr>
          <a:xfrm>
            <a:off x="4290447" y="3494868"/>
            <a:ext cx="3324387" cy="2200759"/>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6" name="TextBox 5">
            <a:extLst>
              <a:ext uri="{FF2B5EF4-FFF2-40B4-BE49-F238E27FC236}">
                <a16:creationId xmlns:a16="http://schemas.microsoft.com/office/drawing/2014/main" id="{D640EE95-EDA9-6F0A-298A-FFDFB56E02E3}"/>
              </a:ext>
            </a:extLst>
          </p:cNvPr>
          <p:cNvSpPr txBox="1"/>
          <p:nvPr/>
        </p:nvSpPr>
        <p:spPr>
          <a:xfrm>
            <a:off x="4297683" y="3838403"/>
            <a:ext cx="3021459" cy="978729"/>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lang="en-IE" sz="1200" dirty="0">
                <a:solidFill>
                  <a:srgbClr val="3D5873"/>
                </a:solidFill>
                <a:latin typeface="Interstate Light" pitchFamily="2" charset="77"/>
                <a:cs typeface="Arial"/>
              </a:rPr>
              <a:t>Over</a:t>
            </a:r>
            <a:r>
              <a:rPr kumimoji="0" lang="en-IE" sz="4000" b="1" i="0" u="none" strike="noStrike" kern="1200" cap="none" spc="0" normalizeH="0" baseline="0" noProof="0" dirty="0">
                <a:ln>
                  <a:noFill/>
                </a:ln>
                <a:solidFill>
                  <a:srgbClr val="3D5873"/>
                </a:solidFill>
                <a:effectLst/>
                <a:uLnTx/>
                <a:uFillTx/>
                <a:latin typeface="Interstate" pitchFamily="2" charset="77"/>
                <a:ea typeface="+mn-ea"/>
                <a:cs typeface="Arial"/>
              </a:rPr>
              <a:t> 250</a:t>
            </a:r>
            <a:r>
              <a:rPr kumimoji="0" lang="en-IE" sz="4000" b="0" i="0" u="none" strike="noStrike" kern="1200" cap="none" spc="0" normalizeH="0" baseline="0" noProof="0" dirty="0">
                <a:ln>
                  <a:noFill/>
                </a:ln>
                <a:solidFill>
                  <a:srgbClr val="3D5873"/>
                </a:solidFill>
                <a:effectLst/>
                <a:uLnTx/>
                <a:uFillTx/>
                <a:latin typeface="Interstate Light" pitchFamily="2" charset="77"/>
                <a:ea typeface="+mn-ea"/>
                <a:cs typeface="Arial"/>
              </a:rPr>
              <a:t> </a:t>
            </a:r>
            <a:br>
              <a:rPr kumimoji="0" lang="en-IE" sz="1400" b="0" i="0" u="none" strike="noStrike" kern="1200" cap="none" spc="0" normalizeH="0" baseline="0" noProof="0" dirty="0">
                <a:ln>
                  <a:noFill/>
                </a:ln>
                <a:solidFill>
                  <a:srgbClr val="3D5873"/>
                </a:solidFill>
                <a:effectLst/>
                <a:uLnTx/>
                <a:uFillTx/>
                <a:latin typeface="Interstate Light" pitchFamily="2" charset="77"/>
                <a:ea typeface="+mn-ea"/>
                <a:cs typeface="Arial"/>
              </a:rPr>
            </a:br>
            <a:r>
              <a:rPr kumimoji="0" lang="en-IE" sz="1200" b="0" i="0" u="none" strike="noStrike" kern="1200" cap="none" spc="0" normalizeH="0" baseline="0" noProof="0" dirty="0">
                <a:ln>
                  <a:noFill/>
                </a:ln>
                <a:solidFill>
                  <a:srgbClr val="3D5873"/>
                </a:solidFill>
                <a:effectLst/>
                <a:uLnTx/>
                <a:uFillTx/>
                <a:latin typeface="Interstate Light" pitchFamily="2" charset="77"/>
                <a:ea typeface="+mn-ea"/>
                <a:cs typeface="Arial"/>
              </a:rPr>
              <a:t>notifications made under new decision; </a:t>
            </a:r>
            <a:br>
              <a:rPr kumimoji="0" lang="en-IE" sz="1200" b="0" i="0" u="none" strike="noStrike" kern="1200" cap="none" spc="0" normalizeH="0" baseline="0" noProof="0" dirty="0">
                <a:ln>
                  <a:noFill/>
                </a:ln>
                <a:solidFill>
                  <a:srgbClr val="3D5873"/>
                </a:solidFill>
                <a:effectLst/>
                <a:uLnTx/>
                <a:uFillTx/>
                <a:latin typeface="Interstate Light" pitchFamily="2" charset="77"/>
                <a:ea typeface="+mn-ea"/>
                <a:cs typeface="Arial"/>
              </a:rPr>
            </a:br>
            <a:endParaRPr kumimoji="0" lang="en-IE" sz="1200" b="0" i="0" u="none" strike="noStrike" kern="1200" cap="none" spc="0" normalizeH="0" baseline="0" noProof="0" dirty="0">
              <a:ln>
                <a:noFill/>
              </a:ln>
              <a:solidFill>
                <a:srgbClr val="3D5873"/>
              </a:solidFill>
              <a:effectLst/>
              <a:uLnTx/>
              <a:uFillTx/>
              <a:latin typeface="Interstate Light" pitchFamily="2" charset="77"/>
              <a:ea typeface="+mn-ea"/>
              <a:cs typeface="Arial"/>
            </a:endParaRPr>
          </a:p>
        </p:txBody>
      </p:sp>
      <p:sp>
        <p:nvSpPr>
          <p:cNvPr id="15" name="Rectangle 14">
            <a:extLst>
              <a:ext uri="{FF2B5EF4-FFF2-40B4-BE49-F238E27FC236}">
                <a16:creationId xmlns:a16="http://schemas.microsoft.com/office/drawing/2014/main" id="{898D16ED-C3E6-3C7C-6831-ACA03CB145B7}"/>
              </a:ext>
            </a:extLst>
          </p:cNvPr>
          <p:cNvSpPr/>
          <p:nvPr/>
        </p:nvSpPr>
        <p:spPr>
          <a:xfrm>
            <a:off x="8077200" y="3494868"/>
            <a:ext cx="3569776" cy="2200759"/>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2" name="TextBox 11">
            <a:extLst>
              <a:ext uri="{FF2B5EF4-FFF2-40B4-BE49-F238E27FC236}">
                <a16:creationId xmlns:a16="http://schemas.microsoft.com/office/drawing/2014/main" id="{4B47CD23-1A90-4381-0484-DA08A1498079}"/>
              </a:ext>
            </a:extLst>
          </p:cNvPr>
          <p:cNvSpPr txBox="1"/>
          <p:nvPr/>
        </p:nvSpPr>
        <p:spPr>
          <a:xfrm>
            <a:off x="8126052" y="3787745"/>
            <a:ext cx="3353820" cy="1532727"/>
          </a:xfrm>
          <a:prstGeom prst="rect">
            <a:avLst/>
          </a:prstGeom>
          <a:noFill/>
        </p:spPr>
        <p:txBody>
          <a:bodyPr wrap="square">
            <a:spAutoFit/>
          </a:bodyPr>
          <a:lstStyle/>
          <a:p>
            <a:pPr marL="0" marR="0" lvl="0" indent="0" algn="l" defTabSz="914400" rtl="0" eaLnBrk="1" fontAlgn="auto" latinLnBrk="0" hangingPunct="1">
              <a:lnSpc>
                <a:spcPct val="90000"/>
              </a:lnSpc>
              <a:spcBef>
                <a:spcPts val="0"/>
              </a:spcBef>
              <a:spcAft>
                <a:spcPts val="0"/>
              </a:spcAft>
              <a:buClrTx/>
              <a:buSzTx/>
              <a:buFontTx/>
              <a:buNone/>
              <a:tabLst/>
              <a:defRPr/>
            </a:pPr>
            <a:r>
              <a:rPr lang="en-IE" sz="1200" dirty="0">
                <a:solidFill>
                  <a:srgbClr val="3D5873"/>
                </a:solidFill>
                <a:latin typeface="Interstate Light" pitchFamily="2" charset="77"/>
                <a:cs typeface="Arial"/>
              </a:rPr>
              <a:t>Regulatory option to prevent Over </a:t>
            </a:r>
            <a:br>
              <a:rPr lang="en-IE" sz="1200" dirty="0">
                <a:solidFill>
                  <a:srgbClr val="3D5873"/>
                </a:solidFill>
                <a:latin typeface="Interstate Light" pitchFamily="2" charset="77"/>
                <a:cs typeface="Arial"/>
              </a:rPr>
            </a:br>
            <a:r>
              <a:rPr lang="en-IE" sz="4000" b="1" dirty="0">
                <a:solidFill>
                  <a:srgbClr val="3D5873"/>
                </a:solidFill>
                <a:latin typeface="Interstate" pitchFamily="2" charset="77"/>
                <a:cs typeface="Arial"/>
              </a:rPr>
              <a:t>6million tonnes </a:t>
            </a:r>
            <a:br>
              <a:rPr lang="en-IE" sz="4000" b="1" dirty="0">
                <a:solidFill>
                  <a:srgbClr val="3D5873"/>
                </a:solidFill>
                <a:latin typeface="Interstate" pitchFamily="2" charset="77"/>
                <a:cs typeface="Arial"/>
              </a:rPr>
            </a:br>
            <a:r>
              <a:rPr lang="en-IE" sz="1200" dirty="0">
                <a:solidFill>
                  <a:srgbClr val="3D5873"/>
                </a:solidFill>
                <a:latin typeface="Interstate Light" pitchFamily="2" charset="77"/>
                <a:cs typeface="Arial"/>
              </a:rPr>
              <a:t>of soil and stone Waste  </a:t>
            </a:r>
            <a:endParaRPr kumimoji="0" lang="en-US" sz="1400" b="1" i="0" u="none" strike="noStrike" kern="1200" cap="none" spc="0" normalizeH="0" baseline="0" noProof="0" dirty="0">
              <a:ln>
                <a:noFill/>
              </a:ln>
              <a:solidFill>
                <a:srgbClr val="3D5873"/>
              </a:solidFill>
              <a:effectLst/>
              <a:uLnTx/>
              <a:uFillTx/>
              <a:latin typeface="Interstate Light" pitchFamily="2" charset="77"/>
              <a:ea typeface="+mn-ea"/>
              <a:cs typeface="Arial"/>
            </a:endParaRPr>
          </a:p>
        </p:txBody>
      </p:sp>
      <p:cxnSp>
        <p:nvCxnSpPr>
          <p:cNvPr id="16" name="Straight Connector 15">
            <a:extLst>
              <a:ext uri="{FF2B5EF4-FFF2-40B4-BE49-F238E27FC236}">
                <a16:creationId xmlns:a16="http://schemas.microsoft.com/office/drawing/2014/main" id="{DA48CB11-A886-DE00-4655-06A2917817EF}"/>
              </a:ext>
            </a:extLst>
          </p:cNvPr>
          <p:cNvCxnSpPr>
            <a:cxnSpLocks/>
          </p:cNvCxnSpPr>
          <p:nvPr/>
        </p:nvCxnSpPr>
        <p:spPr>
          <a:xfrm>
            <a:off x="497840" y="917798"/>
            <a:ext cx="11196320" cy="0"/>
          </a:xfrm>
          <a:prstGeom prst="line">
            <a:avLst/>
          </a:prstGeom>
          <a:ln w="38100">
            <a:solidFill>
              <a:srgbClr val="3D5873"/>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A63667DD-4678-DC5D-A720-FB4B2CB5FE0E}"/>
              </a:ext>
            </a:extLst>
          </p:cNvPr>
          <p:cNvCxnSpPr>
            <a:cxnSpLocks/>
          </p:cNvCxnSpPr>
          <p:nvPr/>
        </p:nvCxnSpPr>
        <p:spPr>
          <a:xfrm>
            <a:off x="4069083" y="1130246"/>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40B82115-8C22-7D5E-B545-840AE7FB314A}"/>
              </a:ext>
            </a:extLst>
          </p:cNvPr>
          <p:cNvCxnSpPr>
            <a:cxnSpLocks/>
          </p:cNvCxnSpPr>
          <p:nvPr/>
        </p:nvCxnSpPr>
        <p:spPr>
          <a:xfrm>
            <a:off x="7848600" y="1130246"/>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936428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nodeType="after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wipe(up)">
                                      <p:cBhvr>
                                        <p:cTn id="7" dur="500"/>
                                        <p:tgtEl>
                                          <p:spTgt spid="21"/>
                                        </p:tgtEl>
                                      </p:cBhvr>
                                    </p:animEffect>
                                  </p:childTnLst>
                                </p:cTn>
                              </p:par>
                              <p:par>
                                <p:cTn id="8" presetID="53" presetClass="entr" presetSubtype="16" fill="hold" grpId="0" nodeType="withEffect">
                                  <p:stCondLst>
                                    <p:cond delay="0"/>
                                  </p:stCondLst>
                                  <p:childTnLst>
                                    <p:set>
                                      <p:cBhvr>
                                        <p:cTn id="9" dur="1" fill="hold">
                                          <p:stCondLst>
                                            <p:cond delay="0"/>
                                          </p:stCondLst>
                                        </p:cTn>
                                        <p:tgtEl>
                                          <p:spTgt spid="31"/>
                                        </p:tgtEl>
                                        <p:attrNameLst>
                                          <p:attrName>style.visibility</p:attrName>
                                        </p:attrNameLst>
                                      </p:cBhvr>
                                      <p:to>
                                        <p:strVal val="visible"/>
                                      </p:to>
                                    </p:set>
                                    <p:anim calcmode="lin" valueType="num">
                                      <p:cBhvr>
                                        <p:cTn id="10" dur="500" fill="hold"/>
                                        <p:tgtEl>
                                          <p:spTgt spid="31"/>
                                        </p:tgtEl>
                                        <p:attrNameLst>
                                          <p:attrName>ppt_w</p:attrName>
                                        </p:attrNameLst>
                                      </p:cBhvr>
                                      <p:tavLst>
                                        <p:tav tm="0">
                                          <p:val>
                                            <p:fltVal val="0"/>
                                          </p:val>
                                        </p:tav>
                                        <p:tav tm="100000">
                                          <p:val>
                                            <p:strVal val="#ppt_w"/>
                                          </p:val>
                                        </p:tav>
                                      </p:tavLst>
                                    </p:anim>
                                    <p:anim calcmode="lin" valueType="num">
                                      <p:cBhvr>
                                        <p:cTn id="11" dur="500" fill="hold"/>
                                        <p:tgtEl>
                                          <p:spTgt spid="31"/>
                                        </p:tgtEl>
                                        <p:attrNameLst>
                                          <p:attrName>ppt_h</p:attrName>
                                        </p:attrNameLst>
                                      </p:cBhvr>
                                      <p:tavLst>
                                        <p:tav tm="0">
                                          <p:val>
                                            <p:fltVal val="0"/>
                                          </p:val>
                                        </p:tav>
                                        <p:tav tm="100000">
                                          <p:val>
                                            <p:strVal val="#ppt_h"/>
                                          </p:val>
                                        </p:tav>
                                      </p:tavLst>
                                    </p:anim>
                                    <p:animEffect transition="in" filter="fade">
                                      <p:cBhvr>
                                        <p:cTn id="12" dur="500"/>
                                        <p:tgtEl>
                                          <p:spTgt spid="31"/>
                                        </p:tgtEl>
                                      </p:cBhvr>
                                    </p:animEffect>
                                  </p:childTnLst>
                                </p:cTn>
                              </p:par>
                            </p:childTnLst>
                          </p:cTn>
                        </p:par>
                        <p:par>
                          <p:cTn id="13" fill="hold">
                            <p:stCondLst>
                              <p:cond delay="500"/>
                            </p:stCondLst>
                            <p:childTnLst>
                              <p:par>
                                <p:cTn id="14" presetID="22" presetClass="entr" presetSubtype="1" fill="hold" nodeType="afterEffect">
                                  <p:stCondLst>
                                    <p:cond delay="0"/>
                                  </p:stCondLst>
                                  <p:childTnLst>
                                    <p:set>
                                      <p:cBhvr>
                                        <p:cTn id="15" dur="1" fill="hold">
                                          <p:stCondLst>
                                            <p:cond delay="0"/>
                                          </p:stCondLst>
                                        </p:cTn>
                                        <p:tgtEl>
                                          <p:spTgt spid="8"/>
                                        </p:tgtEl>
                                        <p:attrNameLst>
                                          <p:attrName>style.visibility</p:attrName>
                                        </p:attrNameLst>
                                      </p:cBhvr>
                                      <p:to>
                                        <p:strVal val="visible"/>
                                      </p:to>
                                    </p:set>
                                    <p:animEffect transition="in" filter="wipe(up)">
                                      <p:cBhvr>
                                        <p:cTn id="16" dur="500"/>
                                        <p:tgtEl>
                                          <p:spTgt spid="8"/>
                                        </p:tgtEl>
                                      </p:cBhvr>
                                    </p:animEffect>
                                  </p:childTnLst>
                                </p:cTn>
                              </p:par>
                              <p:par>
                                <p:cTn id="17" presetID="53" presetClass="entr" presetSubtype="16" fill="hold" grpId="0" nodeType="withEffect">
                                  <p:stCondLst>
                                    <p:cond delay="0"/>
                                  </p:stCondLst>
                                  <p:childTnLst>
                                    <p:set>
                                      <p:cBhvr>
                                        <p:cTn id="18" dur="1" fill="hold">
                                          <p:stCondLst>
                                            <p:cond delay="0"/>
                                          </p:stCondLst>
                                        </p:cTn>
                                        <p:tgtEl>
                                          <p:spTgt spid="34"/>
                                        </p:tgtEl>
                                        <p:attrNameLst>
                                          <p:attrName>style.visibility</p:attrName>
                                        </p:attrNameLst>
                                      </p:cBhvr>
                                      <p:to>
                                        <p:strVal val="visible"/>
                                      </p:to>
                                    </p:set>
                                    <p:anim calcmode="lin" valueType="num">
                                      <p:cBhvr>
                                        <p:cTn id="19" dur="500" fill="hold"/>
                                        <p:tgtEl>
                                          <p:spTgt spid="34"/>
                                        </p:tgtEl>
                                        <p:attrNameLst>
                                          <p:attrName>ppt_w</p:attrName>
                                        </p:attrNameLst>
                                      </p:cBhvr>
                                      <p:tavLst>
                                        <p:tav tm="0">
                                          <p:val>
                                            <p:fltVal val="0"/>
                                          </p:val>
                                        </p:tav>
                                        <p:tav tm="100000">
                                          <p:val>
                                            <p:strVal val="#ppt_w"/>
                                          </p:val>
                                        </p:tav>
                                      </p:tavLst>
                                    </p:anim>
                                    <p:anim calcmode="lin" valueType="num">
                                      <p:cBhvr>
                                        <p:cTn id="20" dur="500" fill="hold"/>
                                        <p:tgtEl>
                                          <p:spTgt spid="34"/>
                                        </p:tgtEl>
                                        <p:attrNameLst>
                                          <p:attrName>ppt_h</p:attrName>
                                        </p:attrNameLst>
                                      </p:cBhvr>
                                      <p:tavLst>
                                        <p:tav tm="0">
                                          <p:val>
                                            <p:fltVal val="0"/>
                                          </p:val>
                                        </p:tav>
                                        <p:tav tm="100000">
                                          <p:val>
                                            <p:strVal val="#ppt_h"/>
                                          </p:val>
                                        </p:tav>
                                      </p:tavLst>
                                    </p:anim>
                                    <p:animEffect transition="in" filter="fade">
                                      <p:cBhvr>
                                        <p:cTn id="21" dur="500"/>
                                        <p:tgtEl>
                                          <p:spTgt spid="34"/>
                                        </p:tgtEl>
                                      </p:cBhvr>
                                    </p:animEffect>
                                  </p:childTnLst>
                                </p:cTn>
                              </p:par>
                            </p:childTnLst>
                          </p:cTn>
                        </p:par>
                        <p:par>
                          <p:cTn id="22" fill="hold">
                            <p:stCondLst>
                              <p:cond delay="1000"/>
                            </p:stCondLst>
                            <p:childTnLst>
                              <p:par>
                                <p:cTn id="23" presetID="22" presetClass="entr" presetSubtype="1" fill="hold" nodeType="afterEffect">
                                  <p:stCondLst>
                                    <p:cond delay="0"/>
                                  </p:stCondLst>
                                  <p:childTnLst>
                                    <p:set>
                                      <p:cBhvr>
                                        <p:cTn id="24" dur="1" fill="hold">
                                          <p:stCondLst>
                                            <p:cond delay="0"/>
                                          </p:stCondLst>
                                        </p:cTn>
                                        <p:tgtEl>
                                          <p:spTgt spid="7"/>
                                        </p:tgtEl>
                                        <p:attrNameLst>
                                          <p:attrName>style.visibility</p:attrName>
                                        </p:attrNameLst>
                                      </p:cBhvr>
                                      <p:to>
                                        <p:strVal val="visible"/>
                                      </p:to>
                                    </p:set>
                                    <p:animEffect transition="in" filter="wipe(up)">
                                      <p:cBhvr>
                                        <p:cTn id="25" dur="500"/>
                                        <p:tgtEl>
                                          <p:spTgt spid="7"/>
                                        </p:tgtEl>
                                      </p:cBhvr>
                                    </p:animEffect>
                                  </p:childTnLst>
                                </p:cTn>
                              </p:par>
                              <p:par>
                                <p:cTn id="26" presetID="53" presetClass="entr" presetSubtype="16" fill="hold" grpId="0" nodeType="withEffect">
                                  <p:stCondLst>
                                    <p:cond delay="0"/>
                                  </p:stCondLst>
                                  <p:childTnLst>
                                    <p:set>
                                      <p:cBhvr>
                                        <p:cTn id="27" dur="1" fill="hold">
                                          <p:stCondLst>
                                            <p:cond delay="0"/>
                                          </p:stCondLst>
                                        </p:cTn>
                                        <p:tgtEl>
                                          <p:spTgt spid="35"/>
                                        </p:tgtEl>
                                        <p:attrNameLst>
                                          <p:attrName>style.visibility</p:attrName>
                                        </p:attrNameLst>
                                      </p:cBhvr>
                                      <p:to>
                                        <p:strVal val="visible"/>
                                      </p:to>
                                    </p:set>
                                    <p:anim calcmode="lin" valueType="num">
                                      <p:cBhvr>
                                        <p:cTn id="28" dur="500" fill="hold"/>
                                        <p:tgtEl>
                                          <p:spTgt spid="35"/>
                                        </p:tgtEl>
                                        <p:attrNameLst>
                                          <p:attrName>ppt_w</p:attrName>
                                        </p:attrNameLst>
                                      </p:cBhvr>
                                      <p:tavLst>
                                        <p:tav tm="0">
                                          <p:val>
                                            <p:fltVal val="0"/>
                                          </p:val>
                                        </p:tav>
                                        <p:tav tm="100000">
                                          <p:val>
                                            <p:strVal val="#ppt_w"/>
                                          </p:val>
                                        </p:tav>
                                      </p:tavLst>
                                    </p:anim>
                                    <p:anim calcmode="lin" valueType="num">
                                      <p:cBhvr>
                                        <p:cTn id="29" dur="500" fill="hold"/>
                                        <p:tgtEl>
                                          <p:spTgt spid="35"/>
                                        </p:tgtEl>
                                        <p:attrNameLst>
                                          <p:attrName>ppt_h</p:attrName>
                                        </p:attrNameLst>
                                      </p:cBhvr>
                                      <p:tavLst>
                                        <p:tav tm="0">
                                          <p:val>
                                            <p:fltVal val="0"/>
                                          </p:val>
                                        </p:tav>
                                        <p:tav tm="100000">
                                          <p:val>
                                            <p:strVal val="#ppt_h"/>
                                          </p:val>
                                        </p:tav>
                                      </p:tavLst>
                                    </p:anim>
                                    <p:animEffect transition="in" filter="fade">
                                      <p:cBhvr>
                                        <p:cTn id="30" dur="500"/>
                                        <p:tgtEl>
                                          <p:spTgt spid="35"/>
                                        </p:tgtEl>
                                      </p:cBhvr>
                                    </p:animEffect>
                                  </p:childTnLst>
                                </p:cTn>
                              </p:par>
                            </p:childTnLst>
                          </p:cTn>
                        </p:par>
                        <p:par>
                          <p:cTn id="31" fill="hold">
                            <p:stCondLst>
                              <p:cond delay="1500"/>
                            </p:stCondLst>
                            <p:childTnLst>
                              <p:par>
                                <p:cTn id="32" presetID="22" presetClass="entr" presetSubtype="8" fill="hold" grpId="0" nodeType="afterEffect">
                                  <p:stCondLst>
                                    <p:cond delay="0"/>
                                  </p:stCondLst>
                                  <p:childTnLst>
                                    <p:set>
                                      <p:cBhvr>
                                        <p:cTn id="33" dur="1" fill="hold">
                                          <p:stCondLst>
                                            <p:cond delay="0"/>
                                          </p:stCondLst>
                                        </p:cTn>
                                        <p:tgtEl>
                                          <p:spTgt spid="2"/>
                                        </p:tgtEl>
                                        <p:attrNameLst>
                                          <p:attrName>style.visibility</p:attrName>
                                        </p:attrNameLst>
                                      </p:cBhvr>
                                      <p:to>
                                        <p:strVal val="visible"/>
                                      </p:to>
                                    </p:set>
                                    <p:animEffect transition="in" filter="wipe(left)">
                                      <p:cBhvr>
                                        <p:cTn id="34" dur="500"/>
                                        <p:tgtEl>
                                          <p:spTgt spid="2"/>
                                        </p:tgtEl>
                                      </p:cBhvr>
                                    </p:animEffect>
                                  </p:childTnLst>
                                </p:cTn>
                              </p:par>
                              <p:par>
                                <p:cTn id="35" presetID="22" presetClass="entr" presetSubtype="8" fill="hold" grpId="0" nodeType="withEffect">
                                  <p:stCondLst>
                                    <p:cond delay="0"/>
                                  </p:stCondLst>
                                  <p:childTnLst>
                                    <p:set>
                                      <p:cBhvr>
                                        <p:cTn id="36" dur="1" fill="hold">
                                          <p:stCondLst>
                                            <p:cond delay="0"/>
                                          </p:stCondLst>
                                        </p:cTn>
                                        <p:tgtEl>
                                          <p:spTgt spid="3"/>
                                        </p:tgtEl>
                                        <p:attrNameLst>
                                          <p:attrName>style.visibility</p:attrName>
                                        </p:attrNameLst>
                                      </p:cBhvr>
                                      <p:to>
                                        <p:strVal val="visible"/>
                                      </p:to>
                                    </p:set>
                                    <p:animEffect transition="in" filter="wipe(left)">
                                      <p:cBhvr>
                                        <p:cTn id="37" dur="500"/>
                                        <p:tgtEl>
                                          <p:spTgt spid="3"/>
                                        </p:tgtEl>
                                      </p:cBhvr>
                                    </p:animEffect>
                                  </p:childTnLst>
                                </p:cTn>
                              </p:par>
                              <p:par>
                                <p:cTn id="38" presetID="22" presetClass="entr" presetSubtype="8" fill="hold" grpId="0" nodeType="withEffect">
                                  <p:stCondLst>
                                    <p:cond delay="0"/>
                                  </p:stCondLst>
                                  <p:childTnLst>
                                    <p:set>
                                      <p:cBhvr>
                                        <p:cTn id="39" dur="1" fill="hold">
                                          <p:stCondLst>
                                            <p:cond delay="0"/>
                                          </p:stCondLst>
                                        </p:cTn>
                                        <p:tgtEl>
                                          <p:spTgt spid="5"/>
                                        </p:tgtEl>
                                        <p:attrNameLst>
                                          <p:attrName>style.visibility</p:attrName>
                                        </p:attrNameLst>
                                      </p:cBhvr>
                                      <p:to>
                                        <p:strVal val="visible"/>
                                      </p:to>
                                    </p:set>
                                    <p:animEffect transition="in" filter="wipe(left)">
                                      <p:cBhvr>
                                        <p:cTn id="40" dur="500"/>
                                        <p:tgtEl>
                                          <p:spTgt spid="5"/>
                                        </p:tgtEl>
                                      </p:cBhvr>
                                    </p:animEffect>
                                  </p:childTnLst>
                                </p:cTn>
                              </p:par>
                              <p:par>
                                <p:cTn id="41" presetID="22" presetClass="entr" presetSubtype="8" fill="hold" grpId="0" nodeType="withEffect">
                                  <p:stCondLst>
                                    <p:cond delay="0"/>
                                  </p:stCondLst>
                                  <p:childTnLst>
                                    <p:set>
                                      <p:cBhvr>
                                        <p:cTn id="42" dur="1" fill="hold">
                                          <p:stCondLst>
                                            <p:cond delay="0"/>
                                          </p:stCondLst>
                                        </p:cTn>
                                        <p:tgtEl>
                                          <p:spTgt spid="6"/>
                                        </p:tgtEl>
                                        <p:attrNameLst>
                                          <p:attrName>style.visibility</p:attrName>
                                        </p:attrNameLst>
                                      </p:cBhvr>
                                      <p:to>
                                        <p:strVal val="visible"/>
                                      </p:to>
                                    </p:set>
                                    <p:animEffect transition="in" filter="wipe(left)">
                                      <p:cBhvr>
                                        <p:cTn id="43" dur="500"/>
                                        <p:tgtEl>
                                          <p:spTgt spid="6"/>
                                        </p:tgtEl>
                                      </p:cBhvr>
                                    </p:animEffect>
                                  </p:childTnLst>
                                </p:cTn>
                              </p:par>
                              <p:par>
                                <p:cTn id="44" presetID="22" presetClass="entr" presetSubtype="8" fill="hold" grpId="0" nodeType="withEffect">
                                  <p:stCondLst>
                                    <p:cond delay="0"/>
                                  </p:stCondLst>
                                  <p:childTnLst>
                                    <p:set>
                                      <p:cBhvr>
                                        <p:cTn id="45" dur="1" fill="hold">
                                          <p:stCondLst>
                                            <p:cond delay="0"/>
                                          </p:stCondLst>
                                        </p:cTn>
                                        <p:tgtEl>
                                          <p:spTgt spid="10"/>
                                        </p:tgtEl>
                                        <p:attrNameLst>
                                          <p:attrName>style.visibility</p:attrName>
                                        </p:attrNameLst>
                                      </p:cBhvr>
                                      <p:to>
                                        <p:strVal val="visible"/>
                                      </p:to>
                                    </p:set>
                                    <p:animEffect transition="in" filter="wipe(left)">
                                      <p:cBhvr>
                                        <p:cTn id="46" dur="500"/>
                                        <p:tgtEl>
                                          <p:spTgt spid="10"/>
                                        </p:tgtEl>
                                      </p:cBhvr>
                                    </p:animEffect>
                                  </p:childTnLst>
                                </p:cTn>
                              </p:par>
                              <p:par>
                                <p:cTn id="47" presetID="22" presetClass="entr" presetSubtype="8" fill="hold" grpId="0" nodeType="withEffect">
                                  <p:stCondLst>
                                    <p:cond delay="0"/>
                                  </p:stCondLst>
                                  <p:childTnLst>
                                    <p:set>
                                      <p:cBhvr>
                                        <p:cTn id="48" dur="1" fill="hold">
                                          <p:stCondLst>
                                            <p:cond delay="0"/>
                                          </p:stCondLst>
                                        </p:cTn>
                                        <p:tgtEl>
                                          <p:spTgt spid="12"/>
                                        </p:tgtEl>
                                        <p:attrNameLst>
                                          <p:attrName>style.visibility</p:attrName>
                                        </p:attrNameLst>
                                      </p:cBhvr>
                                      <p:to>
                                        <p:strVal val="visible"/>
                                      </p:to>
                                    </p:set>
                                    <p:animEffect transition="in" filter="wipe(left)">
                                      <p:cBhvr>
                                        <p:cTn id="49" dur="500"/>
                                        <p:tgtEl>
                                          <p:spTgt spid="12"/>
                                        </p:tgtEl>
                                      </p:cBhvr>
                                    </p:animEffect>
                                  </p:childTnLst>
                                </p:cTn>
                              </p:par>
                              <p:par>
                                <p:cTn id="50" presetID="10" presetClass="entr" presetSubtype="0" fill="hold" grpId="0" nodeType="withEffect">
                                  <p:stCondLst>
                                    <p:cond delay="0"/>
                                  </p:stCondLst>
                                  <p:childTnLst>
                                    <p:set>
                                      <p:cBhvr>
                                        <p:cTn id="51" dur="1" fill="hold">
                                          <p:stCondLst>
                                            <p:cond delay="0"/>
                                          </p:stCondLst>
                                        </p:cTn>
                                        <p:tgtEl>
                                          <p:spTgt spid="9"/>
                                        </p:tgtEl>
                                        <p:attrNameLst>
                                          <p:attrName>style.visibility</p:attrName>
                                        </p:attrNameLst>
                                      </p:cBhvr>
                                      <p:to>
                                        <p:strVal val="visible"/>
                                      </p:to>
                                    </p:set>
                                    <p:animEffect transition="in" filter="fade">
                                      <p:cBhvr>
                                        <p:cTn id="52" dur="500"/>
                                        <p:tgtEl>
                                          <p:spTgt spid="9"/>
                                        </p:tgtEl>
                                      </p:cBhvr>
                                    </p:animEffect>
                                  </p:childTnLst>
                                </p:cTn>
                              </p:par>
                              <p:par>
                                <p:cTn id="53" presetID="10" presetClass="entr" presetSubtype="0" fill="hold" grpId="0" nodeType="withEffect">
                                  <p:stCondLst>
                                    <p:cond delay="0"/>
                                  </p:stCondLst>
                                  <p:childTnLst>
                                    <p:set>
                                      <p:cBhvr>
                                        <p:cTn id="54" dur="1" fill="hold">
                                          <p:stCondLst>
                                            <p:cond delay="0"/>
                                          </p:stCondLst>
                                        </p:cTn>
                                        <p:tgtEl>
                                          <p:spTgt spid="14"/>
                                        </p:tgtEl>
                                        <p:attrNameLst>
                                          <p:attrName>style.visibility</p:attrName>
                                        </p:attrNameLst>
                                      </p:cBhvr>
                                      <p:to>
                                        <p:strVal val="visible"/>
                                      </p:to>
                                    </p:set>
                                    <p:animEffect transition="in" filter="fade">
                                      <p:cBhvr>
                                        <p:cTn id="55" dur="500"/>
                                        <p:tgtEl>
                                          <p:spTgt spid="14"/>
                                        </p:tgtEl>
                                      </p:cBhvr>
                                    </p:animEffect>
                                  </p:childTnLst>
                                </p:cTn>
                              </p:par>
                              <p:par>
                                <p:cTn id="56" presetID="10" presetClass="entr" presetSubtype="0" fill="hold" grpId="0" nodeType="withEffect">
                                  <p:stCondLst>
                                    <p:cond delay="0"/>
                                  </p:stCondLst>
                                  <p:childTnLst>
                                    <p:set>
                                      <p:cBhvr>
                                        <p:cTn id="57" dur="1" fill="hold">
                                          <p:stCondLst>
                                            <p:cond delay="0"/>
                                          </p:stCondLst>
                                        </p:cTn>
                                        <p:tgtEl>
                                          <p:spTgt spid="15"/>
                                        </p:tgtEl>
                                        <p:attrNameLst>
                                          <p:attrName>style.visibility</p:attrName>
                                        </p:attrNameLst>
                                      </p:cBhvr>
                                      <p:to>
                                        <p:strVal val="visible"/>
                                      </p:to>
                                    </p:set>
                                    <p:animEffect transition="in" filter="fade">
                                      <p:cBhvr>
                                        <p:cTn id="58" dur="500"/>
                                        <p:tgtEl>
                                          <p:spTgt spid="15"/>
                                        </p:tgtEl>
                                      </p:cBhvr>
                                    </p:animEffect>
                                  </p:childTnLst>
                                </p:cTn>
                              </p:par>
                              <p:par>
                                <p:cTn id="59" presetID="22" presetClass="entr" presetSubtype="4" fill="hold" nodeType="withEffect">
                                  <p:stCondLst>
                                    <p:cond delay="0"/>
                                  </p:stCondLst>
                                  <p:childTnLst>
                                    <p:set>
                                      <p:cBhvr>
                                        <p:cTn id="60" dur="1" fill="hold">
                                          <p:stCondLst>
                                            <p:cond delay="0"/>
                                          </p:stCondLst>
                                        </p:cTn>
                                        <p:tgtEl>
                                          <p:spTgt spid="24"/>
                                        </p:tgtEl>
                                        <p:attrNameLst>
                                          <p:attrName>style.visibility</p:attrName>
                                        </p:attrNameLst>
                                      </p:cBhvr>
                                      <p:to>
                                        <p:strVal val="visible"/>
                                      </p:to>
                                    </p:set>
                                    <p:animEffect transition="in" filter="wipe(down)">
                                      <p:cBhvr>
                                        <p:cTn id="61" dur="500"/>
                                        <p:tgtEl>
                                          <p:spTgt spid="24"/>
                                        </p:tgtEl>
                                      </p:cBhvr>
                                    </p:animEffect>
                                  </p:childTnLst>
                                </p:cTn>
                              </p:par>
                              <p:par>
                                <p:cTn id="62" presetID="22" presetClass="entr" presetSubtype="4" fill="hold" nodeType="withEffect">
                                  <p:stCondLst>
                                    <p:cond delay="0"/>
                                  </p:stCondLst>
                                  <p:childTnLst>
                                    <p:set>
                                      <p:cBhvr>
                                        <p:cTn id="63" dur="1" fill="hold">
                                          <p:stCondLst>
                                            <p:cond delay="0"/>
                                          </p:stCondLst>
                                        </p:cTn>
                                        <p:tgtEl>
                                          <p:spTgt spid="27"/>
                                        </p:tgtEl>
                                        <p:attrNameLst>
                                          <p:attrName>style.visibility</p:attrName>
                                        </p:attrNameLst>
                                      </p:cBhvr>
                                      <p:to>
                                        <p:strVal val="visible"/>
                                      </p:to>
                                    </p:set>
                                    <p:animEffect transition="in" filter="wipe(down)">
                                      <p:cBhvr>
                                        <p:cTn id="64"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31" grpId="0" animBg="1"/>
      <p:bldP spid="34" grpId="0" animBg="1"/>
      <p:bldP spid="35" grpId="0" animBg="1"/>
      <p:bldP spid="2" grpId="0"/>
      <p:bldP spid="3" grpId="0"/>
      <p:bldP spid="5" grpId="0"/>
      <p:bldP spid="10" grpId="0"/>
      <p:bldP spid="14" grpId="0" animBg="1"/>
      <p:bldP spid="6" grpId="0"/>
      <p:bldP spid="15" grpId="0" animBg="1"/>
      <p:bldP spid="12"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2B004E-2DA9-1798-C7CF-415AFBB641B8}"/>
              </a:ext>
            </a:extLst>
          </p:cNvPr>
          <p:cNvSpPr/>
          <p:nvPr/>
        </p:nvSpPr>
        <p:spPr>
          <a:xfrm>
            <a:off x="688259" y="4849791"/>
            <a:ext cx="6519819" cy="845836"/>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7" name="Rectangle 16">
            <a:extLst>
              <a:ext uri="{FF2B5EF4-FFF2-40B4-BE49-F238E27FC236}">
                <a16:creationId xmlns:a16="http://schemas.microsoft.com/office/drawing/2014/main" id="{74AE9F17-EC6B-F0CC-A518-7C0FC40125AF}"/>
              </a:ext>
            </a:extLst>
          </p:cNvPr>
          <p:cNvSpPr/>
          <p:nvPr/>
        </p:nvSpPr>
        <p:spPr>
          <a:xfrm>
            <a:off x="7666554" y="1043005"/>
            <a:ext cx="3837186" cy="4652622"/>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cxnSp>
        <p:nvCxnSpPr>
          <p:cNvPr id="9" name="Straight Connector 8">
            <a:extLst>
              <a:ext uri="{FF2B5EF4-FFF2-40B4-BE49-F238E27FC236}">
                <a16:creationId xmlns:a16="http://schemas.microsoft.com/office/drawing/2014/main" id="{70BDEAA1-C8EE-E3B0-2306-4E650254914C}"/>
              </a:ext>
            </a:extLst>
          </p:cNvPr>
          <p:cNvCxnSpPr>
            <a:cxnSpLocks/>
          </p:cNvCxnSpPr>
          <p:nvPr/>
        </p:nvCxnSpPr>
        <p:spPr>
          <a:xfrm>
            <a:off x="7437316" y="1043005"/>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5E4D6021-08E8-FC8E-CB2E-A60A798382F3}"/>
              </a:ext>
            </a:extLst>
          </p:cNvPr>
          <p:cNvCxnSpPr>
            <a:cxnSpLocks/>
          </p:cNvCxnSpPr>
          <p:nvPr/>
        </p:nvCxnSpPr>
        <p:spPr>
          <a:xfrm>
            <a:off x="11656671" y="1122497"/>
            <a:ext cx="0" cy="4573130"/>
          </a:xfrm>
          <a:prstGeom prst="line">
            <a:avLst/>
          </a:prstGeom>
          <a:ln w="25400">
            <a:solidFill>
              <a:srgbClr val="3D5873">
                <a:alpha val="49952"/>
              </a:srgbClr>
            </a:solidFill>
          </a:ln>
        </p:spPr>
        <p:style>
          <a:lnRef idx="1">
            <a:schemeClr val="accent1"/>
          </a:lnRef>
          <a:fillRef idx="0">
            <a:schemeClr val="accent1"/>
          </a:fillRef>
          <a:effectRef idx="0">
            <a:schemeClr val="accent1"/>
          </a:effectRef>
          <a:fontRef idx="minor">
            <a:schemeClr val="tx1"/>
          </a:fontRef>
        </p:style>
      </p:cxnSp>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none" spc="0" normalizeH="0" baseline="0" noProof="0" dirty="0">
                <a:ln>
                  <a:noFill/>
                </a:ln>
                <a:solidFill>
                  <a:srgbClr val="3D5873"/>
                </a:solidFill>
                <a:effectLst/>
                <a:uLnTx/>
                <a:uFillTx/>
                <a:latin typeface="Interstate" pitchFamily="2" charset="77"/>
                <a:ea typeface="+mj-ea"/>
                <a:cs typeface="+mj-cs"/>
              </a:rPr>
              <a:t>CHANGING BEHAVIOURS</a:t>
            </a:r>
          </a:p>
        </p:txBody>
      </p:sp>
      <p:pic>
        <p:nvPicPr>
          <p:cNvPr id="3" name="Picture 2">
            <a:extLst>
              <a:ext uri="{FF2B5EF4-FFF2-40B4-BE49-F238E27FC236}">
                <a16:creationId xmlns:a16="http://schemas.microsoft.com/office/drawing/2014/main" id="{91E2BCD1-F8A1-A5FE-B877-EB24BB75FAA0}"/>
              </a:ext>
            </a:extLst>
          </p:cNvPr>
          <p:cNvPicPr>
            <a:picLocks noChangeAspect="1"/>
          </p:cNvPicPr>
          <p:nvPr/>
        </p:nvPicPr>
        <p:blipFill>
          <a:blip r:embed="rId3">
            <a:extLst>
              <a:ext uri="{BEBA8EAE-BF5A-486C-A8C5-ECC9F3942E4B}">
                <a14:imgProps xmlns:a14="http://schemas.microsoft.com/office/drawing/2010/main">
                  <a14:imgLayer r:embed="rId4">
                    <a14:imgEffect>
                      <a14:brightnessContrast bright="40000" contrast="-40000"/>
                    </a14:imgEffect>
                  </a14:imgLayer>
                </a14:imgProps>
              </a:ext>
            </a:extLst>
          </a:blip>
          <a:srcRect r="4487"/>
          <a:stretch/>
        </p:blipFill>
        <p:spPr>
          <a:xfrm>
            <a:off x="1250341" y="1331796"/>
            <a:ext cx="1791330" cy="2517352"/>
          </a:xfrm>
          <a:prstGeom prst="rect">
            <a:avLst/>
          </a:prstGeom>
        </p:spPr>
      </p:pic>
      <p:sp>
        <p:nvSpPr>
          <p:cNvPr id="14" name="TextBox 13">
            <a:extLst>
              <a:ext uri="{FF2B5EF4-FFF2-40B4-BE49-F238E27FC236}">
                <a16:creationId xmlns:a16="http://schemas.microsoft.com/office/drawing/2014/main" id="{CEDE714B-B2E9-9293-10D4-9AD3296099C4}"/>
              </a:ext>
            </a:extLst>
          </p:cNvPr>
          <p:cNvSpPr txBox="1"/>
          <p:nvPr/>
        </p:nvSpPr>
        <p:spPr>
          <a:xfrm>
            <a:off x="676199" y="5119280"/>
            <a:ext cx="6519820" cy="461665"/>
          </a:xfrm>
          <a:prstGeom prst="rect">
            <a:avLst/>
          </a:prstGeom>
          <a:noFill/>
        </p:spPr>
        <p:txBody>
          <a:bodyPr wrap="square" rtlCol="0">
            <a:spAutoFit/>
          </a:bodyPr>
          <a:lstStyle/>
          <a:p>
            <a:pPr>
              <a:spcAft>
                <a:spcPts val="600"/>
              </a:spcAft>
            </a:pPr>
            <a:r>
              <a:rPr lang="en-IE" sz="2400" b="1" dirty="0">
                <a:solidFill>
                  <a:srgbClr val="F58344"/>
                </a:solidFill>
                <a:latin typeface="Interstate" pitchFamily="2" charset="77"/>
              </a:rPr>
              <a:t>Food Waste Charter</a:t>
            </a:r>
            <a:endParaRPr lang="en-IE" sz="2400" b="1" dirty="0">
              <a:solidFill>
                <a:srgbClr val="3B5973"/>
              </a:solidFill>
              <a:latin typeface="Interstate" pitchFamily="2" charset="77"/>
            </a:endParaRPr>
          </a:p>
        </p:txBody>
      </p:sp>
      <p:sp>
        <p:nvSpPr>
          <p:cNvPr id="15" name="TextBox 14">
            <a:extLst>
              <a:ext uri="{FF2B5EF4-FFF2-40B4-BE49-F238E27FC236}">
                <a16:creationId xmlns:a16="http://schemas.microsoft.com/office/drawing/2014/main" id="{0328CC9C-07EC-B98C-4F46-D000CACC484C}"/>
              </a:ext>
            </a:extLst>
          </p:cNvPr>
          <p:cNvSpPr txBox="1"/>
          <p:nvPr/>
        </p:nvSpPr>
        <p:spPr>
          <a:xfrm>
            <a:off x="7770161" y="1276582"/>
            <a:ext cx="3366651" cy="677108"/>
          </a:xfrm>
          <a:prstGeom prst="rect">
            <a:avLst/>
          </a:prstGeom>
          <a:noFill/>
        </p:spPr>
        <p:txBody>
          <a:bodyPr wrap="square" rtlCol="0">
            <a:spAutoFit/>
          </a:bodyPr>
          <a:lstStyle/>
          <a:p>
            <a:pPr>
              <a:spcAft>
                <a:spcPts val="600"/>
              </a:spcAft>
            </a:pPr>
            <a:r>
              <a:rPr lang="en-IE" sz="2400" b="1" dirty="0">
                <a:solidFill>
                  <a:srgbClr val="F58344"/>
                </a:solidFill>
                <a:effectLst/>
                <a:latin typeface="Interstate" pitchFamily="2" charset="77"/>
              </a:rPr>
              <a:t>Behavioural Studies</a:t>
            </a:r>
            <a:br>
              <a:rPr lang="en-IE" dirty="0">
                <a:solidFill>
                  <a:srgbClr val="FF6532"/>
                </a:solidFill>
                <a:effectLst/>
                <a:latin typeface="Interstate" pitchFamily="2" charset="77"/>
              </a:rPr>
            </a:br>
            <a:endParaRPr lang="en-IE" sz="1400" b="1" dirty="0">
              <a:solidFill>
                <a:srgbClr val="3B5973"/>
              </a:solidFill>
              <a:latin typeface="Interstate" pitchFamily="2" charset="77"/>
            </a:endParaRPr>
          </a:p>
        </p:txBody>
      </p:sp>
      <p:pic>
        <p:nvPicPr>
          <p:cNvPr id="8" name="Picture 7">
            <a:extLst>
              <a:ext uri="{FF2B5EF4-FFF2-40B4-BE49-F238E27FC236}">
                <a16:creationId xmlns:a16="http://schemas.microsoft.com/office/drawing/2014/main" id="{9ED90AA1-128F-1BF5-E85E-734314F28A4B}"/>
              </a:ext>
            </a:extLst>
          </p:cNvPr>
          <p:cNvPicPr>
            <a:picLocks noChangeAspect="1"/>
          </p:cNvPicPr>
          <p:nvPr/>
        </p:nvPicPr>
        <p:blipFill>
          <a:blip r:embed="rId5"/>
          <a:stretch>
            <a:fillRect/>
          </a:stretch>
        </p:blipFill>
        <p:spPr>
          <a:xfrm>
            <a:off x="688259" y="1212124"/>
            <a:ext cx="6519820" cy="3637667"/>
          </a:xfrm>
          <a:prstGeom prst="rect">
            <a:avLst/>
          </a:prstGeom>
        </p:spPr>
      </p:pic>
      <p:pic>
        <p:nvPicPr>
          <p:cNvPr id="20" name="Picture 19">
            <a:extLst>
              <a:ext uri="{FF2B5EF4-FFF2-40B4-BE49-F238E27FC236}">
                <a16:creationId xmlns:a16="http://schemas.microsoft.com/office/drawing/2014/main" id="{4CCA8584-DEBE-146A-ADFF-F5221EB1CC0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666554" y="3728640"/>
            <a:ext cx="1976512" cy="1966987"/>
          </a:xfrm>
          <a:prstGeom prst="rect">
            <a:avLst/>
          </a:prstGeom>
        </p:spPr>
      </p:pic>
      <p:sp>
        <p:nvSpPr>
          <p:cNvPr id="21" name="TextBox 20">
            <a:extLst>
              <a:ext uri="{FF2B5EF4-FFF2-40B4-BE49-F238E27FC236}">
                <a16:creationId xmlns:a16="http://schemas.microsoft.com/office/drawing/2014/main" id="{CA457A82-82F8-75FF-CA87-07FC0166B1EE}"/>
              </a:ext>
            </a:extLst>
          </p:cNvPr>
          <p:cNvSpPr txBox="1"/>
          <p:nvPr/>
        </p:nvSpPr>
        <p:spPr>
          <a:xfrm>
            <a:off x="7770161" y="1790687"/>
            <a:ext cx="3288453" cy="307777"/>
          </a:xfrm>
          <a:prstGeom prst="rect">
            <a:avLst/>
          </a:prstGeom>
          <a:noFill/>
        </p:spPr>
        <p:txBody>
          <a:bodyPr wrap="square" rtlCol="0">
            <a:spAutoFit/>
          </a:bodyPr>
          <a:lstStyle/>
          <a:p>
            <a:pPr>
              <a:spcAft>
                <a:spcPts val="600"/>
              </a:spcAft>
            </a:pPr>
            <a:r>
              <a:rPr lang="en-IE" sz="1400" b="1" dirty="0">
                <a:solidFill>
                  <a:srgbClr val="3B5973"/>
                </a:solidFill>
                <a:latin typeface="Interstate" pitchFamily="2" charset="77"/>
              </a:rPr>
              <a:t>Food, plastics, textiles, repair, reuse, </a:t>
            </a:r>
          </a:p>
        </p:txBody>
      </p:sp>
      <p:pic>
        <p:nvPicPr>
          <p:cNvPr id="23" name="Picture 22">
            <a:extLst>
              <a:ext uri="{FF2B5EF4-FFF2-40B4-BE49-F238E27FC236}">
                <a16:creationId xmlns:a16="http://schemas.microsoft.com/office/drawing/2014/main" id="{F48D2B55-001C-3640-B381-6D3C28E7C382}"/>
              </a:ext>
            </a:extLst>
          </p:cNvPr>
          <p:cNvPicPr>
            <a:picLocks noChangeAspect="1"/>
          </p:cNvPicPr>
          <p:nvPr/>
        </p:nvPicPr>
        <p:blipFill>
          <a:blip r:embed="rId7"/>
          <a:stretch>
            <a:fillRect/>
          </a:stretch>
        </p:blipFill>
        <p:spPr>
          <a:xfrm>
            <a:off x="9337209" y="2235044"/>
            <a:ext cx="2120603" cy="2933573"/>
          </a:xfrm>
          <a:prstGeom prst="rect">
            <a:avLst/>
          </a:prstGeom>
        </p:spPr>
      </p:pic>
      <p:pic>
        <p:nvPicPr>
          <p:cNvPr id="24" name="Picture 23" descr="A piece of bread with text on it&#10;&#10;Description automatically generated">
            <a:extLst>
              <a:ext uri="{FF2B5EF4-FFF2-40B4-BE49-F238E27FC236}">
                <a16:creationId xmlns:a16="http://schemas.microsoft.com/office/drawing/2014/main" id="{0D74DDA2-1F2B-BB7C-63BB-5A9127C7FD8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7666554" y="3740821"/>
            <a:ext cx="1969638" cy="1954806"/>
          </a:xfrm>
          <a:prstGeom prst="rect">
            <a:avLst/>
          </a:prstGeom>
        </p:spPr>
      </p:pic>
    </p:spTree>
    <p:extLst>
      <p:ext uri="{BB962C8B-B14F-4D97-AF65-F5344CB8AC3E}">
        <p14:creationId xmlns:p14="http://schemas.microsoft.com/office/powerpoint/2010/main" val="28168353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par>
                                <p:cTn id="8" presetID="22" presetClass="entr" presetSubtype="4" fill="hold"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wipe(down)">
                                      <p:cBhvr>
                                        <p:cTn id="10" dur="500"/>
                                        <p:tgtEl>
                                          <p:spTgt spid="9"/>
                                        </p:tgtEl>
                                      </p:cBhvr>
                                    </p:animEffect>
                                  </p:childTnLst>
                                </p:cTn>
                              </p:par>
                              <p:par>
                                <p:cTn id="11" presetID="22" presetClass="entr" presetSubtype="4" fill="hold" nodeType="withEffect">
                                  <p:stCondLst>
                                    <p:cond delay="0"/>
                                  </p:stCondLst>
                                  <p:childTnLst>
                                    <p:set>
                                      <p:cBhvr>
                                        <p:cTn id="12" dur="1" fill="hold">
                                          <p:stCondLst>
                                            <p:cond delay="0"/>
                                          </p:stCondLst>
                                        </p:cTn>
                                        <p:tgtEl>
                                          <p:spTgt spid="11"/>
                                        </p:tgtEl>
                                        <p:attrNameLst>
                                          <p:attrName>style.visibility</p:attrName>
                                        </p:attrNameLst>
                                      </p:cBhvr>
                                      <p:to>
                                        <p:strVal val="visible"/>
                                      </p:to>
                                    </p:set>
                                    <p:animEffect transition="in" filter="wipe(down)">
                                      <p:cBhvr>
                                        <p:cTn id="13" dur="500"/>
                                        <p:tgtEl>
                                          <p:spTgt spid="11"/>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17"/>
                                        </p:tgtEl>
                                        <p:attrNameLst>
                                          <p:attrName>style.visibility</p:attrName>
                                        </p:attrNameLst>
                                      </p:cBhvr>
                                      <p:to>
                                        <p:strVal val="visible"/>
                                      </p:to>
                                    </p:set>
                                    <p:animEffect transition="in" filter="fade">
                                      <p:cBhvr>
                                        <p:cTn id="16"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7"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2" name="Group 21">
            <a:extLst>
              <a:ext uri="{FF2B5EF4-FFF2-40B4-BE49-F238E27FC236}">
                <a16:creationId xmlns:a16="http://schemas.microsoft.com/office/drawing/2014/main" id="{C9050904-7B1B-85AF-C097-C84CFD7650FD}"/>
              </a:ext>
            </a:extLst>
          </p:cNvPr>
          <p:cNvGrpSpPr/>
          <p:nvPr/>
        </p:nvGrpSpPr>
        <p:grpSpPr>
          <a:xfrm>
            <a:off x="8290631" y="1146123"/>
            <a:ext cx="3324387" cy="4509753"/>
            <a:chOff x="511444" y="1130246"/>
            <a:chExt cx="3324387" cy="4509753"/>
          </a:xfrm>
        </p:grpSpPr>
        <p:sp>
          <p:nvSpPr>
            <p:cNvPr id="24" name="Rectangle 23">
              <a:extLst>
                <a:ext uri="{FF2B5EF4-FFF2-40B4-BE49-F238E27FC236}">
                  <a16:creationId xmlns:a16="http://schemas.microsoft.com/office/drawing/2014/main" id="{8A94EB06-1883-385B-72EA-87383E5789EB}"/>
                </a:ext>
              </a:extLst>
            </p:cNvPr>
            <p:cNvSpPr/>
            <p:nvPr/>
          </p:nvSpPr>
          <p:spPr>
            <a:xfrm>
              <a:off x="511444"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25" name="Rectangle 24">
              <a:extLst>
                <a:ext uri="{FF2B5EF4-FFF2-40B4-BE49-F238E27FC236}">
                  <a16:creationId xmlns:a16="http://schemas.microsoft.com/office/drawing/2014/main" id="{BEC3A082-649A-507B-79E6-E745D1E59943}"/>
                </a:ext>
              </a:extLst>
            </p:cNvPr>
            <p:cNvSpPr/>
            <p:nvPr/>
          </p:nvSpPr>
          <p:spPr>
            <a:xfrm>
              <a:off x="511444" y="1130246"/>
              <a:ext cx="3324387" cy="740342"/>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0" name="Group 9">
            <a:extLst>
              <a:ext uri="{FF2B5EF4-FFF2-40B4-BE49-F238E27FC236}">
                <a16:creationId xmlns:a16="http://schemas.microsoft.com/office/drawing/2014/main" id="{700CC34E-CC71-B72E-F7FA-155BE69F241F}"/>
              </a:ext>
            </a:extLst>
          </p:cNvPr>
          <p:cNvGrpSpPr/>
          <p:nvPr/>
        </p:nvGrpSpPr>
        <p:grpSpPr>
          <a:xfrm>
            <a:off x="4263583" y="1129445"/>
            <a:ext cx="3324387" cy="4509753"/>
            <a:chOff x="511444" y="1130246"/>
            <a:chExt cx="3324387" cy="4509753"/>
          </a:xfrm>
        </p:grpSpPr>
        <p:sp>
          <p:nvSpPr>
            <p:cNvPr id="20" name="Rectangle 19">
              <a:extLst>
                <a:ext uri="{FF2B5EF4-FFF2-40B4-BE49-F238E27FC236}">
                  <a16:creationId xmlns:a16="http://schemas.microsoft.com/office/drawing/2014/main" id="{275FEE17-E483-AD95-9028-413DFDD9AFF6}"/>
                </a:ext>
              </a:extLst>
            </p:cNvPr>
            <p:cNvSpPr/>
            <p:nvPr/>
          </p:nvSpPr>
          <p:spPr>
            <a:xfrm>
              <a:off x="511444"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21" name="Rectangle 20">
              <a:extLst>
                <a:ext uri="{FF2B5EF4-FFF2-40B4-BE49-F238E27FC236}">
                  <a16:creationId xmlns:a16="http://schemas.microsoft.com/office/drawing/2014/main" id="{E66F9D18-E6B0-5F88-F9E8-D5FB633C8A5C}"/>
                </a:ext>
              </a:extLst>
            </p:cNvPr>
            <p:cNvSpPr/>
            <p:nvPr/>
          </p:nvSpPr>
          <p:spPr>
            <a:xfrm>
              <a:off x="511444" y="1130246"/>
              <a:ext cx="3324387" cy="757020"/>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 name="Group 6">
            <a:extLst>
              <a:ext uri="{FF2B5EF4-FFF2-40B4-BE49-F238E27FC236}">
                <a16:creationId xmlns:a16="http://schemas.microsoft.com/office/drawing/2014/main" id="{34E8FD78-D2BF-A371-D971-FB0883C0E72E}"/>
              </a:ext>
            </a:extLst>
          </p:cNvPr>
          <p:cNvGrpSpPr/>
          <p:nvPr/>
        </p:nvGrpSpPr>
        <p:grpSpPr>
          <a:xfrm>
            <a:off x="511444" y="1130246"/>
            <a:ext cx="3324387" cy="4509753"/>
            <a:chOff x="511444" y="1130246"/>
            <a:chExt cx="3324387" cy="4509753"/>
          </a:xfrm>
        </p:grpSpPr>
        <p:sp>
          <p:nvSpPr>
            <p:cNvPr id="8" name="Rectangle 7">
              <a:extLst>
                <a:ext uri="{FF2B5EF4-FFF2-40B4-BE49-F238E27FC236}">
                  <a16:creationId xmlns:a16="http://schemas.microsoft.com/office/drawing/2014/main" id="{8329C3A0-0048-F7E6-CAAB-CC8AEC494796}"/>
                </a:ext>
              </a:extLst>
            </p:cNvPr>
            <p:cNvSpPr/>
            <p:nvPr/>
          </p:nvSpPr>
          <p:spPr>
            <a:xfrm>
              <a:off x="511444"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9" name="Rectangle 8">
              <a:extLst>
                <a:ext uri="{FF2B5EF4-FFF2-40B4-BE49-F238E27FC236}">
                  <a16:creationId xmlns:a16="http://schemas.microsoft.com/office/drawing/2014/main" id="{2BD697EE-CFF3-5C99-8F3F-C7E50B49E1DD}"/>
                </a:ext>
              </a:extLst>
            </p:cNvPr>
            <p:cNvSpPr/>
            <p:nvPr/>
          </p:nvSpPr>
          <p:spPr>
            <a:xfrm>
              <a:off x="511444" y="1130246"/>
              <a:ext cx="3324387" cy="756219"/>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lang="en-IE" b="1" cap="all" dirty="0">
                <a:solidFill>
                  <a:srgbClr val="3D5873"/>
                </a:solidFill>
                <a:latin typeface="Interstate" pitchFamily="2" charset="77"/>
              </a:rPr>
              <a:t>enforcement</a:t>
            </a:r>
            <a:endParaRPr kumimoji="0" lang="en-IE" sz="2200" b="1" i="0" u="none" strike="noStrike" kern="1200" cap="all" spc="0" normalizeH="0" noProof="0" dirty="0">
              <a:ln>
                <a:noFill/>
              </a:ln>
              <a:solidFill>
                <a:srgbClr val="3D5873"/>
              </a:solidFill>
              <a:effectLst/>
              <a:uLnTx/>
              <a:uFillTx/>
              <a:latin typeface="Interstate" pitchFamily="2" charset="77"/>
              <a:ea typeface="+mj-ea"/>
              <a:cs typeface="+mj-cs"/>
            </a:endParaRPr>
          </a:p>
        </p:txBody>
      </p:sp>
      <p:sp>
        <p:nvSpPr>
          <p:cNvPr id="14" name="TextBox 13">
            <a:extLst>
              <a:ext uri="{FF2B5EF4-FFF2-40B4-BE49-F238E27FC236}">
                <a16:creationId xmlns:a16="http://schemas.microsoft.com/office/drawing/2014/main" id="{E0BD1B31-375F-21B5-EBC4-7312F372D60A}"/>
              </a:ext>
            </a:extLst>
          </p:cNvPr>
          <p:cNvSpPr txBox="1"/>
          <p:nvPr/>
        </p:nvSpPr>
        <p:spPr>
          <a:xfrm>
            <a:off x="638041" y="1195142"/>
            <a:ext cx="3071192" cy="584775"/>
          </a:xfrm>
          <a:prstGeom prst="rect">
            <a:avLst/>
          </a:prstGeom>
          <a:noFill/>
        </p:spPr>
        <p:txBody>
          <a:bodyPr wrap="square">
            <a:spAutoFit/>
          </a:bodyPr>
          <a:lstStyle/>
          <a:p>
            <a:r>
              <a:rPr lang="en-IE" sz="1600" b="1" dirty="0">
                <a:solidFill>
                  <a:srgbClr val="F3F3F5"/>
                </a:solidFill>
                <a:latin typeface="Interstate" pitchFamily="2" charset="77"/>
                <a:cs typeface="Arial"/>
              </a:rPr>
              <a:t>Environmental Protection Agency</a:t>
            </a:r>
          </a:p>
        </p:txBody>
      </p:sp>
      <p:sp>
        <p:nvSpPr>
          <p:cNvPr id="15" name="TextBox 14">
            <a:extLst>
              <a:ext uri="{FF2B5EF4-FFF2-40B4-BE49-F238E27FC236}">
                <a16:creationId xmlns:a16="http://schemas.microsoft.com/office/drawing/2014/main" id="{67216A62-0520-3809-4438-865B1CE99084}"/>
              </a:ext>
            </a:extLst>
          </p:cNvPr>
          <p:cNvSpPr txBox="1"/>
          <p:nvPr/>
        </p:nvSpPr>
        <p:spPr>
          <a:xfrm>
            <a:off x="647754" y="2087828"/>
            <a:ext cx="2528286" cy="2031325"/>
          </a:xfrm>
          <a:prstGeom prst="rect">
            <a:avLst/>
          </a:prstGeom>
          <a:noFill/>
        </p:spPr>
        <p:txBody>
          <a:bodyPr wrap="square">
            <a:spAutoFit/>
          </a:bodyPr>
          <a:lstStyle/>
          <a:p>
            <a:r>
              <a:rPr lang="en-IE" sz="1400" dirty="0">
                <a:solidFill>
                  <a:srgbClr val="3D5873"/>
                </a:solidFill>
                <a:latin typeface="Interstate Light" pitchFamily="2" charset="77"/>
                <a:cs typeface="Arial"/>
              </a:rPr>
              <a:t>Enforcement of Waste Sector Licensed Facilities</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Assess performance of local authorities</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Beyond Compliance Initiative</a:t>
            </a:r>
          </a:p>
          <a:p>
            <a:endParaRPr lang="en-IE" sz="1400" dirty="0">
              <a:solidFill>
                <a:srgbClr val="3D5873"/>
              </a:solidFill>
              <a:latin typeface="Interstate Light" pitchFamily="2" charset="77"/>
              <a:cs typeface="Arial"/>
            </a:endParaRPr>
          </a:p>
          <a:p>
            <a:endParaRPr lang="en-US" sz="1400" dirty="0">
              <a:solidFill>
                <a:srgbClr val="3D5873"/>
              </a:solidFill>
              <a:latin typeface="Interstate Light" pitchFamily="2" charset="77"/>
              <a:cs typeface="Arial"/>
            </a:endParaRPr>
          </a:p>
        </p:txBody>
      </p:sp>
      <p:sp>
        <p:nvSpPr>
          <p:cNvPr id="16" name="TextBox 15">
            <a:extLst>
              <a:ext uri="{FF2B5EF4-FFF2-40B4-BE49-F238E27FC236}">
                <a16:creationId xmlns:a16="http://schemas.microsoft.com/office/drawing/2014/main" id="{C26BE48B-3731-F566-F991-14FAF2AA98D4}"/>
              </a:ext>
            </a:extLst>
          </p:cNvPr>
          <p:cNvSpPr txBox="1"/>
          <p:nvPr/>
        </p:nvSpPr>
        <p:spPr>
          <a:xfrm>
            <a:off x="4402681" y="1195142"/>
            <a:ext cx="2799760" cy="338554"/>
          </a:xfrm>
          <a:prstGeom prst="rect">
            <a:avLst/>
          </a:prstGeom>
          <a:noFill/>
        </p:spPr>
        <p:txBody>
          <a:bodyPr wrap="square">
            <a:spAutoFit/>
          </a:bodyPr>
          <a:lstStyle/>
          <a:p>
            <a:r>
              <a:rPr lang="en-US" sz="1600" b="1" dirty="0">
                <a:solidFill>
                  <a:srgbClr val="F3F3F5"/>
                </a:solidFill>
                <a:latin typeface="Interstate" pitchFamily="2" charset="77"/>
                <a:cs typeface="Arial"/>
              </a:rPr>
              <a:t>Local Authorities</a:t>
            </a:r>
          </a:p>
        </p:txBody>
      </p:sp>
      <p:sp>
        <p:nvSpPr>
          <p:cNvPr id="18" name="TextBox 17">
            <a:extLst>
              <a:ext uri="{FF2B5EF4-FFF2-40B4-BE49-F238E27FC236}">
                <a16:creationId xmlns:a16="http://schemas.microsoft.com/office/drawing/2014/main" id="{1CDCC651-3B60-5A6D-B326-1A541116C328}"/>
              </a:ext>
            </a:extLst>
          </p:cNvPr>
          <p:cNvSpPr txBox="1"/>
          <p:nvPr/>
        </p:nvSpPr>
        <p:spPr>
          <a:xfrm>
            <a:off x="8531315" y="2113586"/>
            <a:ext cx="2682766" cy="954107"/>
          </a:xfrm>
          <a:prstGeom prst="rect">
            <a:avLst/>
          </a:prstGeom>
          <a:noFill/>
        </p:spPr>
        <p:txBody>
          <a:bodyPr wrap="square">
            <a:spAutoFit/>
          </a:bodyPr>
          <a:lstStyle/>
          <a:p>
            <a:r>
              <a:rPr lang="en-IE" sz="1400" dirty="0">
                <a:solidFill>
                  <a:srgbClr val="3D5873"/>
                </a:solidFill>
                <a:latin typeface="Interstate Light" pitchFamily="2" charset="77"/>
                <a:cs typeface="Arial"/>
              </a:rPr>
              <a:t>Competent authority for imports and Exports of waste and transport of hazardous waste within Ireland</a:t>
            </a:r>
            <a:endParaRPr lang="en-US" sz="1400" dirty="0">
              <a:solidFill>
                <a:srgbClr val="3D5873"/>
              </a:solidFill>
              <a:latin typeface="Interstate Light" pitchFamily="2" charset="77"/>
              <a:cs typeface="Arial"/>
            </a:endParaRPr>
          </a:p>
        </p:txBody>
      </p:sp>
      <p:sp>
        <p:nvSpPr>
          <p:cNvPr id="19" name="TextBox 18">
            <a:extLst>
              <a:ext uri="{FF2B5EF4-FFF2-40B4-BE49-F238E27FC236}">
                <a16:creationId xmlns:a16="http://schemas.microsoft.com/office/drawing/2014/main" id="{25E0BCA4-BEE0-4BE0-D713-8E6EA625023E}"/>
              </a:ext>
            </a:extLst>
          </p:cNvPr>
          <p:cNvSpPr txBox="1"/>
          <p:nvPr/>
        </p:nvSpPr>
        <p:spPr>
          <a:xfrm>
            <a:off x="8414321" y="1195142"/>
            <a:ext cx="2799760" cy="584775"/>
          </a:xfrm>
          <a:prstGeom prst="rect">
            <a:avLst/>
          </a:prstGeom>
          <a:noFill/>
        </p:spPr>
        <p:txBody>
          <a:bodyPr wrap="square">
            <a:spAutoFit/>
          </a:bodyPr>
          <a:lstStyle/>
          <a:p>
            <a:r>
              <a:rPr lang="en-IE" sz="1600" b="1" dirty="0">
                <a:solidFill>
                  <a:srgbClr val="F3F3F5"/>
                </a:solidFill>
                <a:latin typeface="Interstate" pitchFamily="2" charset="77"/>
                <a:cs typeface="Arial"/>
              </a:rPr>
              <a:t>National Transfrontier Shipment Office</a:t>
            </a:r>
            <a:endParaRPr lang="en-US" sz="1600" b="1" dirty="0">
              <a:solidFill>
                <a:srgbClr val="F3F3F5"/>
              </a:solidFill>
              <a:latin typeface="Interstate" pitchFamily="2" charset="77"/>
              <a:cs typeface="Arial"/>
            </a:endParaRPr>
          </a:p>
        </p:txBody>
      </p:sp>
      <p:sp>
        <p:nvSpPr>
          <p:cNvPr id="23" name="TextBox 22">
            <a:extLst>
              <a:ext uri="{FF2B5EF4-FFF2-40B4-BE49-F238E27FC236}">
                <a16:creationId xmlns:a16="http://schemas.microsoft.com/office/drawing/2014/main" id="{74428F77-ECAA-807B-C349-F22CDE70C539}"/>
              </a:ext>
            </a:extLst>
          </p:cNvPr>
          <p:cNvSpPr txBox="1"/>
          <p:nvPr/>
        </p:nvSpPr>
        <p:spPr>
          <a:xfrm>
            <a:off x="4402681" y="2113586"/>
            <a:ext cx="2924127" cy="1815882"/>
          </a:xfrm>
          <a:prstGeom prst="rect">
            <a:avLst/>
          </a:prstGeom>
          <a:noFill/>
        </p:spPr>
        <p:txBody>
          <a:bodyPr wrap="square">
            <a:spAutoFit/>
          </a:bodyPr>
          <a:lstStyle/>
          <a:p>
            <a:r>
              <a:rPr lang="en-IE" sz="1400" dirty="0">
                <a:solidFill>
                  <a:srgbClr val="3D5873"/>
                </a:solidFill>
                <a:latin typeface="Interstate Light" pitchFamily="2" charset="77"/>
                <a:cs typeface="Arial"/>
              </a:rPr>
              <a:t>Actions co-ordinated by WERLAs</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First responders to specific breaches of waste legislation</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Enforcement of permitted and registered priority sites</a:t>
            </a:r>
          </a:p>
          <a:p>
            <a:endParaRPr lang="en-US" sz="1400" dirty="0">
              <a:solidFill>
                <a:srgbClr val="3D5873"/>
              </a:solidFill>
              <a:latin typeface="Interstate Light" pitchFamily="2" charset="77"/>
              <a:cs typeface="Arial"/>
            </a:endParaRPr>
          </a:p>
        </p:txBody>
      </p:sp>
      <p:cxnSp>
        <p:nvCxnSpPr>
          <p:cNvPr id="28" name="Straight Connector 27">
            <a:extLst>
              <a:ext uri="{FF2B5EF4-FFF2-40B4-BE49-F238E27FC236}">
                <a16:creationId xmlns:a16="http://schemas.microsoft.com/office/drawing/2014/main" id="{DA13F581-47B5-B0FE-9474-27C8FF05A2A1}"/>
              </a:ext>
            </a:extLst>
          </p:cNvPr>
          <p:cNvCxnSpPr>
            <a:cxnSpLocks/>
          </p:cNvCxnSpPr>
          <p:nvPr/>
        </p:nvCxnSpPr>
        <p:spPr>
          <a:xfrm>
            <a:off x="4001272" y="1129445"/>
            <a:ext cx="0" cy="4509753"/>
          </a:xfrm>
          <a:prstGeom prst="line">
            <a:avLst/>
          </a:prstGeom>
          <a:ln w="19050">
            <a:solidFill>
              <a:srgbClr val="F58344"/>
            </a:solidFill>
          </a:ln>
        </p:spPr>
        <p:style>
          <a:lnRef idx="1">
            <a:schemeClr val="accent1"/>
          </a:lnRef>
          <a:fillRef idx="0">
            <a:schemeClr val="accent1"/>
          </a:fillRef>
          <a:effectRef idx="0">
            <a:schemeClr val="accent1"/>
          </a:effectRef>
          <a:fontRef idx="minor">
            <a:schemeClr val="tx1"/>
          </a:fontRef>
        </p:style>
      </p:cxnSp>
      <p:pic>
        <p:nvPicPr>
          <p:cNvPr id="11" name="Picture 7">
            <a:extLst>
              <a:ext uri="{FF2B5EF4-FFF2-40B4-BE49-F238E27FC236}">
                <a16:creationId xmlns:a16="http://schemas.microsoft.com/office/drawing/2014/main" id="{CA2A1229-16BF-3C42-0BA7-5B5554F2155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11775" r="2" b="14252"/>
          <a:stretch>
            <a:fillRect/>
          </a:stretch>
        </p:blipFill>
        <p:spPr bwMode="auto">
          <a:xfrm>
            <a:off x="785505" y="3789640"/>
            <a:ext cx="2707613" cy="17417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6">
            <a:extLst>
              <a:ext uri="{FF2B5EF4-FFF2-40B4-BE49-F238E27FC236}">
                <a16:creationId xmlns:a16="http://schemas.microsoft.com/office/drawing/2014/main" id="{0CD05D34-6CE2-3421-0E43-2D17C0D4874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531315" y="3789640"/>
            <a:ext cx="2875180" cy="17414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 name="Picture 7">
            <a:extLst>
              <a:ext uri="{FF2B5EF4-FFF2-40B4-BE49-F238E27FC236}">
                <a16:creationId xmlns:a16="http://schemas.microsoft.com/office/drawing/2014/main" id="{06CC20CD-8A6C-B0D5-697B-6F85260F902E}"/>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621427" y="3789640"/>
            <a:ext cx="2581014" cy="17417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2" name="Straight Connector 1">
            <a:extLst>
              <a:ext uri="{FF2B5EF4-FFF2-40B4-BE49-F238E27FC236}">
                <a16:creationId xmlns:a16="http://schemas.microsoft.com/office/drawing/2014/main" id="{2E009B06-C703-19EC-46A7-7CE13B220F09}"/>
              </a:ext>
            </a:extLst>
          </p:cNvPr>
          <p:cNvCxnSpPr>
            <a:cxnSpLocks/>
          </p:cNvCxnSpPr>
          <p:nvPr/>
        </p:nvCxnSpPr>
        <p:spPr>
          <a:xfrm>
            <a:off x="7929762" y="1146123"/>
            <a:ext cx="0" cy="4509753"/>
          </a:xfrm>
          <a:prstGeom prst="line">
            <a:avLst/>
          </a:prstGeom>
          <a:ln w="19050">
            <a:solidFill>
              <a:srgbClr val="F58344"/>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339468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wipe(left)">
                                      <p:cBhvr>
                                        <p:cTn id="7" dur="500"/>
                                        <p:tgtEl>
                                          <p:spTgt spid="14"/>
                                        </p:tgtEl>
                                      </p:cBhvr>
                                    </p:animEffect>
                                  </p:childTnLst>
                                </p:cTn>
                              </p:par>
                              <p:par>
                                <p:cTn id="8" presetID="22" presetClass="entr" presetSubtype="8" fill="hold" grpId="0"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wipe(left)">
                                      <p:cBhvr>
                                        <p:cTn id="10" dur="500"/>
                                        <p:tgtEl>
                                          <p:spTgt spid="15"/>
                                        </p:tgtEl>
                                      </p:cBhvr>
                                    </p:animEffect>
                                  </p:childTnLst>
                                </p:cTn>
                              </p:par>
                              <p:par>
                                <p:cTn id="11" presetID="22" presetClass="entr" presetSubtype="8" fill="hold" grpId="0" nodeType="withEffect">
                                  <p:stCondLst>
                                    <p:cond delay="0"/>
                                  </p:stCondLst>
                                  <p:childTnLst>
                                    <p:set>
                                      <p:cBhvr>
                                        <p:cTn id="12" dur="1" fill="hold">
                                          <p:stCondLst>
                                            <p:cond delay="0"/>
                                          </p:stCondLst>
                                        </p:cTn>
                                        <p:tgtEl>
                                          <p:spTgt spid="16"/>
                                        </p:tgtEl>
                                        <p:attrNameLst>
                                          <p:attrName>style.visibility</p:attrName>
                                        </p:attrNameLst>
                                      </p:cBhvr>
                                      <p:to>
                                        <p:strVal val="visible"/>
                                      </p:to>
                                    </p:set>
                                    <p:animEffect transition="in" filter="wipe(left)">
                                      <p:cBhvr>
                                        <p:cTn id="13" dur="500"/>
                                        <p:tgtEl>
                                          <p:spTgt spid="16"/>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19"/>
                                        </p:tgtEl>
                                        <p:attrNameLst>
                                          <p:attrName>style.visibility</p:attrName>
                                        </p:attrNameLst>
                                      </p:cBhvr>
                                      <p:to>
                                        <p:strVal val="visible"/>
                                      </p:to>
                                    </p:set>
                                    <p:animEffect transition="in" filter="wipe(left)">
                                      <p:cBhvr>
                                        <p:cTn id="16" dur="500"/>
                                        <p:tgtEl>
                                          <p:spTgt spid="19"/>
                                        </p:tgtEl>
                                      </p:cBhvr>
                                    </p:animEffect>
                                  </p:childTnLst>
                                </p:cTn>
                              </p:par>
                              <p:par>
                                <p:cTn id="17" presetID="22" presetClass="entr" presetSubtype="8" fill="hold" grpId="0" nodeType="withEffect">
                                  <p:stCondLst>
                                    <p:cond delay="0"/>
                                  </p:stCondLst>
                                  <p:childTnLst>
                                    <p:set>
                                      <p:cBhvr>
                                        <p:cTn id="18" dur="1" fill="hold">
                                          <p:stCondLst>
                                            <p:cond delay="0"/>
                                          </p:stCondLst>
                                        </p:cTn>
                                        <p:tgtEl>
                                          <p:spTgt spid="18"/>
                                        </p:tgtEl>
                                        <p:attrNameLst>
                                          <p:attrName>style.visibility</p:attrName>
                                        </p:attrNameLst>
                                      </p:cBhvr>
                                      <p:to>
                                        <p:strVal val="visible"/>
                                      </p:to>
                                    </p:set>
                                    <p:animEffect transition="in" filter="wipe(left)">
                                      <p:cBhvr>
                                        <p:cTn id="19" dur="500"/>
                                        <p:tgtEl>
                                          <p:spTgt spid="18"/>
                                        </p:tgtEl>
                                      </p:cBhvr>
                                    </p:animEffect>
                                  </p:childTnLst>
                                </p:cTn>
                              </p:par>
                              <p:par>
                                <p:cTn id="20" presetID="22" presetClass="entr" presetSubtype="8" fill="hold" grpId="0" nodeType="withEffect">
                                  <p:stCondLst>
                                    <p:cond delay="0"/>
                                  </p:stCondLst>
                                  <p:childTnLst>
                                    <p:set>
                                      <p:cBhvr>
                                        <p:cTn id="21" dur="1" fill="hold">
                                          <p:stCondLst>
                                            <p:cond delay="0"/>
                                          </p:stCondLst>
                                        </p:cTn>
                                        <p:tgtEl>
                                          <p:spTgt spid="23"/>
                                        </p:tgtEl>
                                        <p:attrNameLst>
                                          <p:attrName>style.visibility</p:attrName>
                                        </p:attrNameLst>
                                      </p:cBhvr>
                                      <p:to>
                                        <p:strVal val="visible"/>
                                      </p:to>
                                    </p:set>
                                    <p:animEffect transition="in" filter="wipe(left)">
                                      <p:cBhvr>
                                        <p:cTn id="22" dur="500"/>
                                        <p:tgtEl>
                                          <p:spTgt spid="23"/>
                                        </p:tgtEl>
                                      </p:cBhvr>
                                    </p:animEffect>
                                  </p:childTnLst>
                                </p:cTn>
                              </p:par>
                              <p:par>
                                <p:cTn id="23" presetID="22" presetClass="entr" presetSubtype="4" fill="hold" nodeType="withEffect">
                                  <p:stCondLst>
                                    <p:cond delay="0"/>
                                  </p:stCondLst>
                                  <p:childTnLst>
                                    <p:set>
                                      <p:cBhvr>
                                        <p:cTn id="24" dur="1" fill="hold">
                                          <p:stCondLst>
                                            <p:cond delay="0"/>
                                          </p:stCondLst>
                                        </p:cTn>
                                        <p:tgtEl>
                                          <p:spTgt spid="28"/>
                                        </p:tgtEl>
                                        <p:attrNameLst>
                                          <p:attrName>style.visibility</p:attrName>
                                        </p:attrNameLst>
                                      </p:cBhvr>
                                      <p:to>
                                        <p:strVal val="visible"/>
                                      </p:to>
                                    </p:set>
                                    <p:animEffect transition="in" filter="wipe(down)">
                                      <p:cBhvr>
                                        <p:cTn id="25" dur="500"/>
                                        <p:tgtEl>
                                          <p:spTgt spid="28"/>
                                        </p:tgtEl>
                                      </p:cBhvr>
                                    </p:animEffect>
                                  </p:childTnLst>
                                </p:cTn>
                              </p:par>
                              <p:par>
                                <p:cTn id="26" presetID="22" presetClass="entr" presetSubtype="4" fill="hold" nodeType="withEffect">
                                  <p:stCondLst>
                                    <p:cond delay="0"/>
                                  </p:stCondLst>
                                  <p:childTnLst>
                                    <p:set>
                                      <p:cBhvr>
                                        <p:cTn id="27" dur="1" fill="hold">
                                          <p:stCondLst>
                                            <p:cond delay="0"/>
                                          </p:stCondLst>
                                        </p:cTn>
                                        <p:tgtEl>
                                          <p:spTgt spid="2"/>
                                        </p:tgtEl>
                                        <p:attrNameLst>
                                          <p:attrName>style.visibility</p:attrName>
                                        </p:attrNameLst>
                                      </p:cBhvr>
                                      <p:to>
                                        <p:strVal val="visible"/>
                                      </p:to>
                                    </p:set>
                                    <p:animEffect transition="in" filter="wipe(down)">
                                      <p:cBhvr>
                                        <p:cTn id="28"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P spid="15" grpId="0"/>
      <p:bldP spid="16" grpId="0"/>
      <p:bldP spid="18" grpId="0"/>
      <p:bldP spid="19" grpId="0"/>
      <p:bldP spid="23"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132343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rPr>
              <a:t>Concluding Remarks</a:t>
            </a: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0FE654EA-E7C3-9CBA-2AD9-2372AB9A31D7}"/>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178664315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0" name="Group 19">
            <a:extLst>
              <a:ext uri="{FF2B5EF4-FFF2-40B4-BE49-F238E27FC236}">
                <a16:creationId xmlns:a16="http://schemas.microsoft.com/office/drawing/2014/main" id="{6E397019-A35B-2BFD-34EB-56EB22D0B392}"/>
              </a:ext>
            </a:extLst>
          </p:cNvPr>
          <p:cNvGrpSpPr/>
          <p:nvPr/>
        </p:nvGrpSpPr>
        <p:grpSpPr>
          <a:xfrm>
            <a:off x="4314117" y="1130246"/>
            <a:ext cx="3324388" cy="4509753"/>
            <a:chOff x="4314117" y="1130246"/>
            <a:chExt cx="3324388" cy="4509753"/>
          </a:xfrm>
        </p:grpSpPr>
        <p:sp>
          <p:nvSpPr>
            <p:cNvPr id="3" name="Rectangle 2">
              <a:extLst>
                <a:ext uri="{FF2B5EF4-FFF2-40B4-BE49-F238E27FC236}">
                  <a16:creationId xmlns:a16="http://schemas.microsoft.com/office/drawing/2014/main" id="{77A2F1BD-C4EF-B05B-0EF7-A97727A00ED4}"/>
                </a:ext>
              </a:extLst>
            </p:cNvPr>
            <p:cNvSpPr/>
            <p:nvPr/>
          </p:nvSpPr>
          <p:spPr>
            <a:xfrm>
              <a:off x="4314118"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1" name="Rectangle 10">
              <a:extLst>
                <a:ext uri="{FF2B5EF4-FFF2-40B4-BE49-F238E27FC236}">
                  <a16:creationId xmlns:a16="http://schemas.microsoft.com/office/drawing/2014/main" id="{12BF9C75-A799-F8E2-9713-347FCF0DE183}"/>
                </a:ext>
              </a:extLst>
            </p:cNvPr>
            <p:cNvSpPr/>
            <p:nvPr/>
          </p:nvSpPr>
          <p:spPr>
            <a:xfrm>
              <a:off x="4314117" y="1152054"/>
              <a:ext cx="3324387" cy="2077283"/>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TextBox 22">
            <a:extLst>
              <a:ext uri="{FF2B5EF4-FFF2-40B4-BE49-F238E27FC236}">
                <a16:creationId xmlns:a16="http://schemas.microsoft.com/office/drawing/2014/main" id="{74428F77-ECAA-807B-C349-F22CDE70C539}"/>
              </a:ext>
            </a:extLst>
          </p:cNvPr>
          <p:cNvSpPr txBox="1"/>
          <p:nvPr/>
        </p:nvSpPr>
        <p:spPr>
          <a:xfrm>
            <a:off x="4425551" y="3527449"/>
            <a:ext cx="2924127" cy="1815882"/>
          </a:xfrm>
          <a:prstGeom prst="rect">
            <a:avLst/>
          </a:prstGeom>
          <a:noFill/>
        </p:spPr>
        <p:txBody>
          <a:bodyPr wrap="square">
            <a:spAutoFit/>
          </a:bodyPr>
          <a:lstStyle/>
          <a:p>
            <a:r>
              <a:rPr lang="en-IE" sz="1400" dirty="0">
                <a:solidFill>
                  <a:srgbClr val="3D5873"/>
                </a:solidFill>
                <a:latin typeface="Interstate Light" pitchFamily="2" charset="77"/>
                <a:cs typeface="Arial"/>
              </a:rPr>
              <a:t>Coverage of source separated collection system needs to be extended to all households and businesses</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Self-sufficiency in treating our own waste needs to improve</a:t>
            </a:r>
          </a:p>
          <a:p>
            <a:endParaRPr lang="en-US" sz="1400" dirty="0">
              <a:solidFill>
                <a:srgbClr val="3D5873"/>
              </a:solidFill>
              <a:latin typeface="Interstate Light" pitchFamily="2" charset="77"/>
              <a:cs typeface="Arial"/>
            </a:endParaRPr>
          </a:p>
        </p:txBody>
      </p:sp>
      <p:grpSp>
        <p:nvGrpSpPr>
          <p:cNvPr id="17" name="Group 16">
            <a:extLst>
              <a:ext uri="{FF2B5EF4-FFF2-40B4-BE49-F238E27FC236}">
                <a16:creationId xmlns:a16="http://schemas.microsoft.com/office/drawing/2014/main" id="{D6D45E10-80D3-2303-6217-15FAA298BCD5}"/>
              </a:ext>
            </a:extLst>
          </p:cNvPr>
          <p:cNvGrpSpPr/>
          <p:nvPr/>
        </p:nvGrpSpPr>
        <p:grpSpPr>
          <a:xfrm>
            <a:off x="484759" y="1130245"/>
            <a:ext cx="3324387" cy="4509753"/>
            <a:chOff x="511444" y="1130246"/>
            <a:chExt cx="3324387" cy="4509753"/>
          </a:xfrm>
        </p:grpSpPr>
        <p:sp>
          <p:nvSpPr>
            <p:cNvPr id="2" name="Rectangle 1">
              <a:extLst>
                <a:ext uri="{FF2B5EF4-FFF2-40B4-BE49-F238E27FC236}">
                  <a16:creationId xmlns:a16="http://schemas.microsoft.com/office/drawing/2014/main" id="{53087C49-C625-B55E-8600-99156C6A837B}"/>
                </a:ext>
              </a:extLst>
            </p:cNvPr>
            <p:cNvSpPr/>
            <p:nvPr/>
          </p:nvSpPr>
          <p:spPr>
            <a:xfrm>
              <a:off x="511444" y="1130246"/>
              <a:ext cx="3324387" cy="4509753"/>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0" name="Rectangle 9">
              <a:extLst>
                <a:ext uri="{FF2B5EF4-FFF2-40B4-BE49-F238E27FC236}">
                  <a16:creationId xmlns:a16="http://schemas.microsoft.com/office/drawing/2014/main" id="{88D9CE62-0965-060D-93BA-531217D38BD4}"/>
                </a:ext>
              </a:extLst>
            </p:cNvPr>
            <p:cNvSpPr/>
            <p:nvPr/>
          </p:nvSpPr>
          <p:spPr>
            <a:xfrm>
              <a:off x="511444" y="1130246"/>
              <a:ext cx="3324387" cy="2086190"/>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p>
          </p:txBody>
        </p:sp>
      </p:grpSp>
      <p:grpSp>
        <p:nvGrpSpPr>
          <p:cNvPr id="21" name="Group 20">
            <a:extLst>
              <a:ext uri="{FF2B5EF4-FFF2-40B4-BE49-F238E27FC236}">
                <a16:creationId xmlns:a16="http://schemas.microsoft.com/office/drawing/2014/main" id="{35650957-CFE1-8A2F-E7AC-D974F67AA560}"/>
              </a:ext>
            </a:extLst>
          </p:cNvPr>
          <p:cNvGrpSpPr/>
          <p:nvPr/>
        </p:nvGrpSpPr>
        <p:grpSpPr>
          <a:xfrm>
            <a:off x="8132166" y="1172043"/>
            <a:ext cx="3324387" cy="3043621"/>
            <a:chOff x="8088822" y="1130246"/>
            <a:chExt cx="3324387" cy="2822057"/>
          </a:xfrm>
        </p:grpSpPr>
        <p:sp>
          <p:nvSpPr>
            <p:cNvPr id="9" name="Rectangle 8">
              <a:extLst>
                <a:ext uri="{FF2B5EF4-FFF2-40B4-BE49-F238E27FC236}">
                  <a16:creationId xmlns:a16="http://schemas.microsoft.com/office/drawing/2014/main" id="{615B5AB9-E605-517E-4A04-1D840378FF1E}"/>
                </a:ext>
              </a:extLst>
            </p:cNvPr>
            <p:cNvSpPr/>
            <p:nvPr/>
          </p:nvSpPr>
          <p:spPr>
            <a:xfrm>
              <a:off x="8088822" y="1130246"/>
              <a:ext cx="3324387" cy="2822057"/>
            </a:xfrm>
            <a:prstGeom prst="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sp>
          <p:nvSpPr>
            <p:cNvPr id="12" name="Rectangle 11">
              <a:extLst>
                <a:ext uri="{FF2B5EF4-FFF2-40B4-BE49-F238E27FC236}">
                  <a16:creationId xmlns:a16="http://schemas.microsoft.com/office/drawing/2014/main" id="{1E2FD63A-EDCC-0A14-642C-3026FAF3EDD1}"/>
                </a:ext>
              </a:extLst>
            </p:cNvPr>
            <p:cNvSpPr/>
            <p:nvPr/>
          </p:nvSpPr>
          <p:spPr>
            <a:xfrm>
              <a:off x="8088822" y="1152054"/>
              <a:ext cx="3324387" cy="1877032"/>
            </a:xfrm>
            <a:prstGeom prst="rect">
              <a:avLst/>
            </a:prstGeom>
            <a:solidFill>
              <a:srgbClr val="3D587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p>
          </p:txBody>
        </p:sp>
      </p:grpSp>
      <p:sp>
        <p:nvSpPr>
          <p:cNvPr id="13" name="Title 1">
            <a:extLst>
              <a:ext uri="{FF2B5EF4-FFF2-40B4-BE49-F238E27FC236}">
                <a16:creationId xmlns:a16="http://schemas.microsoft.com/office/drawing/2014/main" id="{2D5B990C-CA5D-E341-8B36-BCAB2A290807}"/>
              </a:ext>
            </a:extLst>
          </p:cNvPr>
          <p:cNvSpPr txBox="1">
            <a:spLocks/>
          </p:cNvSpPr>
          <p:nvPr/>
        </p:nvSpPr>
        <p:spPr>
          <a:xfrm>
            <a:off x="468366" y="254775"/>
            <a:ext cx="10120313" cy="495300"/>
          </a:xfrm>
          <a:prstGeom prst="rect">
            <a:avLst/>
          </a:prstGeom>
        </p:spPr>
        <p:txBody>
          <a:bodyPr vert="horz" lIns="91440" tIns="45720" rIns="91440" bIns="45720" anchor="t" anchorCtr="0">
            <a:noAutofit/>
          </a:bodyPr>
          <a:lstStyle>
            <a:lvl1pPr algn="l" rtl="0" eaLnBrk="1" latinLnBrk="0" hangingPunct="1">
              <a:spcBef>
                <a:spcPct val="0"/>
              </a:spcBef>
              <a:buNone/>
              <a:defRPr kumimoji="0" sz="2200" kern="1200">
                <a:solidFill>
                  <a:schemeClr val="tx2"/>
                </a:solidFill>
                <a:latin typeface="+mj-lt"/>
                <a:ea typeface="+mj-ea"/>
                <a:cs typeface="+mj-cs"/>
              </a:defRPr>
            </a:lvl1p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IE" sz="2200" b="1" i="0" u="none" strike="noStrike" kern="1200" cap="all" spc="0" normalizeH="0" noProof="0" dirty="0">
                <a:ln>
                  <a:noFill/>
                </a:ln>
                <a:solidFill>
                  <a:srgbClr val="3D5873"/>
                </a:solidFill>
                <a:effectLst/>
                <a:uLnTx/>
                <a:uFillTx/>
                <a:latin typeface="Interstate" pitchFamily="2" charset="77"/>
                <a:ea typeface="+mj-ea"/>
                <a:cs typeface="+mj-cs"/>
              </a:rPr>
              <a:t>Moving From Linear to Circular</a:t>
            </a:r>
          </a:p>
        </p:txBody>
      </p:sp>
      <p:sp>
        <p:nvSpPr>
          <p:cNvPr id="14" name="TextBox 13">
            <a:extLst>
              <a:ext uri="{FF2B5EF4-FFF2-40B4-BE49-F238E27FC236}">
                <a16:creationId xmlns:a16="http://schemas.microsoft.com/office/drawing/2014/main" id="{E0BD1B31-375F-21B5-EBC4-7312F372D60A}"/>
              </a:ext>
            </a:extLst>
          </p:cNvPr>
          <p:cNvSpPr txBox="1"/>
          <p:nvPr/>
        </p:nvSpPr>
        <p:spPr>
          <a:xfrm>
            <a:off x="630936" y="1546043"/>
            <a:ext cx="3053348" cy="1323439"/>
          </a:xfrm>
          <a:prstGeom prst="rect">
            <a:avLst/>
          </a:prstGeom>
          <a:noFill/>
        </p:spPr>
        <p:txBody>
          <a:bodyPr wrap="square">
            <a:spAutoFit/>
          </a:bodyPr>
          <a:lstStyle/>
          <a:p>
            <a:r>
              <a:rPr lang="en-IE" sz="2000" b="1" dirty="0">
                <a:solidFill>
                  <a:srgbClr val="F3F3F5"/>
                </a:solidFill>
                <a:latin typeface="Interstate" pitchFamily="2" charset="77"/>
                <a:cs typeface="Arial"/>
              </a:rPr>
              <a:t>Reducing resource consumption and preventing waste needs urgent focus</a:t>
            </a:r>
          </a:p>
        </p:txBody>
      </p:sp>
      <p:sp>
        <p:nvSpPr>
          <p:cNvPr id="15" name="TextBox 14">
            <a:extLst>
              <a:ext uri="{FF2B5EF4-FFF2-40B4-BE49-F238E27FC236}">
                <a16:creationId xmlns:a16="http://schemas.microsoft.com/office/drawing/2014/main" id="{67216A62-0520-3809-4438-865B1CE99084}"/>
              </a:ext>
            </a:extLst>
          </p:cNvPr>
          <p:cNvSpPr txBox="1"/>
          <p:nvPr/>
        </p:nvSpPr>
        <p:spPr>
          <a:xfrm>
            <a:off x="535098" y="3527449"/>
            <a:ext cx="3071191" cy="954107"/>
          </a:xfrm>
          <a:prstGeom prst="rect">
            <a:avLst/>
          </a:prstGeom>
          <a:noFill/>
        </p:spPr>
        <p:txBody>
          <a:bodyPr wrap="square">
            <a:spAutoFit/>
          </a:bodyPr>
          <a:lstStyle/>
          <a:p>
            <a:r>
              <a:rPr lang="en-IE" sz="1400" dirty="0">
                <a:solidFill>
                  <a:srgbClr val="3D5873"/>
                </a:solidFill>
                <a:latin typeface="Interstate Light" pitchFamily="2" charset="77"/>
                <a:cs typeface="Arial"/>
              </a:rPr>
              <a:t>Key targets are at risk</a:t>
            </a:r>
          </a:p>
          <a:p>
            <a:endParaRPr lang="en-IE" sz="1400" dirty="0">
              <a:solidFill>
                <a:srgbClr val="3D5873"/>
              </a:solidFill>
              <a:latin typeface="Interstate Light" pitchFamily="2" charset="77"/>
              <a:cs typeface="Arial"/>
            </a:endParaRPr>
          </a:p>
          <a:p>
            <a:r>
              <a:rPr lang="en-IE" sz="1400" dirty="0">
                <a:solidFill>
                  <a:srgbClr val="3D5873"/>
                </a:solidFill>
                <a:latin typeface="Interstate Light" pitchFamily="2" charset="77"/>
                <a:cs typeface="Arial"/>
              </a:rPr>
              <a:t>Damaging environmental impacts of linear economy</a:t>
            </a:r>
          </a:p>
        </p:txBody>
      </p:sp>
      <p:sp>
        <p:nvSpPr>
          <p:cNvPr id="16" name="TextBox 15">
            <a:extLst>
              <a:ext uri="{FF2B5EF4-FFF2-40B4-BE49-F238E27FC236}">
                <a16:creationId xmlns:a16="http://schemas.microsoft.com/office/drawing/2014/main" id="{C26BE48B-3731-F566-F991-14FAF2AA98D4}"/>
              </a:ext>
            </a:extLst>
          </p:cNvPr>
          <p:cNvSpPr txBox="1"/>
          <p:nvPr/>
        </p:nvSpPr>
        <p:spPr>
          <a:xfrm>
            <a:off x="4425551" y="1534986"/>
            <a:ext cx="2799760" cy="1323439"/>
          </a:xfrm>
          <a:prstGeom prst="rect">
            <a:avLst/>
          </a:prstGeom>
          <a:noFill/>
        </p:spPr>
        <p:txBody>
          <a:bodyPr wrap="square">
            <a:spAutoFit/>
          </a:bodyPr>
          <a:lstStyle/>
          <a:p>
            <a:r>
              <a:rPr lang="en-US" sz="2000" b="1" dirty="0">
                <a:solidFill>
                  <a:srgbClr val="F3F3F5"/>
                </a:solidFill>
                <a:latin typeface="Interstate" pitchFamily="2" charset="77"/>
                <a:cs typeface="Arial"/>
              </a:rPr>
              <a:t>Address Infrastructure Vulnerabilities and Build Resilience</a:t>
            </a:r>
          </a:p>
        </p:txBody>
      </p:sp>
      <p:sp>
        <p:nvSpPr>
          <p:cNvPr id="18" name="TextBox 17">
            <a:extLst>
              <a:ext uri="{FF2B5EF4-FFF2-40B4-BE49-F238E27FC236}">
                <a16:creationId xmlns:a16="http://schemas.microsoft.com/office/drawing/2014/main" id="{1CDCC651-3B60-5A6D-B326-1A541116C328}"/>
              </a:ext>
            </a:extLst>
          </p:cNvPr>
          <p:cNvSpPr txBox="1"/>
          <p:nvPr/>
        </p:nvSpPr>
        <p:spPr>
          <a:xfrm>
            <a:off x="8291833" y="3219964"/>
            <a:ext cx="3005055" cy="954107"/>
          </a:xfrm>
          <a:prstGeom prst="rect">
            <a:avLst/>
          </a:prstGeom>
          <a:noFill/>
        </p:spPr>
        <p:txBody>
          <a:bodyPr wrap="square">
            <a:spAutoFit/>
          </a:bodyPr>
          <a:lstStyle/>
          <a:p>
            <a:r>
              <a:rPr lang="en-IE" sz="1400" dirty="0">
                <a:solidFill>
                  <a:srgbClr val="3D5873"/>
                </a:solidFill>
                <a:latin typeface="Interstate Light" pitchFamily="2" charset="77"/>
                <a:cs typeface="Arial"/>
              </a:rPr>
              <a:t>Balance compliance measures with regulatory and economic incentives to make is easier to do the right thing  </a:t>
            </a:r>
            <a:endParaRPr lang="en-US" sz="1400" dirty="0">
              <a:solidFill>
                <a:srgbClr val="3D5873"/>
              </a:solidFill>
              <a:latin typeface="Interstate Light" pitchFamily="2" charset="77"/>
              <a:cs typeface="Arial"/>
            </a:endParaRPr>
          </a:p>
        </p:txBody>
      </p:sp>
      <p:sp>
        <p:nvSpPr>
          <p:cNvPr id="19" name="TextBox 18">
            <a:extLst>
              <a:ext uri="{FF2B5EF4-FFF2-40B4-BE49-F238E27FC236}">
                <a16:creationId xmlns:a16="http://schemas.microsoft.com/office/drawing/2014/main" id="{25E0BCA4-BEE0-4BE0-D713-8E6EA625023E}"/>
              </a:ext>
            </a:extLst>
          </p:cNvPr>
          <p:cNvSpPr txBox="1"/>
          <p:nvPr/>
        </p:nvSpPr>
        <p:spPr>
          <a:xfrm>
            <a:off x="8271303" y="1832300"/>
            <a:ext cx="2799760" cy="707886"/>
          </a:xfrm>
          <a:prstGeom prst="rect">
            <a:avLst/>
          </a:prstGeom>
          <a:noFill/>
        </p:spPr>
        <p:txBody>
          <a:bodyPr wrap="square">
            <a:spAutoFit/>
          </a:bodyPr>
          <a:lstStyle/>
          <a:p>
            <a:r>
              <a:rPr lang="en-IE" sz="2000" b="1" dirty="0">
                <a:solidFill>
                  <a:srgbClr val="F3F3F5"/>
                </a:solidFill>
                <a:latin typeface="Interstate" pitchFamily="2" charset="77"/>
                <a:cs typeface="Arial"/>
              </a:rPr>
              <a:t>Accelerate System &amp; Sectoral Changes </a:t>
            </a:r>
            <a:endParaRPr lang="en-US" sz="2000" b="1" dirty="0">
              <a:solidFill>
                <a:srgbClr val="F3F3F5"/>
              </a:solidFill>
              <a:latin typeface="Interstate" pitchFamily="2" charset="77"/>
              <a:cs typeface="Arial"/>
            </a:endParaRPr>
          </a:p>
        </p:txBody>
      </p:sp>
      <p:cxnSp>
        <p:nvCxnSpPr>
          <p:cNvPr id="28" name="Straight Connector 27">
            <a:extLst>
              <a:ext uri="{FF2B5EF4-FFF2-40B4-BE49-F238E27FC236}">
                <a16:creationId xmlns:a16="http://schemas.microsoft.com/office/drawing/2014/main" id="{DA13F581-47B5-B0FE-9474-27C8FF05A2A1}"/>
              </a:ext>
            </a:extLst>
          </p:cNvPr>
          <p:cNvCxnSpPr>
            <a:cxnSpLocks/>
          </p:cNvCxnSpPr>
          <p:nvPr/>
        </p:nvCxnSpPr>
        <p:spPr>
          <a:xfrm>
            <a:off x="7871537" y="1130246"/>
            <a:ext cx="0" cy="4509753"/>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0B8E1C24-ACE1-7610-4DBF-796DDCB5FAF9}"/>
              </a:ext>
            </a:extLst>
          </p:cNvPr>
          <p:cNvCxnSpPr>
            <a:cxnSpLocks/>
          </p:cNvCxnSpPr>
          <p:nvPr/>
        </p:nvCxnSpPr>
        <p:spPr>
          <a:xfrm>
            <a:off x="4069774" y="1130246"/>
            <a:ext cx="0" cy="4509753"/>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grpSp>
        <p:nvGrpSpPr>
          <p:cNvPr id="29" name="Group 28">
            <a:extLst>
              <a:ext uri="{FF2B5EF4-FFF2-40B4-BE49-F238E27FC236}">
                <a16:creationId xmlns:a16="http://schemas.microsoft.com/office/drawing/2014/main" id="{34F325AD-65FC-0B77-199E-4F1C24BC8C8B}"/>
              </a:ext>
            </a:extLst>
          </p:cNvPr>
          <p:cNvGrpSpPr/>
          <p:nvPr/>
        </p:nvGrpSpPr>
        <p:grpSpPr>
          <a:xfrm>
            <a:off x="8096332" y="4332473"/>
            <a:ext cx="3324387" cy="1320427"/>
            <a:chOff x="8096332" y="4131869"/>
            <a:chExt cx="3324387" cy="1521032"/>
          </a:xfrm>
        </p:grpSpPr>
        <p:sp>
          <p:nvSpPr>
            <p:cNvPr id="26" name="Rectangle 25">
              <a:extLst>
                <a:ext uri="{FF2B5EF4-FFF2-40B4-BE49-F238E27FC236}">
                  <a16:creationId xmlns:a16="http://schemas.microsoft.com/office/drawing/2014/main" id="{110559C5-507D-73BB-2944-5F700CA2ECB1}"/>
                </a:ext>
              </a:extLst>
            </p:cNvPr>
            <p:cNvSpPr/>
            <p:nvPr/>
          </p:nvSpPr>
          <p:spPr>
            <a:xfrm>
              <a:off x="8096332" y="4131869"/>
              <a:ext cx="3324387" cy="1521032"/>
            </a:xfrm>
            <a:prstGeom prst="rect">
              <a:avLst/>
            </a:prstGeom>
            <a:solidFill>
              <a:schemeClr val="accent1">
                <a:lumMod val="40000"/>
                <a:lumOff val="60000"/>
                <a:alpha val="36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F0302020204030204"/>
                <a:ea typeface="+mn-ea"/>
                <a:cs typeface="+mn-cs"/>
              </a:endParaRPr>
            </a:p>
          </p:txBody>
        </p:sp>
        <p:pic>
          <p:nvPicPr>
            <p:cNvPr id="24" name="Picture 23" descr="A yellow circle with a black background&#10;&#10;Description automatically generated">
              <a:extLst>
                <a:ext uri="{FF2B5EF4-FFF2-40B4-BE49-F238E27FC236}">
                  <a16:creationId xmlns:a16="http://schemas.microsoft.com/office/drawing/2014/main" id="{3C52F345-8D61-5974-DBD5-18A551364D9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271303" y="4339523"/>
              <a:ext cx="2840823" cy="1130676"/>
            </a:xfrm>
            <a:prstGeom prst="rect">
              <a:avLst/>
            </a:prstGeom>
          </p:spPr>
        </p:pic>
      </p:grpSp>
    </p:spTree>
    <p:extLst>
      <p:ext uri="{BB962C8B-B14F-4D97-AF65-F5344CB8AC3E}">
        <p14:creationId xmlns:p14="http://schemas.microsoft.com/office/powerpoint/2010/main" val="21401227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wipe(left)">
                                      <p:cBhvr>
                                        <p:cTn id="7" dur="500"/>
                                        <p:tgtEl>
                                          <p:spTgt spid="14"/>
                                        </p:tgtEl>
                                      </p:cBhvr>
                                    </p:animEffect>
                                  </p:childTnLst>
                                </p:cTn>
                              </p:par>
                              <p:par>
                                <p:cTn id="8" presetID="22" presetClass="entr" presetSubtype="8" fill="hold" grpId="0"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wipe(left)">
                                      <p:cBhvr>
                                        <p:cTn id="10" dur="500"/>
                                        <p:tgtEl>
                                          <p:spTgt spid="15"/>
                                        </p:tgtEl>
                                      </p:cBhvr>
                                    </p:animEffect>
                                  </p:childTnLst>
                                </p:cTn>
                              </p:par>
                              <p:par>
                                <p:cTn id="11" presetID="22" presetClass="entr" presetSubtype="8" fill="hold" grpId="0" nodeType="withEffect">
                                  <p:stCondLst>
                                    <p:cond delay="0"/>
                                  </p:stCondLst>
                                  <p:childTnLst>
                                    <p:set>
                                      <p:cBhvr>
                                        <p:cTn id="12" dur="1" fill="hold">
                                          <p:stCondLst>
                                            <p:cond delay="0"/>
                                          </p:stCondLst>
                                        </p:cTn>
                                        <p:tgtEl>
                                          <p:spTgt spid="16"/>
                                        </p:tgtEl>
                                        <p:attrNameLst>
                                          <p:attrName>style.visibility</p:attrName>
                                        </p:attrNameLst>
                                      </p:cBhvr>
                                      <p:to>
                                        <p:strVal val="visible"/>
                                      </p:to>
                                    </p:set>
                                    <p:animEffect transition="in" filter="wipe(left)">
                                      <p:cBhvr>
                                        <p:cTn id="13" dur="500"/>
                                        <p:tgtEl>
                                          <p:spTgt spid="16"/>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19"/>
                                        </p:tgtEl>
                                        <p:attrNameLst>
                                          <p:attrName>style.visibility</p:attrName>
                                        </p:attrNameLst>
                                      </p:cBhvr>
                                      <p:to>
                                        <p:strVal val="visible"/>
                                      </p:to>
                                    </p:set>
                                    <p:animEffect transition="in" filter="wipe(left)">
                                      <p:cBhvr>
                                        <p:cTn id="16" dur="500"/>
                                        <p:tgtEl>
                                          <p:spTgt spid="19"/>
                                        </p:tgtEl>
                                      </p:cBhvr>
                                    </p:animEffect>
                                  </p:childTnLst>
                                </p:cTn>
                              </p:par>
                              <p:par>
                                <p:cTn id="17" presetID="22" presetClass="entr" presetSubtype="8" fill="hold" grpId="0" nodeType="withEffect">
                                  <p:stCondLst>
                                    <p:cond delay="0"/>
                                  </p:stCondLst>
                                  <p:childTnLst>
                                    <p:set>
                                      <p:cBhvr>
                                        <p:cTn id="18" dur="1" fill="hold">
                                          <p:stCondLst>
                                            <p:cond delay="0"/>
                                          </p:stCondLst>
                                        </p:cTn>
                                        <p:tgtEl>
                                          <p:spTgt spid="18"/>
                                        </p:tgtEl>
                                        <p:attrNameLst>
                                          <p:attrName>style.visibility</p:attrName>
                                        </p:attrNameLst>
                                      </p:cBhvr>
                                      <p:to>
                                        <p:strVal val="visible"/>
                                      </p:to>
                                    </p:set>
                                    <p:animEffect transition="in" filter="wipe(left)">
                                      <p:cBhvr>
                                        <p:cTn id="19" dur="500"/>
                                        <p:tgtEl>
                                          <p:spTgt spid="18"/>
                                        </p:tgtEl>
                                      </p:cBhvr>
                                    </p:animEffect>
                                  </p:childTnLst>
                                </p:cTn>
                              </p:par>
                              <p:par>
                                <p:cTn id="20" presetID="22" presetClass="entr" presetSubtype="8" fill="hold" grpId="0" nodeType="withEffect">
                                  <p:stCondLst>
                                    <p:cond delay="0"/>
                                  </p:stCondLst>
                                  <p:childTnLst>
                                    <p:set>
                                      <p:cBhvr>
                                        <p:cTn id="21" dur="1" fill="hold">
                                          <p:stCondLst>
                                            <p:cond delay="0"/>
                                          </p:stCondLst>
                                        </p:cTn>
                                        <p:tgtEl>
                                          <p:spTgt spid="23"/>
                                        </p:tgtEl>
                                        <p:attrNameLst>
                                          <p:attrName>style.visibility</p:attrName>
                                        </p:attrNameLst>
                                      </p:cBhvr>
                                      <p:to>
                                        <p:strVal val="visible"/>
                                      </p:to>
                                    </p:set>
                                    <p:animEffect transition="in" filter="wipe(left)">
                                      <p:cBhvr>
                                        <p:cTn id="22" dur="500"/>
                                        <p:tgtEl>
                                          <p:spTgt spid="23"/>
                                        </p:tgtEl>
                                      </p:cBhvr>
                                    </p:animEffect>
                                  </p:childTnLst>
                                </p:cTn>
                              </p:par>
                              <p:par>
                                <p:cTn id="23" presetID="22" presetClass="entr" presetSubtype="4" fill="hold" nodeType="withEffect">
                                  <p:stCondLst>
                                    <p:cond delay="0"/>
                                  </p:stCondLst>
                                  <p:childTnLst>
                                    <p:set>
                                      <p:cBhvr>
                                        <p:cTn id="24" dur="1" fill="hold">
                                          <p:stCondLst>
                                            <p:cond delay="0"/>
                                          </p:stCondLst>
                                        </p:cTn>
                                        <p:tgtEl>
                                          <p:spTgt spid="28"/>
                                        </p:tgtEl>
                                        <p:attrNameLst>
                                          <p:attrName>style.visibility</p:attrName>
                                        </p:attrNameLst>
                                      </p:cBhvr>
                                      <p:to>
                                        <p:strVal val="visible"/>
                                      </p:to>
                                    </p:set>
                                    <p:animEffect transition="in" filter="wipe(down)">
                                      <p:cBhvr>
                                        <p:cTn id="25" dur="500"/>
                                        <p:tgtEl>
                                          <p:spTgt spid="28"/>
                                        </p:tgtEl>
                                      </p:cBhvr>
                                    </p:animEffect>
                                  </p:childTnLst>
                                </p:cTn>
                              </p:par>
                              <p:par>
                                <p:cTn id="26" presetID="22" presetClass="entr" presetSubtype="4" fill="hold" nodeType="withEffect">
                                  <p:stCondLst>
                                    <p:cond delay="0"/>
                                  </p:stCondLst>
                                  <p:childTnLst>
                                    <p:set>
                                      <p:cBhvr>
                                        <p:cTn id="27" dur="1" fill="hold">
                                          <p:stCondLst>
                                            <p:cond delay="0"/>
                                          </p:stCondLst>
                                        </p:cTn>
                                        <p:tgtEl>
                                          <p:spTgt spid="8"/>
                                        </p:tgtEl>
                                        <p:attrNameLst>
                                          <p:attrName>style.visibility</p:attrName>
                                        </p:attrNameLst>
                                      </p:cBhvr>
                                      <p:to>
                                        <p:strVal val="visible"/>
                                      </p:to>
                                    </p:set>
                                    <p:animEffect transition="in" filter="wipe(down)">
                                      <p:cBhvr>
                                        <p:cTn id="28" dur="500"/>
                                        <p:tgtEl>
                                          <p:spTgt spid="8"/>
                                        </p:tgtEl>
                                      </p:cBhvr>
                                    </p:animEffect>
                                  </p:childTnLst>
                                </p:cTn>
                              </p:par>
                              <p:par>
                                <p:cTn id="29" presetID="22" presetClass="entr" presetSubtype="4" fill="hold" nodeType="with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wipe(down)">
                                      <p:cBhvr>
                                        <p:cTn id="31" dur="500"/>
                                        <p:tgtEl>
                                          <p:spTgt spid="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p:bldP spid="14" grpId="0"/>
      <p:bldP spid="15" grpId="0"/>
      <p:bldP spid="16" grpId="0"/>
      <p:bldP spid="18" grpId="0"/>
      <p:bldP spid="19"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893BA23-DF20-6992-B747-153D2D920FAD}"/>
              </a:ext>
            </a:extLst>
          </p:cNvPr>
          <p:cNvSpPr txBox="1"/>
          <p:nvPr/>
        </p:nvSpPr>
        <p:spPr>
          <a:xfrm>
            <a:off x="7038279" y="1724385"/>
            <a:ext cx="3802000" cy="193899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4000" b="1" dirty="0">
                <a:solidFill>
                  <a:prstClr val="white"/>
                </a:solidFill>
                <a:latin typeface="Interstate" pitchFamily="2" charset="77"/>
              </a:rPr>
              <a:t>Thank you</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4000" b="1" i="0" u="none" strike="noStrike" kern="1200" cap="none" spc="0" normalizeH="0" baseline="0" noProof="0" dirty="0">
              <a:ln>
                <a:noFill/>
              </a:ln>
              <a:solidFill>
                <a:prstClr val="white"/>
              </a:solidFill>
              <a:effectLst/>
              <a:uLnTx/>
              <a:uFillTx/>
              <a:latin typeface="Interstate" pitchFamily="2" charset="77"/>
              <a:ea typeface="+mn-ea"/>
              <a:cs typeface="+mn-cs"/>
            </a:endParaRPr>
          </a:p>
        </p:txBody>
      </p:sp>
      <p:grpSp>
        <p:nvGrpSpPr>
          <p:cNvPr id="7" name="Group 6">
            <a:extLst>
              <a:ext uri="{FF2B5EF4-FFF2-40B4-BE49-F238E27FC236}">
                <a16:creationId xmlns:a16="http://schemas.microsoft.com/office/drawing/2014/main" id="{715B6CD0-977F-FAE0-9F0D-4A5E8697A5CF}"/>
              </a:ext>
            </a:extLst>
          </p:cNvPr>
          <p:cNvGrpSpPr/>
          <p:nvPr/>
        </p:nvGrpSpPr>
        <p:grpSpPr>
          <a:xfrm>
            <a:off x="-2012039" y="-599442"/>
            <a:ext cx="8028527" cy="8331110"/>
            <a:chOff x="-925362" y="-300176"/>
            <a:chExt cx="7178212" cy="7448748"/>
          </a:xfrm>
        </p:grpSpPr>
        <p:pic>
          <p:nvPicPr>
            <p:cNvPr id="8" name="Picture 7" descr="A blue circle with a black background&#10;&#10;Description automatically generated">
              <a:extLst>
                <a:ext uri="{FF2B5EF4-FFF2-40B4-BE49-F238E27FC236}">
                  <a16:creationId xmlns:a16="http://schemas.microsoft.com/office/drawing/2014/main" id="{3DE4C094-64DC-057B-708D-4391432D7A72}"/>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9" name="Picture 8" descr="A white circle with black dots&#10;&#10;Description automatically generated">
              <a:extLst>
                <a:ext uri="{FF2B5EF4-FFF2-40B4-BE49-F238E27FC236}">
                  <a16:creationId xmlns:a16="http://schemas.microsoft.com/office/drawing/2014/main" id="{1FA4249D-86C9-FC98-F6AF-DB6BE4F6FB7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0" name="Picture 9" descr="A blue circle with a black background&#10;&#10;Description automatically generated">
              <a:extLst>
                <a:ext uri="{FF2B5EF4-FFF2-40B4-BE49-F238E27FC236}">
                  <a16:creationId xmlns:a16="http://schemas.microsoft.com/office/drawing/2014/main" id="{0BFE97AC-D756-C21D-46B1-F0098DB19B6D}"/>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1" name="Picture 10" descr="A blue circle with a arrow pointing up&#10;&#10;Description automatically generated">
              <a:extLst>
                <a:ext uri="{FF2B5EF4-FFF2-40B4-BE49-F238E27FC236}">
                  <a16:creationId xmlns:a16="http://schemas.microsoft.com/office/drawing/2014/main" id="{8FE5D7DC-5442-26B5-4D60-9E6166AC4530}"/>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2" name="Picture 11" descr="A green circle with a arrow&#10;&#10;Description automatically generated">
              <a:extLst>
                <a:ext uri="{FF2B5EF4-FFF2-40B4-BE49-F238E27FC236}">
                  <a16:creationId xmlns:a16="http://schemas.microsoft.com/office/drawing/2014/main" id="{AB68F8DF-AAF8-ED11-07D0-2DE9051694B7}"/>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3" name="Picture 12" descr="A orange circle with a black background&#10;&#10;Description automatically generated">
              <a:extLst>
                <a:ext uri="{FF2B5EF4-FFF2-40B4-BE49-F238E27FC236}">
                  <a16:creationId xmlns:a16="http://schemas.microsoft.com/office/drawing/2014/main" id="{8D10B7D6-C54B-4E7A-3865-0CFA1D21911C}"/>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pic>
          <p:nvPicPr>
            <p:cNvPr id="14" name="Picture 13" descr="A blue circle with a arrow pointing to the left&#10;&#10;Description automatically generated">
              <a:extLst>
                <a:ext uri="{FF2B5EF4-FFF2-40B4-BE49-F238E27FC236}">
                  <a16:creationId xmlns:a16="http://schemas.microsoft.com/office/drawing/2014/main" id="{2A8034FB-8D0D-D888-2789-EDFEFF94E631}"/>
                </a:ext>
              </a:extLst>
            </p:cNvPr>
            <p:cNvPicPr>
              <a:picLocks noChangeAspect="1"/>
            </p:cNvPicPr>
            <p:nvPr/>
          </p:nvPicPr>
          <p:blipFill>
            <a:blip r:embed="rId9">
              <a:extLst>
                <a:ext uri="{28A0092B-C50C-407E-A947-70E740481C1C}">
                  <a14:useLocalDpi xmlns:a14="http://schemas.microsoft.com/office/drawing/2010/main"/>
                </a:ext>
              </a:extLst>
            </a:blip>
            <a:stretch>
              <a:fillRect/>
            </a:stretch>
          </p:blipFill>
          <p:spPr>
            <a:xfrm>
              <a:off x="-925362" y="-300176"/>
              <a:ext cx="7178212" cy="7448748"/>
            </a:xfrm>
            <a:prstGeom prst="rect">
              <a:avLst/>
            </a:prstGeom>
          </p:spPr>
        </p:pic>
      </p:grpSp>
      <p:cxnSp>
        <p:nvCxnSpPr>
          <p:cNvPr id="16" name="Straight Connector 15">
            <a:extLst>
              <a:ext uri="{FF2B5EF4-FFF2-40B4-BE49-F238E27FC236}">
                <a16:creationId xmlns:a16="http://schemas.microsoft.com/office/drawing/2014/main" id="{DDE1E062-B6FE-D77D-A849-810F9C5DCFC5}"/>
              </a:ext>
            </a:extLst>
          </p:cNvPr>
          <p:cNvCxnSpPr/>
          <p:nvPr/>
        </p:nvCxnSpPr>
        <p:spPr>
          <a:xfrm>
            <a:off x="6692348" y="1828800"/>
            <a:ext cx="0" cy="2292626"/>
          </a:xfrm>
          <a:prstGeom prst="line">
            <a:avLst/>
          </a:prstGeom>
          <a:ln w="38100">
            <a:solidFill>
              <a:srgbClr val="F58344"/>
            </a:solidFill>
          </a:ln>
        </p:spPr>
        <p:style>
          <a:lnRef idx="1">
            <a:schemeClr val="accent1"/>
          </a:lnRef>
          <a:fillRef idx="0">
            <a:schemeClr val="accent1"/>
          </a:fillRef>
          <a:effectRef idx="0">
            <a:schemeClr val="accent1"/>
          </a:effectRef>
          <a:fontRef idx="minor">
            <a:schemeClr val="tx1"/>
          </a:fontRef>
        </p:style>
      </p:cxnSp>
      <p:pic>
        <p:nvPicPr>
          <p:cNvPr id="2" name="Picture 1" descr="A black and white logo&#10;&#10;Description automatically generated">
            <a:extLst>
              <a:ext uri="{FF2B5EF4-FFF2-40B4-BE49-F238E27FC236}">
                <a16:creationId xmlns:a16="http://schemas.microsoft.com/office/drawing/2014/main" id="{BDED0C12-7DEC-38AA-1DC6-D2A02AC476FA}"/>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490224" y="5721935"/>
            <a:ext cx="1481781" cy="866465"/>
          </a:xfrm>
          <a:prstGeom prst="rect">
            <a:avLst/>
          </a:prstGeom>
        </p:spPr>
      </p:pic>
    </p:spTree>
    <p:extLst>
      <p:ext uri="{BB962C8B-B14F-4D97-AF65-F5344CB8AC3E}">
        <p14:creationId xmlns:p14="http://schemas.microsoft.com/office/powerpoint/2010/main" val="241547350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500"/>
                                        <p:tgtEl>
                                          <p:spTgt spid="16"/>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_rels/theme3.xml.rels><?xml version="1.0" encoding="UTF-8" standalone="yes"?>
<Relationships xmlns="http://schemas.openxmlformats.org/package/2006/relationships"><Relationship Id="rId1" Type="http://schemas.openxmlformats.org/officeDocument/2006/relationships/image" Target="../media/image1.jpeg"/></Relationships>
</file>

<file path=ppt/theme/_rels/theme4.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over Slide">
  <a:themeElements>
    <a:clrScheme name="Custom 1">
      <a:dk1>
        <a:sysClr val="windowText" lastClr="000000"/>
      </a:dk1>
      <a:lt1>
        <a:sysClr val="window" lastClr="FFFFFF"/>
      </a:lt1>
      <a:dk2>
        <a:srgbClr val="2F5897"/>
      </a:dk2>
      <a:lt2>
        <a:srgbClr val="E4E9EF"/>
      </a:lt2>
      <a:accent1>
        <a:srgbClr val="6076B4"/>
      </a:accent1>
      <a:accent2>
        <a:srgbClr val="3D5873"/>
      </a:accent2>
      <a:accent3>
        <a:srgbClr val="F58345"/>
      </a:accent3>
      <a:accent4>
        <a:srgbClr val="7ACDC8"/>
      </a:accent4>
      <a:accent5>
        <a:srgbClr val="3E8F6C"/>
      </a:accent5>
      <a:accent6>
        <a:srgbClr val="758085"/>
      </a:accent6>
      <a:hlink>
        <a:srgbClr val="3399FF"/>
      </a:hlink>
      <a:folHlink>
        <a:srgbClr val="B2B2B2"/>
      </a:folHlink>
    </a:clrScheme>
    <a:fontScheme name="Century Gothic">
      <a:majorFont>
        <a:latin typeface="Century Gothic" panose="020F030202020403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F03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2.xml><?xml version="1.0" encoding="utf-8"?>
<a:theme xmlns:a="http://schemas.openxmlformats.org/drawingml/2006/main" name="1_Cover Slide">
  <a:themeElements>
    <a:clrScheme name="Custom 1">
      <a:dk1>
        <a:sysClr val="windowText" lastClr="000000"/>
      </a:dk1>
      <a:lt1>
        <a:sysClr val="window" lastClr="FFFFFF"/>
      </a:lt1>
      <a:dk2>
        <a:srgbClr val="2F5897"/>
      </a:dk2>
      <a:lt2>
        <a:srgbClr val="E4E9EF"/>
      </a:lt2>
      <a:accent1>
        <a:srgbClr val="6076B4"/>
      </a:accent1>
      <a:accent2>
        <a:srgbClr val="3D5873"/>
      </a:accent2>
      <a:accent3>
        <a:srgbClr val="F58345"/>
      </a:accent3>
      <a:accent4>
        <a:srgbClr val="7ACDC8"/>
      </a:accent4>
      <a:accent5>
        <a:srgbClr val="3E8F6C"/>
      </a:accent5>
      <a:accent6>
        <a:srgbClr val="758085"/>
      </a:accent6>
      <a:hlink>
        <a:srgbClr val="3399FF"/>
      </a:hlink>
      <a:folHlink>
        <a:srgbClr val="B2B2B2"/>
      </a:folHlink>
    </a:clrScheme>
    <a:fontScheme name="Century Gothic">
      <a:majorFont>
        <a:latin typeface="Century Gothic" panose="020F030202020403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F03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3.xml><?xml version="1.0" encoding="utf-8"?>
<a:theme xmlns:a="http://schemas.openxmlformats.org/drawingml/2006/main" name="Internal">
  <a:themeElements>
    <a:clrScheme name="Custom 1">
      <a:dk1>
        <a:sysClr val="windowText" lastClr="000000"/>
      </a:dk1>
      <a:lt1>
        <a:sysClr val="window" lastClr="FFFFFF"/>
      </a:lt1>
      <a:dk2>
        <a:srgbClr val="2F5897"/>
      </a:dk2>
      <a:lt2>
        <a:srgbClr val="E4E9EF"/>
      </a:lt2>
      <a:accent1>
        <a:srgbClr val="6076B4"/>
      </a:accent1>
      <a:accent2>
        <a:srgbClr val="3D5873"/>
      </a:accent2>
      <a:accent3>
        <a:srgbClr val="F58345"/>
      </a:accent3>
      <a:accent4>
        <a:srgbClr val="7ACDC8"/>
      </a:accent4>
      <a:accent5>
        <a:srgbClr val="3E8F6C"/>
      </a:accent5>
      <a:accent6>
        <a:srgbClr val="758085"/>
      </a:accent6>
      <a:hlink>
        <a:srgbClr val="3399FF"/>
      </a:hlink>
      <a:folHlink>
        <a:srgbClr val="B2B2B2"/>
      </a:folHlink>
    </a:clrScheme>
    <a:fontScheme name="Century Gothic">
      <a:majorFont>
        <a:latin typeface="Century Gothic" panose="020F030202020403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F03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4.xml><?xml version="1.0" encoding="utf-8"?>
<a:theme xmlns:a="http://schemas.openxmlformats.org/drawingml/2006/main" name="1_Internal">
  <a:themeElements>
    <a:clrScheme name="Custom 1">
      <a:dk1>
        <a:sysClr val="windowText" lastClr="000000"/>
      </a:dk1>
      <a:lt1>
        <a:sysClr val="window" lastClr="FFFFFF"/>
      </a:lt1>
      <a:dk2>
        <a:srgbClr val="2F5897"/>
      </a:dk2>
      <a:lt2>
        <a:srgbClr val="E4E9EF"/>
      </a:lt2>
      <a:accent1>
        <a:srgbClr val="6076B4"/>
      </a:accent1>
      <a:accent2>
        <a:srgbClr val="3D5873"/>
      </a:accent2>
      <a:accent3>
        <a:srgbClr val="F58345"/>
      </a:accent3>
      <a:accent4>
        <a:srgbClr val="7ACDC8"/>
      </a:accent4>
      <a:accent5>
        <a:srgbClr val="3E8F6C"/>
      </a:accent5>
      <a:accent6>
        <a:srgbClr val="758085"/>
      </a:accent6>
      <a:hlink>
        <a:srgbClr val="3399FF"/>
      </a:hlink>
      <a:folHlink>
        <a:srgbClr val="B2B2B2"/>
      </a:folHlink>
    </a:clrScheme>
    <a:fontScheme name="Century Gothic">
      <a:majorFont>
        <a:latin typeface="Century Gothic" panose="020F030202020403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F03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2C0A679006673F49A2D90F3C27389377" ma:contentTypeVersion="15" ma:contentTypeDescription="Create a new document." ma:contentTypeScope="" ma:versionID="2eadde888394750f6cec6a27c674e0c8">
  <xsd:schema xmlns:xsd="http://www.w3.org/2001/XMLSchema" xmlns:xs="http://www.w3.org/2001/XMLSchema" xmlns:p="http://schemas.microsoft.com/office/2006/metadata/properties" xmlns:ns2="ecab1ca4-5f57-43ce-affe-53337e58ff1e" xmlns:ns3="e581f1f4-2154-4050-a7a4-8bac27f5bd7d" targetNamespace="http://schemas.microsoft.com/office/2006/metadata/properties" ma:root="true" ma:fieldsID="c7d75bbb79561a22f2578dd6c7dd74b9" ns2:_="" ns3:_="">
    <xsd:import namespace="ecab1ca4-5f57-43ce-affe-53337e58ff1e"/>
    <xsd:import namespace="e581f1f4-2154-4050-a7a4-8bac27f5bd7d"/>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ObjectDetectorVersions" minOccurs="0"/>
                <xsd:element ref="ns2:MediaServiceGenerationTime" minOccurs="0"/>
                <xsd:element ref="ns2:MediaServiceEventHashCode" minOccurs="0"/>
                <xsd:element ref="ns2:MediaLengthInSeconds" minOccurs="0"/>
                <xsd:element ref="ns2:lcf76f155ced4ddcb4097134ff3c332f" minOccurs="0"/>
                <xsd:element ref="ns3:TaxCatchAll" minOccurs="0"/>
                <xsd:element ref="ns2:MediaServiceOCR" minOccurs="0"/>
                <xsd:element ref="ns2:MediaServiceLocation" minOccurs="0"/>
                <xsd:element ref="ns2:MediaServiceSearchProperties"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cab1ca4-5f57-43ce-affe-53337e58ff1e"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dexed="true" ma:internalName="MediaServiceDateTaken" ma:readOnly="true">
      <xsd:simpleType>
        <xsd:restriction base="dms:Text"/>
      </xsd:simpleType>
    </xsd:element>
    <xsd:element name="MediaServiceObjectDetectorVersions" ma:index="11" nillable="true" ma:displayName="MediaServiceObjectDetectorVersions" ma:hidden="true" ma:indexed="true" ma:internalName="MediaServiceObjectDetectorVersions" ma:readOnly="true">
      <xsd:simpleType>
        <xsd:restriction base="dms:Text"/>
      </xsd:simpleType>
    </xsd:element>
    <xsd:element name="MediaServiceGenerationTime" ma:index="12" nillable="true" ma:displayName="MediaServiceGenerationTime" ma:hidden="true" ma:internalName="MediaServiceGenerationTime" ma:readOnly="true">
      <xsd:simpleType>
        <xsd:restriction base="dms:Text"/>
      </xsd:simpleType>
    </xsd:element>
    <xsd:element name="MediaServiceEventHashCode" ma:index="13" nillable="true" ma:displayName="MediaServiceEventHashCode" ma:hidden="true" ma:internalName="MediaServiceEventHashCode" ma:readOnly="true">
      <xsd:simpleType>
        <xsd:restriction base="dms:Text"/>
      </xsd:simpleType>
    </xsd:element>
    <xsd:element name="MediaLengthInSeconds" ma:index="14" nillable="true" ma:displayName="MediaLengthInSeconds" ma:hidden="true" ma:internalName="MediaLengthInSeconds" ma:readOnly="true">
      <xsd:simpleType>
        <xsd:restriction base="dms:Unknown"/>
      </xsd:simpleType>
    </xsd:element>
    <xsd:element name="lcf76f155ced4ddcb4097134ff3c332f" ma:index="16" nillable="true" ma:taxonomy="true" ma:internalName="lcf76f155ced4ddcb4097134ff3c332f" ma:taxonomyFieldName="MediaServiceImageTags" ma:displayName="Image Tags" ma:readOnly="false" ma:fieldId="{5cf76f15-5ced-4ddc-b409-7134ff3c332f}" ma:taxonomyMulti="true" ma:sspId="8183a4eb-8b56-42a9-9edf-67dd87578a05" ma:termSetId="09814cd3-568e-fe90-9814-8d621ff8fb84" ma:anchorId="fba54fb3-c3e1-fe81-a776-ca4b69148c4d" ma:open="true" ma:isKeyword="false">
      <xsd:complexType>
        <xsd:sequence>
          <xsd:element ref="pc:Terms" minOccurs="0" maxOccurs="1"/>
        </xsd:sequence>
      </xsd:complexType>
    </xsd:element>
    <xsd:element name="MediaServiceOCR" ma:index="18" nillable="true" ma:displayName="Extracted Text" ma:internalName="MediaServiceOCR" ma:readOnly="true">
      <xsd:simpleType>
        <xsd:restriction base="dms:Note">
          <xsd:maxLength value="255"/>
        </xsd:restriction>
      </xsd:simpleType>
    </xsd:element>
    <xsd:element name="MediaServiceLocation" ma:index="19" nillable="true" ma:displayName="Location" ma:description="" ma:indexed="true" ma:internalName="MediaServiceLocation" ma:readOnly="true">
      <xsd:simpleType>
        <xsd:restriction base="dms:Text"/>
      </xsd:simpleType>
    </xsd:element>
    <xsd:element name="MediaServiceSearchProperties" ma:index="20"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e581f1f4-2154-4050-a7a4-8bac27f5bd7d" elementFormDefault="qualified">
    <xsd:import namespace="http://schemas.microsoft.com/office/2006/documentManagement/types"/>
    <xsd:import namespace="http://schemas.microsoft.com/office/infopath/2007/PartnerControls"/>
    <xsd:element name="TaxCatchAll" ma:index="17" nillable="true" ma:displayName="Taxonomy Catch All Column" ma:hidden="true" ma:list="{475f2e0a-fe27-4398-8b54-573592ad57c8}" ma:internalName="TaxCatchAll" ma:showField="CatchAllData" ma:web="e581f1f4-2154-4050-a7a4-8bac27f5bd7d">
      <xsd:complexType>
        <xsd:complexContent>
          <xsd:extension base="dms:MultiChoiceLookup">
            <xsd:sequence>
              <xsd:element name="Value" type="dms:Lookup" maxOccurs="unbounded" minOccurs="0" nillable="true"/>
            </xsd:sequence>
          </xsd:extension>
        </xsd:complexContent>
      </xsd:complexType>
    </xsd:element>
    <xsd:element name="SharedWithUsers" ma:index="21"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2"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SharedWithUsers xmlns="e581f1f4-2154-4050-a7a4-8bac27f5bd7d">
      <UserInfo>
        <DisplayName>SharingLinks.3876cfb2-754f-48db-baf0-a479c65ee8de.Flexible.abc866e0-46dd-41d7-b7ee-a50568194dfc</DisplayName>
        <AccountId>43</AccountId>
        <AccountType/>
      </UserInfo>
      <UserInfo>
        <DisplayName>Caitriona Collins</DisplayName>
        <AccountId>32</AccountId>
        <AccountType/>
      </UserInfo>
      <UserInfo>
        <DisplayName>Warren Phelan</DisplayName>
        <AccountId>31</AccountId>
        <AccountType/>
      </UserInfo>
      <UserInfo>
        <DisplayName>Pauline Wilson</DisplayName>
        <AccountId>46</AccountId>
        <AccountType/>
      </UserInfo>
      <UserInfo>
        <DisplayName>Elaine Kehoe</DisplayName>
        <AccountId>47</AccountId>
        <AccountType/>
      </UserInfo>
      <UserInfo>
        <DisplayName>Laura Burke</DisplayName>
        <AccountId>48</AccountId>
        <AccountType/>
      </UserInfo>
      <UserInfo>
        <DisplayName>Grace Marshall</DisplayName>
        <AccountId>49</AccountId>
        <AccountType/>
      </UserInfo>
    </SharedWithUsers>
    <lcf76f155ced4ddcb4097134ff3c332f xmlns="ecab1ca4-5f57-43ce-affe-53337e58ff1e">
      <Terms xmlns="http://schemas.microsoft.com/office/infopath/2007/PartnerControls"/>
    </lcf76f155ced4ddcb4097134ff3c332f>
    <TaxCatchAll xmlns="e581f1f4-2154-4050-a7a4-8bac27f5bd7d" xsi:nil="true"/>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9174F814-2750-45C7-BBC0-B8A96B36AFBC}"/>
</file>

<file path=customXml/itemProps2.xml><?xml version="1.0" encoding="utf-8"?>
<ds:datastoreItem xmlns:ds="http://schemas.openxmlformats.org/officeDocument/2006/customXml" ds:itemID="{6EB9FD69-1BEC-4946-A9A5-149257B14BF9}">
  <ds:schemaRefs>
    <ds:schemaRef ds:uri="235de792-e090-4d75-b7fa-fdf73ebcffdc"/>
    <ds:schemaRef ds:uri="http://purl.org/dc/terms/"/>
    <ds:schemaRef ds:uri="http://purl.org/dc/elements/1.1/"/>
    <ds:schemaRef ds:uri="http://schemas.microsoft.com/office/infopath/2007/PartnerControls"/>
    <ds:schemaRef ds:uri="http://www.w3.org/XML/1998/namespace"/>
    <ds:schemaRef ds:uri="http://schemas.microsoft.com/office/2006/documentManagement/types"/>
    <ds:schemaRef ds:uri="http://schemas.openxmlformats.org/package/2006/metadata/core-properties"/>
    <ds:schemaRef ds:uri="a33971e9-9e62-4dd3-9cf2-d259104135a1"/>
    <ds:schemaRef ds:uri="http://schemas.microsoft.com/office/2006/metadata/properties"/>
    <ds:schemaRef ds:uri="http://purl.org/dc/dcmitype/"/>
  </ds:schemaRefs>
</ds:datastoreItem>
</file>

<file path=customXml/itemProps3.xml><?xml version="1.0" encoding="utf-8"?>
<ds:datastoreItem xmlns:ds="http://schemas.openxmlformats.org/officeDocument/2006/customXml" ds:itemID="{2C740A8F-7B92-4982-934F-E0490632BBD1}">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
  <TotalTime>21894</TotalTime>
  <Words>3202</Words>
  <Application>Microsoft Office PowerPoint</Application>
  <PresentationFormat>Widescreen</PresentationFormat>
  <Paragraphs>429</Paragraphs>
  <Slides>30</Slides>
  <Notes>30</Notes>
  <HiddenSlides>0</HiddenSlides>
  <MMClips>1</MMClips>
  <ScaleCrop>false</ScaleCrop>
  <HeadingPairs>
    <vt:vector size="6" baseType="variant">
      <vt:variant>
        <vt:lpstr>Fonts Used</vt:lpstr>
      </vt:variant>
      <vt:variant>
        <vt:i4>9</vt:i4>
      </vt:variant>
      <vt:variant>
        <vt:lpstr>Theme</vt:lpstr>
      </vt:variant>
      <vt:variant>
        <vt:i4>4</vt:i4>
      </vt:variant>
      <vt:variant>
        <vt:lpstr>Slide Titles</vt:lpstr>
      </vt:variant>
      <vt:variant>
        <vt:i4>30</vt:i4>
      </vt:variant>
    </vt:vector>
  </HeadingPairs>
  <TitlesOfParts>
    <vt:vector size="43" baseType="lpstr">
      <vt:lpstr>Wingdings</vt:lpstr>
      <vt:lpstr>Interstate Light</vt:lpstr>
      <vt:lpstr>Arial</vt:lpstr>
      <vt:lpstr>Wingdings 3</vt:lpstr>
      <vt:lpstr>Tahoma</vt:lpstr>
      <vt:lpstr>Interstate</vt:lpstr>
      <vt:lpstr>Calibri</vt:lpstr>
      <vt:lpstr>Century Gothic</vt:lpstr>
      <vt:lpstr>Interstate Black</vt:lpstr>
      <vt:lpstr>Cover Slide</vt:lpstr>
      <vt:lpstr>1_Cover Slide</vt:lpstr>
      <vt:lpstr>Internal</vt:lpstr>
      <vt:lpstr>1_Internal</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Food Waste in Ireland, 2022 (Source: EPA)</vt:lpstr>
      <vt:lpstr>Reuse in Ireland, 2021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Odile Le Bolloch</dc:creator>
  <cp:lastModifiedBy>Warren Phelan</cp:lastModifiedBy>
  <cp:revision>804</cp:revision>
  <cp:lastPrinted>2024-10-15T13:26:08Z</cp:lastPrinted>
  <dcterms:created xsi:type="dcterms:W3CDTF">2019-07-07T10:52:18Z</dcterms:created>
  <dcterms:modified xsi:type="dcterms:W3CDTF">2024-10-15T15:47:14Z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0x010100EF93BFE9BF6F814D8D9EC22A72356473</vt:lpwstr>
  </property>
  <property fmtid="{D5CDD505-2E9C-101B-9397-08002B2CF9AE}" pid="3" name="MediaServiceImageTags">
    <vt:lpwstr/>
  </property>
</Properties>
</file>