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1" r:id="rId6"/>
  </p:sldMasterIdLst>
  <p:notesMasterIdLst>
    <p:notesMasterId r:id="rId34"/>
  </p:notesMasterIdLst>
  <p:handoutMasterIdLst>
    <p:handoutMasterId r:id="rId35"/>
  </p:handoutMasterIdLst>
  <p:sldIdLst>
    <p:sldId id="256" r:id="rId7"/>
    <p:sldId id="2595" r:id="rId8"/>
    <p:sldId id="2596" r:id="rId9"/>
    <p:sldId id="2600" r:id="rId10"/>
    <p:sldId id="2589" r:id="rId11"/>
    <p:sldId id="2598" r:id="rId12"/>
    <p:sldId id="2599" r:id="rId13"/>
    <p:sldId id="257" r:id="rId14"/>
    <p:sldId id="2573" r:id="rId15"/>
    <p:sldId id="2583" r:id="rId16"/>
    <p:sldId id="2584" r:id="rId17"/>
    <p:sldId id="2575" r:id="rId18"/>
    <p:sldId id="325" r:id="rId19"/>
    <p:sldId id="366" r:id="rId20"/>
    <p:sldId id="2597" r:id="rId21"/>
    <p:sldId id="360" r:id="rId22"/>
    <p:sldId id="2604" r:id="rId23"/>
    <p:sldId id="2605" r:id="rId24"/>
    <p:sldId id="2606" r:id="rId25"/>
    <p:sldId id="2607" r:id="rId26"/>
    <p:sldId id="2608" r:id="rId27"/>
    <p:sldId id="2609" r:id="rId28"/>
    <p:sldId id="2610" r:id="rId29"/>
    <p:sldId id="2611" r:id="rId30"/>
    <p:sldId id="2612" r:id="rId31"/>
    <p:sldId id="2613" r:id="rId32"/>
    <p:sldId id="723" r:id="rId33"/>
  </p:sldIdLst>
  <p:sldSz cx="24384000" cy="13716000"/>
  <p:notesSz cx="6858000" cy="9144000"/>
  <p:defaultTextStyle>
    <a:defPPr>
      <a:defRPr lang="en-US"/>
    </a:defPPr>
    <a:lvl1pPr algn="l" defTabSz="825500" rtl="0" eaLnBrk="0" fontAlgn="base" hangingPunct="0">
      <a:spcBef>
        <a:spcPct val="0"/>
      </a:spcBef>
      <a:spcAft>
        <a:spcPct val="0"/>
      </a:spcAft>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1pPr>
    <a:lvl2pPr marL="457200" indent="-228600" algn="l" defTabSz="825500" rtl="0" eaLnBrk="0" fontAlgn="base" hangingPunct="0">
      <a:spcBef>
        <a:spcPct val="0"/>
      </a:spcBef>
      <a:spcAft>
        <a:spcPct val="0"/>
      </a:spcAft>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2pPr>
    <a:lvl3pPr marL="914400" indent="-457200" algn="l" defTabSz="825500" rtl="0" eaLnBrk="0" fontAlgn="base" hangingPunct="0">
      <a:spcBef>
        <a:spcPct val="0"/>
      </a:spcBef>
      <a:spcAft>
        <a:spcPct val="0"/>
      </a:spcAft>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3pPr>
    <a:lvl4pPr marL="1371600" indent="-685800" algn="l" defTabSz="825500" rtl="0" eaLnBrk="0" fontAlgn="base" hangingPunct="0">
      <a:spcBef>
        <a:spcPct val="0"/>
      </a:spcBef>
      <a:spcAft>
        <a:spcPct val="0"/>
      </a:spcAft>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4pPr>
    <a:lvl5pPr marL="1828800" indent="-914400" algn="l" defTabSz="825500" rtl="0" eaLnBrk="0" fontAlgn="base" hangingPunct="0">
      <a:spcBef>
        <a:spcPct val="0"/>
      </a:spcBef>
      <a:spcAft>
        <a:spcPct val="0"/>
      </a:spcAft>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5pPr>
    <a:lvl6pPr marL="2286000" algn="l" defTabSz="914400" rtl="0" eaLnBrk="1" latinLnBrk="0" hangingPunct="1">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6pPr>
    <a:lvl7pPr marL="2743200" algn="l" defTabSz="914400" rtl="0" eaLnBrk="1" latinLnBrk="0" hangingPunct="1">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7pPr>
    <a:lvl8pPr marL="3200400" algn="l" defTabSz="914400" rtl="0" eaLnBrk="1" latinLnBrk="0" hangingPunct="1">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8pPr>
    <a:lvl9pPr marL="3657600" algn="l" defTabSz="914400" rtl="0" eaLnBrk="1" latinLnBrk="0" hangingPunct="1">
      <a:defRPr sz="5600" kern="1200">
        <a:solidFill>
          <a:srgbClr val="000000"/>
        </a:solidFill>
        <a:latin typeface="Open Sans" panose="020B0606030504020204" pitchFamily="34" charset="0"/>
        <a:ea typeface="+mn-ea"/>
        <a:cs typeface="Open Sans" panose="020B0606030504020204" pitchFamily="34" charset="0"/>
        <a:sym typeface="Open Sans" panose="020B0606030504020204" pitchFamily="34"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E5E"/>
    <a:srgbClr val="005850"/>
    <a:srgbClr val="B3B6A7"/>
    <a:srgbClr val="A39161"/>
    <a:srgbClr val="004D44"/>
    <a:srgbClr val="005A52"/>
    <a:srgbClr val="A795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CF589-02E8-47E9-8AB0-AB0816D66E92}" v="1" dt="2024-10-16T15:22:08.85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799" autoAdjust="0"/>
    <p:restoredTop sz="88249" autoAdjust="0"/>
  </p:normalViewPr>
  <p:slideViewPr>
    <p:cSldViewPr snapToGrid="0" snapToObjects="1">
      <p:cViewPr varScale="1">
        <p:scale>
          <a:sx n="37" d="100"/>
          <a:sy n="37" d="100"/>
        </p:scale>
        <p:origin x="636" y="52"/>
      </p:cViewPr>
      <p:guideLst>
        <p:guide orient="horz" pos="4320"/>
        <p:guide pos="7680"/>
      </p:guideLst>
    </p:cSldViewPr>
  </p:slideViewPr>
  <p:outlineViewPr>
    <p:cViewPr>
      <p:scale>
        <a:sx n="33" d="100"/>
        <a:sy n="33" d="100"/>
      </p:scale>
      <p:origin x="0" y="-2081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5" d="100"/>
          <a:sy n="65" d="100"/>
        </p:scale>
        <p:origin x="3154"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85546-7C7C-4B3E-ABEB-2669F1A65FB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9DCEA5FC-4640-45AF-B712-7A4FD94AEF0D}">
      <dgm:prSet phldrT="[Text]" custT="1"/>
      <dgm:spPr/>
      <dgm:t>
        <a:bodyPr/>
        <a:lstStyle/>
        <a:p>
          <a:pPr>
            <a:defRPr b="1"/>
          </a:pPr>
          <a:r>
            <a:rPr lang="en-IE" sz="2800" b="1" i="0" u="none" dirty="0">
              <a:solidFill>
                <a:srgbClr val="5E5E5E"/>
              </a:solidFill>
            </a:rPr>
            <a:t>February 2023</a:t>
          </a:r>
          <a:endParaRPr lang="en-US" sz="2800" b="1" dirty="0">
            <a:solidFill>
              <a:srgbClr val="5E5E5E"/>
            </a:solidFill>
          </a:endParaRPr>
        </a:p>
      </dgm:t>
    </dgm:pt>
    <dgm:pt modelId="{929A5FD9-0612-4B79-9B59-C3C36D34A069}" type="parTrans" cxnId="{DBD99269-D7F7-4B47-B17B-A5AE402751D9}">
      <dgm:prSet/>
      <dgm:spPr/>
      <dgm:t>
        <a:bodyPr/>
        <a:lstStyle/>
        <a:p>
          <a:endParaRPr lang="en-US" sz="2800">
            <a:solidFill>
              <a:srgbClr val="5E5E5E"/>
            </a:solidFill>
          </a:endParaRPr>
        </a:p>
      </dgm:t>
    </dgm:pt>
    <dgm:pt modelId="{0A99745B-BB5C-49B3-A782-8DB57641F6C9}" type="sibTrans" cxnId="{DBD99269-D7F7-4B47-B17B-A5AE402751D9}">
      <dgm:prSet/>
      <dgm:spPr/>
      <dgm:t>
        <a:bodyPr/>
        <a:lstStyle/>
        <a:p>
          <a:endParaRPr lang="en-US" sz="2800">
            <a:solidFill>
              <a:srgbClr val="5E5E5E"/>
            </a:solidFill>
          </a:endParaRPr>
        </a:p>
      </dgm:t>
    </dgm:pt>
    <dgm:pt modelId="{831701CF-77C7-46C0-A913-8CC39517BAB8}">
      <dgm:prSet phldrT="[Text]" custT="1"/>
      <dgm:spPr/>
      <dgm:t>
        <a:bodyPr/>
        <a:lstStyle/>
        <a:p>
          <a:r>
            <a:rPr lang="en-IE" sz="2800" dirty="0">
              <a:solidFill>
                <a:srgbClr val="5E5E5E"/>
              </a:solidFill>
            </a:rPr>
            <a:t>Onboarding and Discovery</a:t>
          </a:r>
          <a:endParaRPr lang="en-US" sz="2800" dirty="0">
            <a:solidFill>
              <a:srgbClr val="5E5E5E"/>
            </a:solidFill>
          </a:endParaRPr>
        </a:p>
      </dgm:t>
    </dgm:pt>
    <dgm:pt modelId="{13FBC60D-3EA6-4496-BA97-C1AE8C7F8961}" type="parTrans" cxnId="{39A11E5C-7A57-4117-A6DF-36000C29509C}">
      <dgm:prSet/>
      <dgm:spPr/>
      <dgm:t>
        <a:bodyPr/>
        <a:lstStyle/>
        <a:p>
          <a:endParaRPr lang="en-US" sz="2800">
            <a:solidFill>
              <a:srgbClr val="5E5E5E"/>
            </a:solidFill>
          </a:endParaRPr>
        </a:p>
      </dgm:t>
    </dgm:pt>
    <dgm:pt modelId="{75156CDF-E17B-4DAD-AE37-EA44D7F37090}" type="sibTrans" cxnId="{39A11E5C-7A57-4117-A6DF-36000C29509C}">
      <dgm:prSet/>
      <dgm:spPr/>
      <dgm:t>
        <a:bodyPr/>
        <a:lstStyle/>
        <a:p>
          <a:endParaRPr lang="en-US" sz="2800">
            <a:solidFill>
              <a:srgbClr val="5E5E5E"/>
            </a:solidFill>
          </a:endParaRPr>
        </a:p>
      </dgm:t>
    </dgm:pt>
    <dgm:pt modelId="{096A9AF0-0DAE-4EB3-B448-4501DA034F4A}">
      <dgm:prSet phldrT="[Text]" custT="1"/>
      <dgm:spPr/>
      <dgm:t>
        <a:bodyPr/>
        <a:lstStyle/>
        <a:p>
          <a:pPr>
            <a:defRPr b="1"/>
          </a:pPr>
          <a:r>
            <a:rPr lang="en-US" sz="2800" b="1" dirty="0">
              <a:solidFill>
                <a:srgbClr val="5E5E5E"/>
              </a:solidFill>
            </a:rPr>
            <a:t>March 2023</a:t>
          </a:r>
          <a:endParaRPr lang="en-US" sz="2800" dirty="0">
            <a:solidFill>
              <a:srgbClr val="5E5E5E"/>
            </a:solidFill>
          </a:endParaRPr>
        </a:p>
      </dgm:t>
    </dgm:pt>
    <dgm:pt modelId="{8CE6ABD6-768E-42C8-9029-C3B5F278B21C}" type="parTrans" cxnId="{CA0753BD-DB60-4D68-8486-5B376B839B26}">
      <dgm:prSet/>
      <dgm:spPr/>
      <dgm:t>
        <a:bodyPr/>
        <a:lstStyle/>
        <a:p>
          <a:endParaRPr lang="en-US" sz="2800">
            <a:solidFill>
              <a:srgbClr val="5E5E5E"/>
            </a:solidFill>
          </a:endParaRPr>
        </a:p>
      </dgm:t>
    </dgm:pt>
    <dgm:pt modelId="{6B0D7DA9-E6ED-4137-9716-F48BF62327A8}" type="sibTrans" cxnId="{CA0753BD-DB60-4D68-8486-5B376B839B26}">
      <dgm:prSet/>
      <dgm:spPr/>
      <dgm:t>
        <a:bodyPr/>
        <a:lstStyle/>
        <a:p>
          <a:endParaRPr lang="en-US" sz="2800">
            <a:solidFill>
              <a:srgbClr val="5E5E5E"/>
            </a:solidFill>
          </a:endParaRPr>
        </a:p>
      </dgm:t>
    </dgm:pt>
    <dgm:pt modelId="{CA6B1BA0-B2FC-48AD-8EDA-F4AAA4AF2782}">
      <dgm:prSet custT="1"/>
      <dgm:spPr/>
      <dgm:t>
        <a:bodyPr/>
        <a:lstStyle/>
        <a:p>
          <a:pPr>
            <a:defRPr b="1"/>
          </a:pPr>
          <a:r>
            <a:rPr lang="en-US" sz="2800" b="1" dirty="0">
              <a:solidFill>
                <a:srgbClr val="5E5E5E"/>
              </a:solidFill>
            </a:rPr>
            <a:t>August 2023</a:t>
          </a:r>
          <a:endParaRPr lang="en-US" sz="2800" dirty="0">
            <a:solidFill>
              <a:srgbClr val="5E5E5E"/>
            </a:solidFill>
          </a:endParaRPr>
        </a:p>
      </dgm:t>
    </dgm:pt>
    <dgm:pt modelId="{D7D3AA07-BCB9-4212-A556-E90870FB1413}" type="parTrans" cxnId="{CD6B6EE8-3813-4EF1-BFEC-C005A3326D63}">
      <dgm:prSet/>
      <dgm:spPr/>
      <dgm:t>
        <a:bodyPr/>
        <a:lstStyle/>
        <a:p>
          <a:endParaRPr lang="en-US" sz="2800">
            <a:solidFill>
              <a:srgbClr val="5E5E5E"/>
            </a:solidFill>
          </a:endParaRPr>
        </a:p>
      </dgm:t>
    </dgm:pt>
    <dgm:pt modelId="{39FB540D-D808-4040-9A37-0AC474C0212F}" type="sibTrans" cxnId="{CD6B6EE8-3813-4EF1-BFEC-C005A3326D63}">
      <dgm:prSet/>
      <dgm:spPr/>
      <dgm:t>
        <a:bodyPr/>
        <a:lstStyle/>
        <a:p>
          <a:endParaRPr lang="en-US" sz="2800">
            <a:solidFill>
              <a:srgbClr val="5E5E5E"/>
            </a:solidFill>
          </a:endParaRPr>
        </a:p>
      </dgm:t>
    </dgm:pt>
    <dgm:pt modelId="{92921081-529B-4D1C-83A4-C416BB4C5224}">
      <dgm:prSet custT="1"/>
      <dgm:spPr/>
      <dgm:t>
        <a:bodyPr/>
        <a:lstStyle/>
        <a:p>
          <a:r>
            <a:rPr lang="en-US" sz="2800" dirty="0">
              <a:solidFill>
                <a:srgbClr val="5E5E5E"/>
              </a:solidFill>
            </a:rPr>
            <a:t>POC Phase</a:t>
          </a:r>
        </a:p>
      </dgm:t>
    </dgm:pt>
    <dgm:pt modelId="{5AD2C2F8-A1D7-469B-93D8-B578BEFE51F8}" type="parTrans" cxnId="{B05C4C7C-FEB8-4825-98A0-C38D3021918A}">
      <dgm:prSet/>
      <dgm:spPr/>
      <dgm:t>
        <a:bodyPr/>
        <a:lstStyle/>
        <a:p>
          <a:endParaRPr lang="en-US" sz="2800">
            <a:solidFill>
              <a:srgbClr val="5E5E5E"/>
            </a:solidFill>
          </a:endParaRPr>
        </a:p>
      </dgm:t>
    </dgm:pt>
    <dgm:pt modelId="{ECC13403-1F53-4ED4-AE4F-334EEC7C8710}" type="sibTrans" cxnId="{B05C4C7C-FEB8-4825-98A0-C38D3021918A}">
      <dgm:prSet/>
      <dgm:spPr/>
      <dgm:t>
        <a:bodyPr/>
        <a:lstStyle/>
        <a:p>
          <a:endParaRPr lang="en-US" sz="2800">
            <a:solidFill>
              <a:srgbClr val="5E5E5E"/>
            </a:solidFill>
          </a:endParaRPr>
        </a:p>
      </dgm:t>
    </dgm:pt>
    <dgm:pt modelId="{3CB04A44-4013-4CA7-90FD-29AFC3C15E37}">
      <dgm:prSet custT="1"/>
      <dgm:spPr/>
      <dgm:t>
        <a:bodyPr/>
        <a:lstStyle/>
        <a:p>
          <a:r>
            <a:rPr lang="en-IE" sz="2800" dirty="0">
              <a:solidFill>
                <a:srgbClr val="5E5E5E"/>
              </a:solidFill>
            </a:rPr>
            <a:t>PHASE II DASHBOARDS</a:t>
          </a:r>
          <a:endParaRPr lang="en-US" sz="2800" dirty="0">
            <a:solidFill>
              <a:srgbClr val="5E5E5E"/>
            </a:solidFill>
          </a:endParaRPr>
        </a:p>
      </dgm:t>
    </dgm:pt>
    <dgm:pt modelId="{ECEE936A-E3CC-4209-BECC-1CD0C85A2B72}" type="parTrans" cxnId="{24A8F052-3377-4BA4-8C62-CCF5039C85D7}">
      <dgm:prSet/>
      <dgm:spPr/>
      <dgm:t>
        <a:bodyPr/>
        <a:lstStyle/>
        <a:p>
          <a:endParaRPr lang="en-US" sz="2800">
            <a:solidFill>
              <a:srgbClr val="5E5E5E"/>
            </a:solidFill>
          </a:endParaRPr>
        </a:p>
      </dgm:t>
    </dgm:pt>
    <dgm:pt modelId="{D7A8F7A0-47A3-4464-B3B7-E0806DF46627}" type="sibTrans" cxnId="{24A8F052-3377-4BA4-8C62-CCF5039C85D7}">
      <dgm:prSet/>
      <dgm:spPr/>
      <dgm:t>
        <a:bodyPr/>
        <a:lstStyle/>
        <a:p>
          <a:endParaRPr lang="en-US" sz="2800">
            <a:solidFill>
              <a:srgbClr val="5E5E5E"/>
            </a:solidFill>
          </a:endParaRPr>
        </a:p>
      </dgm:t>
    </dgm:pt>
    <dgm:pt modelId="{212ADAAB-D5CB-4BBC-8DAF-7340FD334994}">
      <dgm:prSet custT="1"/>
      <dgm:spPr/>
      <dgm:t>
        <a:bodyPr/>
        <a:lstStyle/>
        <a:p>
          <a:pPr>
            <a:defRPr b="1"/>
          </a:pPr>
          <a:r>
            <a:rPr lang="en-US" sz="2800" b="1" dirty="0">
              <a:solidFill>
                <a:srgbClr val="5E5E5E"/>
              </a:solidFill>
            </a:rPr>
            <a:t>December 2023</a:t>
          </a:r>
          <a:endParaRPr lang="en-US" sz="2800" dirty="0">
            <a:solidFill>
              <a:srgbClr val="5E5E5E"/>
            </a:solidFill>
          </a:endParaRPr>
        </a:p>
      </dgm:t>
    </dgm:pt>
    <dgm:pt modelId="{45F6D312-A686-491E-95E3-EFB9640CC472}" type="parTrans" cxnId="{C8C7266C-2A0C-476A-85B3-F12BE2521F4C}">
      <dgm:prSet/>
      <dgm:spPr/>
      <dgm:t>
        <a:bodyPr/>
        <a:lstStyle/>
        <a:p>
          <a:endParaRPr lang="en-US" sz="2800">
            <a:solidFill>
              <a:srgbClr val="5E5E5E"/>
            </a:solidFill>
          </a:endParaRPr>
        </a:p>
      </dgm:t>
    </dgm:pt>
    <dgm:pt modelId="{AB2787E4-2A8B-428D-A4AE-2B14DCFFC4E7}" type="sibTrans" cxnId="{C8C7266C-2A0C-476A-85B3-F12BE2521F4C}">
      <dgm:prSet/>
      <dgm:spPr/>
      <dgm:t>
        <a:bodyPr/>
        <a:lstStyle/>
        <a:p>
          <a:endParaRPr lang="en-US" sz="2800">
            <a:solidFill>
              <a:srgbClr val="5E5E5E"/>
            </a:solidFill>
          </a:endParaRPr>
        </a:p>
      </dgm:t>
    </dgm:pt>
    <dgm:pt modelId="{2AEE5C11-34AE-4EB7-8907-9BED418EA471}">
      <dgm:prSet custT="1"/>
      <dgm:spPr/>
      <dgm:t>
        <a:bodyPr/>
        <a:lstStyle/>
        <a:p>
          <a:r>
            <a:rPr lang="en-IE" sz="2800" dirty="0">
              <a:solidFill>
                <a:srgbClr val="5E5E5E"/>
              </a:solidFill>
            </a:rPr>
            <a:t>User Acceptance Testing</a:t>
          </a:r>
          <a:endParaRPr lang="en-US" sz="2800" dirty="0">
            <a:solidFill>
              <a:srgbClr val="5E5E5E"/>
            </a:solidFill>
          </a:endParaRPr>
        </a:p>
      </dgm:t>
    </dgm:pt>
    <dgm:pt modelId="{2E14AD1F-C7EA-45AE-ADC0-0EE92A6516CB}" type="parTrans" cxnId="{DD687B5C-28C8-4088-99B8-D375C5FDAE4A}">
      <dgm:prSet/>
      <dgm:spPr/>
      <dgm:t>
        <a:bodyPr/>
        <a:lstStyle/>
        <a:p>
          <a:endParaRPr lang="en-US" sz="2800">
            <a:solidFill>
              <a:srgbClr val="5E5E5E"/>
            </a:solidFill>
          </a:endParaRPr>
        </a:p>
      </dgm:t>
    </dgm:pt>
    <dgm:pt modelId="{F36FDDA0-6B91-47CB-8114-B6F076E55FC8}" type="sibTrans" cxnId="{DD687B5C-28C8-4088-99B8-D375C5FDAE4A}">
      <dgm:prSet/>
      <dgm:spPr/>
      <dgm:t>
        <a:bodyPr/>
        <a:lstStyle/>
        <a:p>
          <a:endParaRPr lang="en-US" sz="2800">
            <a:solidFill>
              <a:srgbClr val="5E5E5E"/>
            </a:solidFill>
          </a:endParaRPr>
        </a:p>
      </dgm:t>
    </dgm:pt>
    <dgm:pt modelId="{89298D29-11D6-4B22-B7F4-B7EE6FECD9C5}">
      <dgm:prSet phldrT="[Text]" custT="1"/>
      <dgm:spPr/>
      <dgm:t>
        <a:bodyPr/>
        <a:lstStyle/>
        <a:p>
          <a:pPr>
            <a:defRPr b="1"/>
          </a:pPr>
          <a:r>
            <a:rPr lang="en-US" sz="2800" b="1" i="0" dirty="0">
              <a:solidFill>
                <a:srgbClr val="5E5E5E"/>
              </a:solidFill>
            </a:rPr>
            <a:t>May 2023</a:t>
          </a:r>
        </a:p>
      </dgm:t>
    </dgm:pt>
    <dgm:pt modelId="{99B81FB6-C7A9-49B5-8B3F-22E1CBE35D16}" type="sibTrans" cxnId="{CDA6296A-FC8D-4553-A8EB-67BFF51935FC}">
      <dgm:prSet/>
      <dgm:spPr/>
      <dgm:t>
        <a:bodyPr/>
        <a:lstStyle/>
        <a:p>
          <a:endParaRPr lang="en-IE" sz="2800">
            <a:solidFill>
              <a:srgbClr val="5E5E5E"/>
            </a:solidFill>
          </a:endParaRPr>
        </a:p>
      </dgm:t>
    </dgm:pt>
    <dgm:pt modelId="{9B5CA92B-BFD9-42CF-8A7B-2A9452929980}" type="parTrans" cxnId="{CDA6296A-FC8D-4553-A8EB-67BFF51935FC}">
      <dgm:prSet/>
      <dgm:spPr/>
      <dgm:t>
        <a:bodyPr/>
        <a:lstStyle/>
        <a:p>
          <a:endParaRPr lang="en-IE" sz="2800">
            <a:solidFill>
              <a:srgbClr val="5E5E5E"/>
            </a:solidFill>
          </a:endParaRPr>
        </a:p>
      </dgm:t>
    </dgm:pt>
    <dgm:pt modelId="{B5834071-B3F4-42A3-BC13-A3CD49695290}">
      <dgm:prSet custT="1"/>
      <dgm:spPr/>
      <dgm:t>
        <a:bodyPr/>
        <a:lstStyle/>
        <a:p>
          <a:r>
            <a:rPr lang="en-IE" sz="2800" i="0" dirty="0">
              <a:solidFill>
                <a:srgbClr val="5E5E5E"/>
              </a:solidFill>
            </a:rPr>
            <a:t>PHASE I DASHBOARDS</a:t>
          </a:r>
          <a:endParaRPr lang="en-US" sz="2800" i="0" dirty="0">
            <a:solidFill>
              <a:srgbClr val="5E5E5E"/>
            </a:solidFill>
          </a:endParaRPr>
        </a:p>
      </dgm:t>
    </dgm:pt>
    <dgm:pt modelId="{D91CB81D-3172-4D51-8F3B-94B85719E728}" type="sibTrans" cxnId="{5DB437D9-839C-4CA9-A4C9-0A7AB7154D08}">
      <dgm:prSet/>
      <dgm:spPr/>
      <dgm:t>
        <a:bodyPr/>
        <a:lstStyle/>
        <a:p>
          <a:endParaRPr lang="en-IE" sz="2800">
            <a:solidFill>
              <a:srgbClr val="5E5E5E"/>
            </a:solidFill>
          </a:endParaRPr>
        </a:p>
      </dgm:t>
    </dgm:pt>
    <dgm:pt modelId="{148DD4AB-6E51-439E-9DB9-4AFE9177278E}" type="parTrans" cxnId="{5DB437D9-839C-4CA9-A4C9-0A7AB7154D08}">
      <dgm:prSet/>
      <dgm:spPr/>
      <dgm:t>
        <a:bodyPr/>
        <a:lstStyle/>
        <a:p>
          <a:endParaRPr lang="en-IE" sz="2800">
            <a:solidFill>
              <a:srgbClr val="5E5E5E"/>
            </a:solidFill>
          </a:endParaRPr>
        </a:p>
      </dgm:t>
    </dgm:pt>
    <dgm:pt modelId="{3D55F52F-8AE4-4F9C-AA29-7AAC6B43B784}">
      <dgm:prSet custT="1"/>
      <dgm:spPr/>
      <dgm:t>
        <a:bodyPr/>
        <a:lstStyle/>
        <a:p>
          <a:r>
            <a:rPr lang="en-US" sz="2800" b="1" dirty="0">
              <a:solidFill>
                <a:srgbClr val="5E5E5E"/>
              </a:solidFill>
            </a:rPr>
            <a:t>March 2024</a:t>
          </a:r>
        </a:p>
      </dgm:t>
    </dgm:pt>
    <dgm:pt modelId="{E91A5365-CA12-4C22-AB35-A2A0855C7CF7}" type="parTrans" cxnId="{4F1011C9-EF60-479B-9ACD-91B1C4A1AEA1}">
      <dgm:prSet/>
      <dgm:spPr/>
      <dgm:t>
        <a:bodyPr/>
        <a:lstStyle/>
        <a:p>
          <a:endParaRPr lang="en-IE">
            <a:solidFill>
              <a:srgbClr val="5E5E5E"/>
            </a:solidFill>
          </a:endParaRPr>
        </a:p>
      </dgm:t>
    </dgm:pt>
    <dgm:pt modelId="{BE5C7D03-B187-4216-BB9A-757C0A8E89DD}" type="sibTrans" cxnId="{4F1011C9-EF60-479B-9ACD-91B1C4A1AEA1}">
      <dgm:prSet/>
      <dgm:spPr/>
      <dgm:t>
        <a:bodyPr/>
        <a:lstStyle/>
        <a:p>
          <a:endParaRPr lang="en-IE">
            <a:solidFill>
              <a:srgbClr val="5E5E5E"/>
            </a:solidFill>
          </a:endParaRPr>
        </a:p>
      </dgm:t>
    </dgm:pt>
    <dgm:pt modelId="{2DD5F943-7317-4B74-B0C5-761FDE6F292D}">
      <dgm:prSet custT="1"/>
      <dgm:spPr/>
      <dgm:t>
        <a:bodyPr/>
        <a:lstStyle/>
        <a:p>
          <a:r>
            <a:rPr lang="en-US" sz="2800" b="0" dirty="0">
              <a:solidFill>
                <a:srgbClr val="5E5E5E"/>
              </a:solidFill>
            </a:rPr>
            <a:t>Updates based on feedback</a:t>
          </a:r>
        </a:p>
      </dgm:t>
    </dgm:pt>
    <dgm:pt modelId="{8971CD70-B374-4465-A02C-1EE9AA76457F}" type="parTrans" cxnId="{5D970102-840C-4759-B5F0-741E7F2F0629}">
      <dgm:prSet/>
      <dgm:spPr/>
      <dgm:t>
        <a:bodyPr/>
        <a:lstStyle/>
        <a:p>
          <a:endParaRPr lang="en-IE">
            <a:solidFill>
              <a:srgbClr val="5E5E5E"/>
            </a:solidFill>
          </a:endParaRPr>
        </a:p>
      </dgm:t>
    </dgm:pt>
    <dgm:pt modelId="{04598675-CBAC-41C6-97D8-4483493C990E}" type="sibTrans" cxnId="{5D970102-840C-4759-B5F0-741E7F2F0629}">
      <dgm:prSet/>
      <dgm:spPr/>
      <dgm:t>
        <a:bodyPr/>
        <a:lstStyle/>
        <a:p>
          <a:endParaRPr lang="en-IE">
            <a:solidFill>
              <a:srgbClr val="5E5E5E"/>
            </a:solidFill>
          </a:endParaRPr>
        </a:p>
      </dgm:t>
    </dgm:pt>
    <dgm:pt modelId="{449567CD-EC55-4D0D-8B8E-4D2EF7C3FAAC}">
      <dgm:prSet custT="1"/>
      <dgm:spPr/>
      <dgm:t>
        <a:bodyPr/>
        <a:lstStyle/>
        <a:p>
          <a:r>
            <a:rPr lang="en-US" sz="2800" b="1" dirty="0">
              <a:solidFill>
                <a:srgbClr val="5E5E5E"/>
              </a:solidFill>
            </a:rPr>
            <a:t>July 2024</a:t>
          </a:r>
        </a:p>
      </dgm:t>
    </dgm:pt>
    <dgm:pt modelId="{2AFABD4C-CC02-4162-A422-448FBA7E880E}" type="parTrans" cxnId="{E91D606C-B6FB-42EC-AAF1-FB7347ED67F3}">
      <dgm:prSet/>
      <dgm:spPr/>
      <dgm:t>
        <a:bodyPr/>
        <a:lstStyle/>
        <a:p>
          <a:endParaRPr lang="en-IE">
            <a:solidFill>
              <a:srgbClr val="5E5E5E"/>
            </a:solidFill>
          </a:endParaRPr>
        </a:p>
      </dgm:t>
    </dgm:pt>
    <dgm:pt modelId="{A8C1F2BA-338D-45C3-89C1-D76AE7ADC414}" type="sibTrans" cxnId="{E91D606C-B6FB-42EC-AAF1-FB7347ED67F3}">
      <dgm:prSet/>
      <dgm:spPr/>
      <dgm:t>
        <a:bodyPr/>
        <a:lstStyle/>
        <a:p>
          <a:endParaRPr lang="en-IE">
            <a:solidFill>
              <a:srgbClr val="5E5E5E"/>
            </a:solidFill>
          </a:endParaRPr>
        </a:p>
      </dgm:t>
    </dgm:pt>
    <dgm:pt modelId="{3B7CA88A-9249-4EE6-B29D-82A6FD3C0D89}">
      <dgm:prSet custT="1"/>
      <dgm:spPr/>
      <dgm:t>
        <a:bodyPr/>
        <a:lstStyle/>
        <a:p>
          <a:r>
            <a:rPr lang="en-US" sz="2800" b="0" dirty="0">
              <a:solidFill>
                <a:srgbClr val="5E5E5E"/>
              </a:solidFill>
            </a:rPr>
            <a:t>Handover: documentation &amp; training </a:t>
          </a:r>
        </a:p>
      </dgm:t>
    </dgm:pt>
    <dgm:pt modelId="{8365A4A4-4C99-4E07-B04C-F5B13ADAB1B9}" type="parTrans" cxnId="{631DEAE0-FC08-4FBC-B32C-F394584D6512}">
      <dgm:prSet/>
      <dgm:spPr/>
      <dgm:t>
        <a:bodyPr/>
        <a:lstStyle/>
        <a:p>
          <a:endParaRPr lang="en-IE">
            <a:solidFill>
              <a:srgbClr val="5E5E5E"/>
            </a:solidFill>
          </a:endParaRPr>
        </a:p>
      </dgm:t>
    </dgm:pt>
    <dgm:pt modelId="{3078033F-72F9-4D05-BE4E-AB52CCFDFC71}" type="sibTrans" cxnId="{631DEAE0-FC08-4FBC-B32C-F394584D6512}">
      <dgm:prSet/>
      <dgm:spPr/>
      <dgm:t>
        <a:bodyPr/>
        <a:lstStyle/>
        <a:p>
          <a:endParaRPr lang="en-IE">
            <a:solidFill>
              <a:srgbClr val="5E5E5E"/>
            </a:solidFill>
          </a:endParaRPr>
        </a:p>
      </dgm:t>
    </dgm:pt>
    <dgm:pt modelId="{FC0B72DD-B7F4-4FDD-93AD-576FF7AF2D04}" type="pres">
      <dgm:prSet presAssocID="{63085546-7C7C-4B3E-ABEB-2669F1A65FB2}" presName="Name0" presStyleCnt="0">
        <dgm:presLayoutVars>
          <dgm:dir/>
          <dgm:resizeHandles val="exact"/>
        </dgm:presLayoutVars>
      </dgm:prSet>
      <dgm:spPr/>
    </dgm:pt>
    <dgm:pt modelId="{C9261CB0-2796-4C36-A022-1174300FBE46}" type="pres">
      <dgm:prSet presAssocID="{63085546-7C7C-4B3E-ABEB-2669F1A65FB2}" presName="arrow" presStyleLbl="bgShp" presStyleIdx="0" presStyleCnt="1"/>
      <dgm:spPr>
        <a:solidFill>
          <a:srgbClr val="A79563">
            <a:alpha val="82000"/>
          </a:srgbClr>
        </a:solidFill>
      </dgm:spPr>
    </dgm:pt>
    <dgm:pt modelId="{7E32AEAA-8614-41E3-B993-56A3DAB29431}" type="pres">
      <dgm:prSet presAssocID="{63085546-7C7C-4B3E-ABEB-2669F1A65FB2}" presName="points" presStyleCnt="0"/>
      <dgm:spPr/>
    </dgm:pt>
    <dgm:pt modelId="{CBEB7DDD-38CC-475F-99F7-3860FD47F772}" type="pres">
      <dgm:prSet presAssocID="{9DCEA5FC-4640-45AF-B712-7A4FD94AEF0D}" presName="compositeA" presStyleCnt="0"/>
      <dgm:spPr/>
    </dgm:pt>
    <dgm:pt modelId="{9844EC29-CA54-4D57-BAAC-BC98DBE7573C}" type="pres">
      <dgm:prSet presAssocID="{9DCEA5FC-4640-45AF-B712-7A4FD94AEF0D}" presName="textA" presStyleLbl="revTx" presStyleIdx="0" presStyleCnt="7" custScaleX="214741">
        <dgm:presLayoutVars>
          <dgm:bulletEnabled val="1"/>
        </dgm:presLayoutVars>
      </dgm:prSet>
      <dgm:spPr/>
    </dgm:pt>
    <dgm:pt modelId="{830159CA-6085-45C9-B2BA-EABE23ED2280}" type="pres">
      <dgm:prSet presAssocID="{9DCEA5FC-4640-45AF-B712-7A4FD94AEF0D}" presName="circleA" presStyleLbl="node1" presStyleIdx="0" presStyleCnt="7" custLinFactNeighborX="44845" custLinFactNeighborY="0"/>
      <dgm:spPr>
        <a:solidFill>
          <a:srgbClr val="005A52"/>
        </a:solidFill>
      </dgm:spPr>
    </dgm:pt>
    <dgm:pt modelId="{5164C54E-AF73-4EC3-8F78-8C4B49544675}" type="pres">
      <dgm:prSet presAssocID="{9DCEA5FC-4640-45AF-B712-7A4FD94AEF0D}" presName="spaceA" presStyleCnt="0"/>
      <dgm:spPr/>
    </dgm:pt>
    <dgm:pt modelId="{349A3869-8D22-4A2D-BE0E-D92D22B47695}" type="pres">
      <dgm:prSet presAssocID="{0A99745B-BB5C-49B3-A782-8DB57641F6C9}" presName="space" presStyleCnt="0"/>
      <dgm:spPr/>
    </dgm:pt>
    <dgm:pt modelId="{28C3FD8E-A800-42E6-8DDE-C62AD470E353}" type="pres">
      <dgm:prSet presAssocID="{096A9AF0-0DAE-4EB3-B448-4501DA034F4A}" presName="compositeB" presStyleCnt="0"/>
      <dgm:spPr/>
    </dgm:pt>
    <dgm:pt modelId="{6EBFA8B1-BDA1-4504-81BF-309E08B503FD}" type="pres">
      <dgm:prSet presAssocID="{096A9AF0-0DAE-4EB3-B448-4501DA034F4A}" presName="textB" presStyleLbl="revTx" presStyleIdx="1" presStyleCnt="7" custScaleX="184744" custLinFactNeighborX="-34985" custLinFactNeighborY="0">
        <dgm:presLayoutVars>
          <dgm:bulletEnabled val="1"/>
        </dgm:presLayoutVars>
      </dgm:prSet>
      <dgm:spPr/>
    </dgm:pt>
    <dgm:pt modelId="{A45394C7-5B6D-47FF-99E9-E76088505AB0}" type="pres">
      <dgm:prSet presAssocID="{096A9AF0-0DAE-4EB3-B448-4501DA034F4A}" presName="circleB" presStyleLbl="node1" presStyleIdx="1" presStyleCnt="7" custLinFactNeighborX="-5105"/>
      <dgm:spPr>
        <a:solidFill>
          <a:srgbClr val="005A52"/>
        </a:solidFill>
      </dgm:spPr>
    </dgm:pt>
    <dgm:pt modelId="{37C02B24-3663-4B83-BF5A-79E9F0A7E102}" type="pres">
      <dgm:prSet presAssocID="{096A9AF0-0DAE-4EB3-B448-4501DA034F4A}" presName="spaceB" presStyleCnt="0"/>
      <dgm:spPr/>
    </dgm:pt>
    <dgm:pt modelId="{F14A47EF-484F-40BD-91C5-F751EA3122AA}" type="pres">
      <dgm:prSet presAssocID="{6B0D7DA9-E6ED-4137-9716-F48BF62327A8}" presName="space" presStyleCnt="0"/>
      <dgm:spPr/>
    </dgm:pt>
    <dgm:pt modelId="{D0CD1C98-7060-4B0C-9347-791996EBD33D}" type="pres">
      <dgm:prSet presAssocID="{89298D29-11D6-4B22-B7F4-B7EE6FECD9C5}" presName="compositeA" presStyleCnt="0"/>
      <dgm:spPr/>
    </dgm:pt>
    <dgm:pt modelId="{98A2348B-5B69-4E5E-BE26-0AB3671E556F}" type="pres">
      <dgm:prSet presAssocID="{89298D29-11D6-4B22-B7F4-B7EE6FECD9C5}" presName="textA" presStyleLbl="revTx" presStyleIdx="2" presStyleCnt="7" custScaleX="266019" custLinFactNeighborX="-47230">
        <dgm:presLayoutVars>
          <dgm:bulletEnabled val="1"/>
        </dgm:presLayoutVars>
      </dgm:prSet>
      <dgm:spPr/>
    </dgm:pt>
    <dgm:pt modelId="{77E0F67B-339A-4501-A528-D94BB64FBA8C}" type="pres">
      <dgm:prSet presAssocID="{89298D29-11D6-4B22-B7F4-B7EE6FECD9C5}" presName="circleA" presStyleLbl="node1" presStyleIdx="2" presStyleCnt="7" custLinFactNeighborX="-95161" custLinFactNeighborY="0"/>
      <dgm:spPr>
        <a:solidFill>
          <a:srgbClr val="005A52"/>
        </a:solidFill>
      </dgm:spPr>
    </dgm:pt>
    <dgm:pt modelId="{5A9049E0-89E5-455A-967B-886005274A3B}" type="pres">
      <dgm:prSet presAssocID="{89298D29-11D6-4B22-B7F4-B7EE6FECD9C5}" presName="spaceA" presStyleCnt="0"/>
      <dgm:spPr/>
    </dgm:pt>
    <dgm:pt modelId="{3A5FE54B-B9C1-4FB1-9C70-EF00C39F90BC}" type="pres">
      <dgm:prSet presAssocID="{99B81FB6-C7A9-49B5-8B3F-22E1CBE35D16}" presName="space" presStyleCnt="0"/>
      <dgm:spPr/>
    </dgm:pt>
    <dgm:pt modelId="{0CB2B116-5E0B-428A-8C18-110EBB46224E}" type="pres">
      <dgm:prSet presAssocID="{CA6B1BA0-B2FC-48AD-8EDA-F4AAA4AF2782}" presName="compositeB" presStyleCnt="0"/>
      <dgm:spPr/>
    </dgm:pt>
    <dgm:pt modelId="{75F1CB94-4402-441D-BB92-50B8981D0D2D}" type="pres">
      <dgm:prSet presAssocID="{CA6B1BA0-B2FC-48AD-8EDA-F4AAA4AF2782}" presName="textB" presStyleLbl="revTx" presStyleIdx="3" presStyleCnt="7" custScaleX="261308" custLinFactX="-40765" custLinFactNeighborX="-100000" custLinFactNeighborY="0">
        <dgm:presLayoutVars>
          <dgm:bulletEnabled val="1"/>
        </dgm:presLayoutVars>
      </dgm:prSet>
      <dgm:spPr/>
    </dgm:pt>
    <dgm:pt modelId="{FE315F2B-8C16-4BC1-9F15-9831DD3EECB1}" type="pres">
      <dgm:prSet presAssocID="{CA6B1BA0-B2FC-48AD-8EDA-F4AAA4AF2782}" presName="circleB" presStyleLbl="node1" presStyleIdx="3" presStyleCnt="7" custLinFactX="-100000" custLinFactNeighborX="-131346"/>
      <dgm:spPr>
        <a:solidFill>
          <a:srgbClr val="005A52"/>
        </a:solidFill>
      </dgm:spPr>
    </dgm:pt>
    <dgm:pt modelId="{B93B7E4F-4904-4329-9211-E632ABC01FAF}" type="pres">
      <dgm:prSet presAssocID="{CA6B1BA0-B2FC-48AD-8EDA-F4AAA4AF2782}" presName="spaceB" presStyleCnt="0"/>
      <dgm:spPr/>
    </dgm:pt>
    <dgm:pt modelId="{03DF319C-7A36-42F3-AE19-40E1B42BBCCF}" type="pres">
      <dgm:prSet presAssocID="{39FB540D-D808-4040-9A37-0AC474C0212F}" presName="space" presStyleCnt="0"/>
      <dgm:spPr/>
    </dgm:pt>
    <dgm:pt modelId="{44FEF3C8-9333-4BA4-A2AD-57FA9857D75E}" type="pres">
      <dgm:prSet presAssocID="{212ADAAB-D5CB-4BBC-8DAF-7340FD334994}" presName="compositeA" presStyleCnt="0"/>
      <dgm:spPr/>
    </dgm:pt>
    <dgm:pt modelId="{8916C16B-A9C7-4F51-A4DE-07F488D3DFE5}" type="pres">
      <dgm:prSet presAssocID="{212ADAAB-D5CB-4BBC-8DAF-7340FD334994}" presName="textA" presStyleLbl="revTx" presStyleIdx="4" presStyleCnt="7" custScaleX="213112" custLinFactX="-100000" custLinFactNeighborX="-151455">
        <dgm:presLayoutVars>
          <dgm:bulletEnabled val="1"/>
        </dgm:presLayoutVars>
      </dgm:prSet>
      <dgm:spPr/>
    </dgm:pt>
    <dgm:pt modelId="{7C899DE5-280F-45AF-87F9-90BA2F87637E}" type="pres">
      <dgm:prSet presAssocID="{212ADAAB-D5CB-4BBC-8DAF-7340FD334994}" presName="circleA" presStyleLbl="node1" presStyleIdx="4" presStyleCnt="7" custLinFactX="-101678" custLinFactNeighborX="-200000" custLinFactNeighborY="0"/>
      <dgm:spPr>
        <a:solidFill>
          <a:srgbClr val="005A52"/>
        </a:solidFill>
      </dgm:spPr>
    </dgm:pt>
    <dgm:pt modelId="{C1DEE5D1-7AC8-4B4E-AEC7-A0F2F7A9E63B}" type="pres">
      <dgm:prSet presAssocID="{212ADAAB-D5CB-4BBC-8DAF-7340FD334994}" presName="spaceA" presStyleCnt="0"/>
      <dgm:spPr/>
    </dgm:pt>
    <dgm:pt modelId="{F326A003-5521-446C-961B-9B68F2C0D004}" type="pres">
      <dgm:prSet presAssocID="{AB2787E4-2A8B-428D-A4AE-2B14DCFFC4E7}" presName="space" presStyleCnt="0"/>
      <dgm:spPr/>
    </dgm:pt>
    <dgm:pt modelId="{CF81FADF-16C2-45AB-822C-977D680A4B20}" type="pres">
      <dgm:prSet presAssocID="{3D55F52F-8AE4-4F9C-AA29-7AAC6B43B784}" presName="compositeB" presStyleCnt="0"/>
      <dgm:spPr/>
    </dgm:pt>
    <dgm:pt modelId="{95217C37-FE76-470A-9716-147830D04260}" type="pres">
      <dgm:prSet presAssocID="{3D55F52F-8AE4-4F9C-AA29-7AAC6B43B784}" presName="textB" presStyleLbl="revTx" presStyleIdx="5" presStyleCnt="7" custScaleX="217996" custLinFactX="-120680" custLinFactNeighborX="-200000" custLinFactNeighborY="0">
        <dgm:presLayoutVars>
          <dgm:bulletEnabled val="1"/>
        </dgm:presLayoutVars>
      </dgm:prSet>
      <dgm:spPr/>
    </dgm:pt>
    <dgm:pt modelId="{D53BB260-1C7A-46B4-B5AF-F64A8E94BCD1}" type="pres">
      <dgm:prSet presAssocID="{3D55F52F-8AE4-4F9C-AA29-7AAC6B43B784}" presName="circleB" presStyleLbl="node1" presStyleIdx="5" presStyleCnt="7" custLinFactX="-190228" custLinFactNeighborX="-200000" custLinFactNeighborY="0"/>
      <dgm:spPr>
        <a:solidFill>
          <a:srgbClr val="005A52"/>
        </a:solidFill>
      </dgm:spPr>
    </dgm:pt>
    <dgm:pt modelId="{C8B875D0-6EB0-4CA2-A443-D2A1DF61C42B}" type="pres">
      <dgm:prSet presAssocID="{3D55F52F-8AE4-4F9C-AA29-7AAC6B43B784}" presName="spaceB" presStyleCnt="0"/>
      <dgm:spPr/>
    </dgm:pt>
    <dgm:pt modelId="{F8385237-9DA5-4D90-9BD0-771A6B68EC1D}" type="pres">
      <dgm:prSet presAssocID="{BE5C7D03-B187-4216-BB9A-757C0A8E89DD}" presName="space" presStyleCnt="0"/>
      <dgm:spPr/>
    </dgm:pt>
    <dgm:pt modelId="{F5DC1586-C092-4581-A569-59C6E5BAFBC9}" type="pres">
      <dgm:prSet presAssocID="{449567CD-EC55-4D0D-8B8E-4D2EF7C3FAAC}" presName="compositeA" presStyleCnt="0"/>
      <dgm:spPr/>
    </dgm:pt>
    <dgm:pt modelId="{68B646B2-0AD9-4272-A7E4-C27129FB7F01}" type="pres">
      <dgm:prSet presAssocID="{449567CD-EC55-4D0D-8B8E-4D2EF7C3FAAC}" presName="textA" presStyleLbl="revTx" presStyleIdx="6" presStyleCnt="7" custScaleX="250833" custLinFactX="-178797" custLinFactNeighborX="-200000" custLinFactNeighborY="0">
        <dgm:presLayoutVars>
          <dgm:bulletEnabled val="1"/>
        </dgm:presLayoutVars>
      </dgm:prSet>
      <dgm:spPr/>
    </dgm:pt>
    <dgm:pt modelId="{1F1B2E0F-8ED1-4CCF-BB77-B140C4270193}" type="pres">
      <dgm:prSet presAssocID="{449567CD-EC55-4D0D-8B8E-4D2EF7C3FAAC}" presName="circleA" presStyleLbl="node1" presStyleIdx="6" presStyleCnt="7" custLinFactX="-200000" custLinFactNeighborX="-267878" custLinFactNeighborY="0"/>
      <dgm:spPr>
        <a:solidFill>
          <a:srgbClr val="005A52"/>
        </a:solidFill>
      </dgm:spPr>
    </dgm:pt>
    <dgm:pt modelId="{DCFF0CBD-829D-42BE-9C30-B4E64231EA0D}" type="pres">
      <dgm:prSet presAssocID="{449567CD-EC55-4D0D-8B8E-4D2EF7C3FAAC}" presName="spaceA" presStyleCnt="0"/>
      <dgm:spPr/>
    </dgm:pt>
  </dgm:ptLst>
  <dgm:cxnLst>
    <dgm:cxn modelId="{C2DC7F01-3CD4-4750-9071-2BBB88A48E9E}" type="presOf" srcId="{212ADAAB-D5CB-4BBC-8DAF-7340FD334994}" destId="{8916C16B-A9C7-4F51-A4DE-07F488D3DFE5}" srcOrd="0" destOrd="0" presId="urn:microsoft.com/office/officeart/2005/8/layout/hProcess11"/>
    <dgm:cxn modelId="{5D970102-840C-4759-B5F0-741E7F2F0629}" srcId="{3D55F52F-8AE4-4F9C-AA29-7AAC6B43B784}" destId="{2DD5F943-7317-4B74-B0C5-761FDE6F292D}" srcOrd="0" destOrd="0" parTransId="{8971CD70-B374-4465-A02C-1EE9AA76457F}" sibTransId="{04598675-CBAC-41C6-97D8-4483493C990E}"/>
    <dgm:cxn modelId="{5D9BB91D-8820-4A98-9673-8809A42BD4A7}" type="presOf" srcId="{3B7CA88A-9249-4EE6-B29D-82A6FD3C0D89}" destId="{68B646B2-0AD9-4272-A7E4-C27129FB7F01}" srcOrd="0" destOrd="1" presId="urn:microsoft.com/office/officeart/2005/8/layout/hProcess11"/>
    <dgm:cxn modelId="{48220F2C-4384-4FC7-94E9-29C44D1156B7}" type="presOf" srcId="{3D55F52F-8AE4-4F9C-AA29-7AAC6B43B784}" destId="{95217C37-FE76-470A-9716-147830D04260}" srcOrd="0" destOrd="0" presId="urn:microsoft.com/office/officeart/2005/8/layout/hProcess11"/>
    <dgm:cxn modelId="{65AB6E34-2490-4AD4-BA03-4B0A9D2BBDFD}" type="presOf" srcId="{831701CF-77C7-46C0-A913-8CC39517BAB8}" destId="{9844EC29-CA54-4D57-BAAC-BC98DBE7573C}" srcOrd="0" destOrd="1" presId="urn:microsoft.com/office/officeart/2005/8/layout/hProcess11"/>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6D44AC60-F0CC-4FF7-8823-0631B328D1D7}" type="presOf" srcId="{CA6B1BA0-B2FC-48AD-8EDA-F4AAA4AF2782}" destId="{75F1CB94-4402-441D-BB92-50B8981D0D2D}" srcOrd="0" destOrd="0" presId="urn:microsoft.com/office/officeart/2005/8/layout/hProcess11"/>
    <dgm:cxn modelId="{DBD99269-D7F7-4B47-B17B-A5AE402751D9}" srcId="{63085546-7C7C-4B3E-ABEB-2669F1A65FB2}" destId="{9DCEA5FC-4640-45AF-B712-7A4FD94AEF0D}" srcOrd="0" destOrd="0" parTransId="{929A5FD9-0612-4B79-9B59-C3C36D34A069}" sibTransId="{0A99745B-BB5C-49B3-A782-8DB57641F6C9}"/>
    <dgm:cxn modelId="{CDA6296A-FC8D-4553-A8EB-67BFF51935FC}" srcId="{63085546-7C7C-4B3E-ABEB-2669F1A65FB2}" destId="{89298D29-11D6-4B22-B7F4-B7EE6FECD9C5}" srcOrd="2" destOrd="0" parTransId="{9B5CA92B-BFD9-42CF-8A7B-2A9452929980}" sibTransId="{99B81FB6-C7A9-49B5-8B3F-22E1CBE35D16}"/>
    <dgm:cxn modelId="{C8C7266C-2A0C-476A-85B3-F12BE2521F4C}" srcId="{63085546-7C7C-4B3E-ABEB-2669F1A65FB2}" destId="{212ADAAB-D5CB-4BBC-8DAF-7340FD334994}" srcOrd="4" destOrd="0" parTransId="{45F6D312-A686-491E-95E3-EFB9640CC472}" sibTransId="{AB2787E4-2A8B-428D-A4AE-2B14DCFFC4E7}"/>
    <dgm:cxn modelId="{E91D606C-B6FB-42EC-AAF1-FB7347ED67F3}" srcId="{63085546-7C7C-4B3E-ABEB-2669F1A65FB2}" destId="{449567CD-EC55-4D0D-8B8E-4D2EF7C3FAAC}" srcOrd="6" destOrd="0" parTransId="{2AFABD4C-CC02-4162-A422-448FBA7E880E}" sibTransId="{A8C1F2BA-338D-45C3-89C1-D76AE7ADC414}"/>
    <dgm:cxn modelId="{BA49654D-015B-4D38-8D0F-6502AB5D2602}" type="presOf" srcId="{3CB04A44-4013-4CA7-90FD-29AFC3C15E37}" destId="{75F1CB94-4402-441D-BB92-50B8981D0D2D}" srcOrd="0" destOrd="1" presId="urn:microsoft.com/office/officeart/2005/8/layout/hProcess11"/>
    <dgm:cxn modelId="{10D47A71-4508-48E8-888F-7213308C0B0B}" type="presOf" srcId="{92921081-529B-4D1C-83A4-C416BB4C5224}" destId="{6EBFA8B1-BDA1-4504-81BF-309E08B503FD}" srcOrd="0" destOrd="1" presId="urn:microsoft.com/office/officeart/2005/8/layout/hProcess11"/>
    <dgm:cxn modelId="{EE048F71-43C4-417C-801C-417A5C4B188B}" type="presOf" srcId="{2AEE5C11-34AE-4EB7-8907-9BED418EA471}" destId="{8916C16B-A9C7-4F51-A4DE-07F488D3DFE5}" srcOrd="0" destOrd="1" presId="urn:microsoft.com/office/officeart/2005/8/layout/hProcess11"/>
    <dgm:cxn modelId="{24A8F052-3377-4BA4-8C62-CCF5039C85D7}" srcId="{CA6B1BA0-B2FC-48AD-8EDA-F4AAA4AF2782}" destId="{3CB04A44-4013-4CA7-90FD-29AFC3C15E37}" srcOrd="0" destOrd="0" parTransId="{ECEE936A-E3CC-4209-BECC-1CD0C85A2B72}" sibTransId="{D7A8F7A0-47A3-4464-B3B7-E0806DF46627}"/>
    <dgm:cxn modelId="{6E4C6273-EA2E-43E6-AADD-EE9173727865}" type="presOf" srcId="{63085546-7C7C-4B3E-ABEB-2669F1A65FB2}" destId="{FC0B72DD-B7F4-4FDD-93AD-576FF7AF2D04}" srcOrd="0" destOrd="0" presId="urn:microsoft.com/office/officeart/2005/8/layout/hProcess11"/>
    <dgm:cxn modelId="{B05C4C7C-FEB8-4825-98A0-C38D3021918A}" srcId="{096A9AF0-0DAE-4EB3-B448-4501DA034F4A}" destId="{92921081-529B-4D1C-83A4-C416BB4C5224}" srcOrd="0" destOrd="0" parTransId="{5AD2C2F8-A1D7-469B-93D8-B578BEFE51F8}" sibTransId="{ECC13403-1F53-4ED4-AE4F-334EEC7C8710}"/>
    <dgm:cxn modelId="{C40FF47E-4F89-4BA9-ACE9-825C6A530324}" type="presOf" srcId="{B5834071-B3F4-42A3-BC13-A3CD49695290}" destId="{98A2348B-5B69-4E5E-BE26-0AB3671E556F}" srcOrd="0" destOrd="1" presId="urn:microsoft.com/office/officeart/2005/8/layout/hProcess11"/>
    <dgm:cxn modelId="{1338BF9B-115D-4815-A604-1B76574E01E2}" type="presOf" srcId="{449567CD-EC55-4D0D-8B8E-4D2EF7C3FAAC}" destId="{68B646B2-0AD9-4272-A7E4-C27129FB7F01}" srcOrd="0" destOrd="0" presId="urn:microsoft.com/office/officeart/2005/8/layout/hProcess11"/>
    <dgm:cxn modelId="{CA0753BD-DB60-4D68-8486-5B376B839B26}" srcId="{63085546-7C7C-4B3E-ABEB-2669F1A65FB2}" destId="{096A9AF0-0DAE-4EB3-B448-4501DA034F4A}" srcOrd="1" destOrd="0" parTransId="{8CE6ABD6-768E-42C8-9029-C3B5F278B21C}" sibTransId="{6B0D7DA9-E6ED-4137-9716-F48BF62327A8}"/>
    <dgm:cxn modelId="{07648EBE-EF15-4E64-933B-D69D17815721}" type="presOf" srcId="{9DCEA5FC-4640-45AF-B712-7A4FD94AEF0D}" destId="{9844EC29-CA54-4D57-BAAC-BC98DBE7573C}" srcOrd="0" destOrd="0" presId="urn:microsoft.com/office/officeart/2005/8/layout/hProcess11"/>
    <dgm:cxn modelId="{600FCBC4-D264-4F78-8C90-08BE2AD605DC}" type="presOf" srcId="{096A9AF0-0DAE-4EB3-B448-4501DA034F4A}" destId="{6EBFA8B1-BDA1-4504-81BF-309E08B503FD}" srcOrd="0" destOrd="0" presId="urn:microsoft.com/office/officeart/2005/8/layout/hProcess11"/>
    <dgm:cxn modelId="{4F1011C9-EF60-479B-9ACD-91B1C4A1AEA1}" srcId="{63085546-7C7C-4B3E-ABEB-2669F1A65FB2}" destId="{3D55F52F-8AE4-4F9C-AA29-7AAC6B43B784}" srcOrd="5" destOrd="0" parTransId="{E91A5365-CA12-4C22-AB35-A2A0855C7CF7}" sibTransId="{BE5C7D03-B187-4216-BB9A-757C0A8E89DD}"/>
    <dgm:cxn modelId="{5DB437D9-839C-4CA9-A4C9-0A7AB7154D08}" srcId="{89298D29-11D6-4B22-B7F4-B7EE6FECD9C5}" destId="{B5834071-B3F4-42A3-BC13-A3CD49695290}" srcOrd="0" destOrd="0" parTransId="{148DD4AB-6E51-439E-9DB9-4AFE9177278E}" sibTransId="{D91CB81D-3172-4D51-8F3B-94B85719E728}"/>
    <dgm:cxn modelId="{E7119EDE-0AB4-4B28-9D2C-E1E4C88E8EB8}" type="presOf" srcId="{2DD5F943-7317-4B74-B0C5-761FDE6F292D}" destId="{95217C37-FE76-470A-9716-147830D04260}" srcOrd="0" destOrd="1" presId="urn:microsoft.com/office/officeart/2005/8/layout/hProcess11"/>
    <dgm:cxn modelId="{631DEAE0-FC08-4FBC-B32C-F394584D6512}" srcId="{449567CD-EC55-4D0D-8B8E-4D2EF7C3FAAC}" destId="{3B7CA88A-9249-4EE6-B29D-82A6FD3C0D89}" srcOrd="0" destOrd="0" parTransId="{8365A4A4-4C99-4E07-B04C-F5B13ADAB1B9}" sibTransId="{3078033F-72F9-4D05-BE4E-AB52CCFDFC71}"/>
    <dgm:cxn modelId="{CD6B6EE8-3813-4EF1-BFEC-C005A3326D63}" srcId="{63085546-7C7C-4B3E-ABEB-2669F1A65FB2}" destId="{CA6B1BA0-B2FC-48AD-8EDA-F4AAA4AF2782}" srcOrd="3" destOrd="0" parTransId="{D7D3AA07-BCB9-4212-A556-E90870FB1413}" sibTransId="{39FB540D-D808-4040-9A37-0AC474C0212F}"/>
    <dgm:cxn modelId="{E995B7EF-7286-4279-8573-22CCC8DCB3D8}" type="presOf" srcId="{89298D29-11D6-4B22-B7F4-B7EE6FECD9C5}" destId="{98A2348B-5B69-4E5E-BE26-0AB3671E556F}" srcOrd="0" destOrd="0" presId="urn:microsoft.com/office/officeart/2005/8/layout/hProcess11"/>
    <dgm:cxn modelId="{AA6FA7F0-20BF-4EB5-82FD-BEC5B24E75AD}" type="presParOf" srcId="{FC0B72DD-B7F4-4FDD-93AD-576FF7AF2D04}" destId="{C9261CB0-2796-4C36-A022-1174300FBE46}" srcOrd="0" destOrd="0" presId="urn:microsoft.com/office/officeart/2005/8/layout/hProcess11"/>
    <dgm:cxn modelId="{B88428D9-CFA6-465E-832D-E14227D7F355}" type="presParOf" srcId="{FC0B72DD-B7F4-4FDD-93AD-576FF7AF2D04}" destId="{7E32AEAA-8614-41E3-B993-56A3DAB29431}" srcOrd="1" destOrd="0" presId="urn:microsoft.com/office/officeart/2005/8/layout/hProcess11"/>
    <dgm:cxn modelId="{CA845A3C-F0C2-4648-B511-9245CBD88025}" type="presParOf" srcId="{7E32AEAA-8614-41E3-B993-56A3DAB29431}" destId="{CBEB7DDD-38CC-475F-99F7-3860FD47F772}" srcOrd="0" destOrd="0" presId="urn:microsoft.com/office/officeart/2005/8/layout/hProcess11"/>
    <dgm:cxn modelId="{9E04757C-9DBC-4DAF-AB96-8476E012B3D5}" type="presParOf" srcId="{CBEB7DDD-38CC-475F-99F7-3860FD47F772}" destId="{9844EC29-CA54-4D57-BAAC-BC98DBE7573C}" srcOrd="0" destOrd="0" presId="urn:microsoft.com/office/officeart/2005/8/layout/hProcess11"/>
    <dgm:cxn modelId="{687CB776-125A-4ED3-B27A-25812BAF5962}" type="presParOf" srcId="{CBEB7DDD-38CC-475F-99F7-3860FD47F772}" destId="{830159CA-6085-45C9-B2BA-EABE23ED2280}" srcOrd="1" destOrd="0" presId="urn:microsoft.com/office/officeart/2005/8/layout/hProcess11"/>
    <dgm:cxn modelId="{043ACE8D-DF43-43B8-8B99-E04F602CB125}" type="presParOf" srcId="{CBEB7DDD-38CC-475F-99F7-3860FD47F772}" destId="{5164C54E-AF73-4EC3-8F78-8C4B49544675}" srcOrd="2" destOrd="0" presId="urn:microsoft.com/office/officeart/2005/8/layout/hProcess11"/>
    <dgm:cxn modelId="{CDADE2D3-6951-44C3-92B3-800E2D469A2D}" type="presParOf" srcId="{7E32AEAA-8614-41E3-B993-56A3DAB29431}" destId="{349A3869-8D22-4A2D-BE0E-D92D22B47695}" srcOrd="1" destOrd="0" presId="urn:microsoft.com/office/officeart/2005/8/layout/hProcess11"/>
    <dgm:cxn modelId="{98696E8B-BA6F-4CE7-A72C-ED1FC603BC28}" type="presParOf" srcId="{7E32AEAA-8614-41E3-B993-56A3DAB29431}" destId="{28C3FD8E-A800-42E6-8DDE-C62AD470E353}" srcOrd="2" destOrd="0" presId="urn:microsoft.com/office/officeart/2005/8/layout/hProcess11"/>
    <dgm:cxn modelId="{7ECFCEDB-A031-4EE1-A1C0-8F5E88FEC604}" type="presParOf" srcId="{28C3FD8E-A800-42E6-8DDE-C62AD470E353}" destId="{6EBFA8B1-BDA1-4504-81BF-309E08B503FD}" srcOrd="0" destOrd="0" presId="urn:microsoft.com/office/officeart/2005/8/layout/hProcess11"/>
    <dgm:cxn modelId="{B1F7326D-8515-495D-B0C4-BA422C36F791}" type="presParOf" srcId="{28C3FD8E-A800-42E6-8DDE-C62AD470E353}" destId="{A45394C7-5B6D-47FF-99E9-E76088505AB0}" srcOrd="1" destOrd="0" presId="urn:microsoft.com/office/officeart/2005/8/layout/hProcess11"/>
    <dgm:cxn modelId="{06CD6465-D838-4503-940D-72A9AA4CD8F0}" type="presParOf" srcId="{28C3FD8E-A800-42E6-8DDE-C62AD470E353}" destId="{37C02B24-3663-4B83-BF5A-79E9F0A7E102}" srcOrd="2" destOrd="0" presId="urn:microsoft.com/office/officeart/2005/8/layout/hProcess11"/>
    <dgm:cxn modelId="{060999D8-F39C-4E2B-BD4C-CCD62DF05988}" type="presParOf" srcId="{7E32AEAA-8614-41E3-B993-56A3DAB29431}" destId="{F14A47EF-484F-40BD-91C5-F751EA3122AA}" srcOrd="3" destOrd="0" presId="urn:microsoft.com/office/officeart/2005/8/layout/hProcess11"/>
    <dgm:cxn modelId="{7F66E709-0C50-4CA1-AF11-CFE4CD9FA024}" type="presParOf" srcId="{7E32AEAA-8614-41E3-B993-56A3DAB29431}" destId="{D0CD1C98-7060-4B0C-9347-791996EBD33D}" srcOrd="4" destOrd="0" presId="urn:microsoft.com/office/officeart/2005/8/layout/hProcess11"/>
    <dgm:cxn modelId="{C344922A-21A1-4126-843B-6C2FC7505204}" type="presParOf" srcId="{D0CD1C98-7060-4B0C-9347-791996EBD33D}" destId="{98A2348B-5B69-4E5E-BE26-0AB3671E556F}" srcOrd="0" destOrd="0" presId="urn:microsoft.com/office/officeart/2005/8/layout/hProcess11"/>
    <dgm:cxn modelId="{36A8D9F6-5B22-4DEA-8187-50AA0BBA48CE}" type="presParOf" srcId="{D0CD1C98-7060-4B0C-9347-791996EBD33D}" destId="{77E0F67B-339A-4501-A528-D94BB64FBA8C}" srcOrd="1" destOrd="0" presId="urn:microsoft.com/office/officeart/2005/8/layout/hProcess11"/>
    <dgm:cxn modelId="{41B55939-8BDA-4DB8-877B-DFA9965116EE}" type="presParOf" srcId="{D0CD1C98-7060-4B0C-9347-791996EBD33D}" destId="{5A9049E0-89E5-455A-967B-886005274A3B}" srcOrd="2" destOrd="0" presId="urn:microsoft.com/office/officeart/2005/8/layout/hProcess11"/>
    <dgm:cxn modelId="{A7A05300-C52D-45EE-AAF0-F6ED70262E00}" type="presParOf" srcId="{7E32AEAA-8614-41E3-B993-56A3DAB29431}" destId="{3A5FE54B-B9C1-4FB1-9C70-EF00C39F90BC}" srcOrd="5" destOrd="0" presId="urn:microsoft.com/office/officeart/2005/8/layout/hProcess11"/>
    <dgm:cxn modelId="{CA3DF5E9-D3DB-4A18-B293-910723547B31}" type="presParOf" srcId="{7E32AEAA-8614-41E3-B993-56A3DAB29431}" destId="{0CB2B116-5E0B-428A-8C18-110EBB46224E}" srcOrd="6" destOrd="0" presId="urn:microsoft.com/office/officeart/2005/8/layout/hProcess11"/>
    <dgm:cxn modelId="{1594D53E-4DFA-41C0-B117-620DD40E2517}" type="presParOf" srcId="{0CB2B116-5E0B-428A-8C18-110EBB46224E}" destId="{75F1CB94-4402-441D-BB92-50B8981D0D2D}" srcOrd="0" destOrd="0" presId="urn:microsoft.com/office/officeart/2005/8/layout/hProcess11"/>
    <dgm:cxn modelId="{43BA3B91-1F1C-4E78-904D-6C44C54422CC}" type="presParOf" srcId="{0CB2B116-5E0B-428A-8C18-110EBB46224E}" destId="{FE315F2B-8C16-4BC1-9F15-9831DD3EECB1}" srcOrd="1" destOrd="0" presId="urn:microsoft.com/office/officeart/2005/8/layout/hProcess11"/>
    <dgm:cxn modelId="{DA879526-26E8-4974-9AC8-F88695608E75}" type="presParOf" srcId="{0CB2B116-5E0B-428A-8C18-110EBB46224E}" destId="{B93B7E4F-4904-4329-9211-E632ABC01FAF}" srcOrd="2" destOrd="0" presId="urn:microsoft.com/office/officeart/2005/8/layout/hProcess11"/>
    <dgm:cxn modelId="{C501B277-C91E-4BD8-BCF5-249E6F4B79C3}" type="presParOf" srcId="{7E32AEAA-8614-41E3-B993-56A3DAB29431}" destId="{03DF319C-7A36-42F3-AE19-40E1B42BBCCF}" srcOrd="7" destOrd="0" presId="urn:microsoft.com/office/officeart/2005/8/layout/hProcess11"/>
    <dgm:cxn modelId="{CE5A02E2-CB90-43D4-A82A-A701E1880644}" type="presParOf" srcId="{7E32AEAA-8614-41E3-B993-56A3DAB29431}" destId="{44FEF3C8-9333-4BA4-A2AD-57FA9857D75E}" srcOrd="8" destOrd="0" presId="urn:microsoft.com/office/officeart/2005/8/layout/hProcess11"/>
    <dgm:cxn modelId="{718F8EE0-905F-440A-86FD-C970B0C5D97C}" type="presParOf" srcId="{44FEF3C8-9333-4BA4-A2AD-57FA9857D75E}" destId="{8916C16B-A9C7-4F51-A4DE-07F488D3DFE5}" srcOrd="0" destOrd="0" presId="urn:microsoft.com/office/officeart/2005/8/layout/hProcess11"/>
    <dgm:cxn modelId="{342AF84D-78D7-42C3-B380-CFD16920EFEF}" type="presParOf" srcId="{44FEF3C8-9333-4BA4-A2AD-57FA9857D75E}" destId="{7C899DE5-280F-45AF-87F9-90BA2F87637E}" srcOrd="1" destOrd="0" presId="urn:microsoft.com/office/officeart/2005/8/layout/hProcess11"/>
    <dgm:cxn modelId="{DCD5A3B4-EDB5-4A89-A156-6D6CF20E5CCE}" type="presParOf" srcId="{44FEF3C8-9333-4BA4-A2AD-57FA9857D75E}" destId="{C1DEE5D1-7AC8-4B4E-AEC7-A0F2F7A9E63B}" srcOrd="2" destOrd="0" presId="urn:microsoft.com/office/officeart/2005/8/layout/hProcess11"/>
    <dgm:cxn modelId="{F4B313C3-FD1E-48BE-BD64-4BA1B86EC8AC}" type="presParOf" srcId="{7E32AEAA-8614-41E3-B993-56A3DAB29431}" destId="{F326A003-5521-446C-961B-9B68F2C0D004}" srcOrd="9" destOrd="0" presId="urn:microsoft.com/office/officeart/2005/8/layout/hProcess11"/>
    <dgm:cxn modelId="{D9EAD114-E189-4F38-BB3D-9107B2F74D1B}" type="presParOf" srcId="{7E32AEAA-8614-41E3-B993-56A3DAB29431}" destId="{CF81FADF-16C2-45AB-822C-977D680A4B20}" srcOrd="10" destOrd="0" presId="urn:microsoft.com/office/officeart/2005/8/layout/hProcess11"/>
    <dgm:cxn modelId="{A53EAD9D-FBB6-41CC-8526-0079219AF897}" type="presParOf" srcId="{CF81FADF-16C2-45AB-822C-977D680A4B20}" destId="{95217C37-FE76-470A-9716-147830D04260}" srcOrd="0" destOrd="0" presId="urn:microsoft.com/office/officeart/2005/8/layout/hProcess11"/>
    <dgm:cxn modelId="{1F26EF41-F35B-4A21-86B4-1B1E50FC9EA5}" type="presParOf" srcId="{CF81FADF-16C2-45AB-822C-977D680A4B20}" destId="{D53BB260-1C7A-46B4-B5AF-F64A8E94BCD1}" srcOrd="1" destOrd="0" presId="urn:microsoft.com/office/officeart/2005/8/layout/hProcess11"/>
    <dgm:cxn modelId="{72E942CE-2246-4165-9A09-627A090EE0AB}" type="presParOf" srcId="{CF81FADF-16C2-45AB-822C-977D680A4B20}" destId="{C8B875D0-6EB0-4CA2-A443-D2A1DF61C42B}" srcOrd="2" destOrd="0" presId="urn:microsoft.com/office/officeart/2005/8/layout/hProcess11"/>
    <dgm:cxn modelId="{14E712B8-9173-428A-A8FB-2A934D0BDEA4}" type="presParOf" srcId="{7E32AEAA-8614-41E3-B993-56A3DAB29431}" destId="{F8385237-9DA5-4D90-9BD0-771A6B68EC1D}" srcOrd="11" destOrd="0" presId="urn:microsoft.com/office/officeart/2005/8/layout/hProcess11"/>
    <dgm:cxn modelId="{A23E57AC-EF8A-4EBB-B9B3-1139FE666FA2}" type="presParOf" srcId="{7E32AEAA-8614-41E3-B993-56A3DAB29431}" destId="{F5DC1586-C092-4581-A569-59C6E5BAFBC9}" srcOrd="12" destOrd="0" presId="urn:microsoft.com/office/officeart/2005/8/layout/hProcess11"/>
    <dgm:cxn modelId="{5EB3F90C-F912-4389-9D24-39F1704E9E2B}" type="presParOf" srcId="{F5DC1586-C092-4581-A569-59C6E5BAFBC9}" destId="{68B646B2-0AD9-4272-A7E4-C27129FB7F01}" srcOrd="0" destOrd="0" presId="urn:microsoft.com/office/officeart/2005/8/layout/hProcess11"/>
    <dgm:cxn modelId="{1F864825-3971-47D3-919C-EC486F75886E}" type="presParOf" srcId="{F5DC1586-C092-4581-A569-59C6E5BAFBC9}" destId="{1F1B2E0F-8ED1-4CCF-BB77-B140C4270193}" srcOrd="1" destOrd="0" presId="urn:microsoft.com/office/officeart/2005/8/layout/hProcess11"/>
    <dgm:cxn modelId="{83BFB0D5-4E0A-4B2D-9F6E-24386B4BBCD2}" type="presParOf" srcId="{F5DC1586-C092-4581-A569-59C6E5BAFBC9}" destId="{DCFF0CBD-829D-42BE-9C30-B4E64231EA0D}" srcOrd="2" destOrd="0" presId="urn:microsoft.com/office/officeart/2005/8/layout/hProcess1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61CB0-2796-4C36-A022-1174300FBE46}">
      <dsp:nvSpPr>
        <dsp:cNvPr id="0" name=""/>
        <dsp:cNvSpPr/>
      </dsp:nvSpPr>
      <dsp:spPr>
        <a:xfrm>
          <a:off x="0" y="3287416"/>
          <a:ext cx="22680202" cy="4383222"/>
        </a:xfrm>
        <a:prstGeom prst="notchedRightArrow">
          <a:avLst/>
        </a:prstGeom>
        <a:solidFill>
          <a:srgbClr val="A79563">
            <a:alpha val="82000"/>
          </a:srgbClr>
        </a:solidFill>
        <a:ln>
          <a:noFill/>
        </a:ln>
        <a:effectLst/>
      </dsp:spPr>
      <dsp:style>
        <a:lnRef idx="0">
          <a:scrgbClr r="0" g="0" b="0"/>
        </a:lnRef>
        <a:fillRef idx="1">
          <a:scrgbClr r="0" g="0" b="0"/>
        </a:fillRef>
        <a:effectRef idx="0">
          <a:scrgbClr r="0" g="0" b="0"/>
        </a:effectRef>
        <a:fontRef idx="minor"/>
      </dsp:style>
    </dsp:sp>
    <dsp:sp modelId="{9844EC29-CA54-4D57-BAAC-BC98DBE7573C}">
      <dsp:nvSpPr>
        <dsp:cNvPr id="0" name=""/>
        <dsp:cNvSpPr/>
      </dsp:nvSpPr>
      <dsp:spPr>
        <a:xfrm>
          <a:off x="8009" y="0"/>
          <a:ext cx="2672698"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defRPr b="1"/>
          </a:pPr>
          <a:r>
            <a:rPr lang="en-IE" sz="2800" b="1" i="0" u="none" kern="1200" dirty="0">
              <a:solidFill>
                <a:srgbClr val="5E5E5E"/>
              </a:solidFill>
            </a:rPr>
            <a:t>February 2023</a:t>
          </a:r>
          <a:endParaRPr lang="en-US" sz="2800" b="1" kern="1200" dirty="0">
            <a:solidFill>
              <a:srgbClr val="5E5E5E"/>
            </a:solidFill>
          </a:endParaRPr>
        </a:p>
        <a:p>
          <a:pPr marL="285750" lvl="1" indent="-285750" algn="l" defTabSz="1244600">
            <a:lnSpc>
              <a:spcPct val="90000"/>
            </a:lnSpc>
            <a:spcBef>
              <a:spcPct val="0"/>
            </a:spcBef>
            <a:spcAft>
              <a:spcPct val="15000"/>
            </a:spcAft>
            <a:buChar char="•"/>
          </a:pPr>
          <a:r>
            <a:rPr lang="en-IE" sz="2800" kern="1200" dirty="0">
              <a:solidFill>
                <a:srgbClr val="5E5E5E"/>
              </a:solidFill>
            </a:rPr>
            <a:t>Onboarding and Discovery</a:t>
          </a:r>
          <a:endParaRPr lang="en-US" sz="2800" kern="1200" dirty="0">
            <a:solidFill>
              <a:srgbClr val="5E5E5E"/>
            </a:solidFill>
          </a:endParaRPr>
        </a:p>
      </dsp:txBody>
      <dsp:txXfrm>
        <a:off x="8009" y="0"/>
        <a:ext cx="2672698" cy="4383222"/>
      </dsp:txXfrm>
    </dsp:sp>
    <dsp:sp modelId="{830159CA-6085-45C9-B2BA-EABE23ED2280}">
      <dsp:nvSpPr>
        <dsp:cNvPr id="0" name=""/>
        <dsp:cNvSpPr/>
      </dsp:nvSpPr>
      <dsp:spPr>
        <a:xfrm>
          <a:off x="1287869"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FA8B1-BDA1-4504-81BF-309E08B503FD}">
      <dsp:nvSpPr>
        <dsp:cNvPr id="0" name=""/>
        <dsp:cNvSpPr/>
      </dsp:nvSpPr>
      <dsp:spPr>
        <a:xfrm>
          <a:off x="2307509" y="6574833"/>
          <a:ext cx="2299351"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defRPr b="1"/>
          </a:pPr>
          <a:r>
            <a:rPr lang="en-US" sz="2800" b="1" kern="1200" dirty="0">
              <a:solidFill>
                <a:srgbClr val="5E5E5E"/>
              </a:solidFill>
            </a:rPr>
            <a:t>March 2023</a:t>
          </a:r>
          <a:endParaRPr lang="en-US" sz="2800" kern="1200" dirty="0">
            <a:solidFill>
              <a:srgbClr val="5E5E5E"/>
            </a:solidFill>
          </a:endParaRPr>
        </a:p>
        <a:p>
          <a:pPr marL="285750" lvl="1" indent="-285750" algn="l" defTabSz="1244600">
            <a:lnSpc>
              <a:spcPct val="90000"/>
            </a:lnSpc>
            <a:spcBef>
              <a:spcPct val="0"/>
            </a:spcBef>
            <a:spcAft>
              <a:spcPct val="15000"/>
            </a:spcAft>
            <a:buChar char="•"/>
          </a:pPr>
          <a:r>
            <a:rPr lang="en-US" sz="2800" kern="1200" dirty="0">
              <a:solidFill>
                <a:srgbClr val="5E5E5E"/>
              </a:solidFill>
            </a:rPr>
            <a:t>POC Phase</a:t>
          </a:r>
        </a:p>
      </dsp:txBody>
      <dsp:txXfrm>
        <a:off x="2307509" y="6574833"/>
        <a:ext cx="2299351" cy="4383222"/>
      </dsp:txXfrm>
    </dsp:sp>
    <dsp:sp modelId="{A45394C7-5B6D-47FF-99E9-E76088505AB0}">
      <dsp:nvSpPr>
        <dsp:cNvPr id="0" name=""/>
        <dsp:cNvSpPr/>
      </dsp:nvSpPr>
      <dsp:spPr>
        <a:xfrm>
          <a:off x="3288770"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2348B-5B69-4E5E-BE26-0AB3671E556F}">
      <dsp:nvSpPr>
        <dsp:cNvPr id="0" name=""/>
        <dsp:cNvSpPr/>
      </dsp:nvSpPr>
      <dsp:spPr>
        <a:xfrm>
          <a:off x="4516688" y="0"/>
          <a:ext cx="3310911"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defRPr b="1"/>
          </a:pPr>
          <a:r>
            <a:rPr lang="en-US" sz="2800" b="1" i="0" kern="1200" dirty="0">
              <a:solidFill>
                <a:srgbClr val="5E5E5E"/>
              </a:solidFill>
            </a:rPr>
            <a:t>May 2023</a:t>
          </a:r>
        </a:p>
        <a:p>
          <a:pPr marL="285750" lvl="1" indent="-285750" algn="l" defTabSz="1244600">
            <a:lnSpc>
              <a:spcPct val="90000"/>
            </a:lnSpc>
            <a:spcBef>
              <a:spcPct val="0"/>
            </a:spcBef>
            <a:spcAft>
              <a:spcPct val="15000"/>
            </a:spcAft>
            <a:buChar char="•"/>
          </a:pPr>
          <a:r>
            <a:rPr lang="en-IE" sz="2800" i="0" kern="1200" dirty="0">
              <a:solidFill>
                <a:srgbClr val="5E5E5E"/>
              </a:solidFill>
            </a:rPr>
            <a:t>PHASE I DASHBOARDS</a:t>
          </a:r>
          <a:endParaRPr lang="en-US" sz="2800" i="0" kern="1200" dirty="0">
            <a:solidFill>
              <a:srgbClr val="5E5E5E"/>
            </a:solidFill>
          </a:endParaRPr>
        </a:p>
      </dsp:txBody>
      <dsp:txXfrm>
        <a:off x="4516688" y="0"/>
        <a:ext cx="3310911" cy="4383222"/>
      </dsp:txXfrm>
    </dsp:sp>
    <dsp:sp modelId="{77E0F67B-339A-4501-A528-D94BB64FBA8C}">
      <dsp:nvSpPr>
        <dsp:cNvPr id="0" name=""/>
        <dsp:cNvSpPr/>
      </dsp:nvSpPr>
      <dsp:spPr>
        <a:xfrm>
          <a:off x="5169294"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F1CB94-4402-441D-BB92-50B8981D0D2D}">
      <dsp:nvSpPr>
        <dsp:cNvPr id="0" name=""/>
        <dsp:cNvSpPr/>
      </dsp:nvSpPr>
      <dsp:spPr>
        <a:xfrm>
          <a:off x="6725681" y="6574833"/>
          <a:ext cx="3252278"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defRPr b="1"/>
          </a:pPr>
          <a:r>
            <a:rPr lang="en-US" sz="2800" b="1" kern="1200" dirty="0">
              <a:solidFill>
                <a:srgbClr val="5E5E5E"/>
              </a:solidFill>
            </a:rPr>
            <a:t>August 2023</a:t>
          </a:r>
          <a:endParaRPr lang="en-US" sz="2800" kern="1200" dirty="0">
            <a:solidFill>
              <a:srgbClr val="5E5E5E"/>
            </a:solidFill>
          </a:endParaRPr>
        </a:p>
        <a:p>
          <a:pPr marL="285750" lvl="1" indent="-285750" algn="l" defTabSz="1244600">
            <a:lnSpc>
              <a:spcPct val="90000"/>
            </a:lnSpc>
            <a:spcBef>
              <a:spcPct val="0"/>
            </a:spcBef>
            <a:spcAft>
              <a:spcPct val="15000"/>
            </a:spcAft>
            <a:buChar char="•"/>
          </a:pPr>
          <a:r>
            <a:rPr lang="en-IE" sz="2800" kern="1200" dirty="0">
              <a:solidFill>
                <a:srgbClr val="5E5E5E"/>
              </a:solidFill>
            </a:rPr>
            <a:t>PHASE II DASHBOARDS</a:t>
          </a:r>
          <a:endParaRPr lang="en-US" sz="2800" kern="1200" dirty="0">
            <a:solidFill>
              <a:srgbClr val="5E5E5E"/>
            </a:solidFill>
          </a:endParaRPr>
        </a:p>
      </dsp:txBody>
      <dsp:txXfrm>
        <a:off x="6725681" y="6574833"/>
        <a:ext cx="3252278" cy="4383222"/>
      </dsp:txXfrm>
    </dsp:sp>
    <dsp:sp modelId="{FE315F2B-8C16-4BC1-9F15-9831DD3EECB1}">
      <dsp:nvSpPr>
        <dsp:cNvPr id="0" name=""/>
        <dsp:cNvSpPr/>
      </dsp:nvSpPr>
      <dsp:spPr>
        <a:xfrm>
          <a:off x="7020797"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16C16B-A9C7-4F51-A4DE-07F488D3DFE5}">
      <dsp:nvSpPr>
        <dsp:cNvPr id="0" name=""/>
        <dsp:cNvSpPr/>
      </dsp:nvSpPr>
      <dsp:spPr>
        <a:xfrm>
          <a:off x="8662525" y="0"/>
          <a:ext cx="2652423"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defRPr b="1"/>
          </a:pPr>
          <a:r>
            <a:rPr lang="en-US" sz="2800" b="1" kern="1200" dirty="0">
              <a:solidFill>
                <a:srgbClr val="5E5E5E"/>
              </a:solidFill>
            </a:rPr>
            <a:t>December 2023</a:t>
          </a:r>
          <a:endParaRPr lang="en-US" sz="2800" kern="1200" dirty="0">
            <a:solidFill>
              <a:srgbClr val="5E5E5E"/>
            </a:solidFill>
          </a:endParaRPr>
        </a:p>
        <a:p>
          <a:pPr marL="285750" lvl="1" indent="-285750" algn="l" defTabSz="1244600">
            <a:lnSpc>
              <a:spcPct val="90000"/>
            </a:lnSpc>
            <a:spcBef>
              <a:spcPct val="0"/>
            </a:spcBef>
            <a:spcAft>
              <a:spcPct val="15000"/>
            </a:spcAft>
            <a:buChar char="•"/>
          </a:pPr>
          <a:r>
            <a:rPr lang="en-IE" sz="2800" kern="1200" dirty="0">
              <a:solidFill>
                <a:srgbClr val="5E5E5E"/>
              </a:solidFill>
            </a:rPr>
            <a:t>User Acceptance Testing</a:t>
          </a:r>
          <a:endParaRPr lang="en-US" sz="2800" kern="1200" dirty="0">
            <a:solidFill>
              <a:srgbClr val="5E5E5E"/>
            </a:solidFill>
          </a:endParaRPr>
        </a:p>
      </dsp:txBody>
      <dsp:txXfrm>
        <a:off x="8662525" y="0"/>
        <a:ext cx="2652423" cy="4383222"/>
      </dsp:txXfrm>
    </dsp:sp>
    <dsp:sp modelId="{7C899DE5-280F-45AF-87F9-90BA2F87637E}">
      <dsp:nvSpPr>
        <dsp:cNvPr id="0" name=""/>
        <dsp:cNvSpPr/>
      </dsp:nvSpPr>
      <dsp:spPr>
        <a:xfrm>
          <a:off x="9264676"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217C37-FE76-470A-9716-147830D04260}">
      <dsp:nvSpPr>
        <dsp:cNvPr id="0" name=""/>
        <dsp:cNvSpPr/>
      </dsp:nvSpPr>
      <dsp:spPr>
        <a:xfrm>
          <a:off x="10515595" y="6574833"/>
          <a:ext cx="2713210"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dirty="0">
              <a:solidFill>
                <a:srgbClr val="5E5E5E"/>
              </a:solidFill>
            </a:rPr>
            <a:t>March 2024</a:t>
          </a:r>
        </a:p>
        <a:p>
          <a:pPr marL="285750" lvl="1" indent="-285750" algn="l" defTabSz="1244600">
            <a:lnSpc>
              <a:spcPct val="90000"/>
            </a:lnSpc>
            <a:spcBef>
              <a:spcPct val="0"/>
            </a:spcBef>
            <a:spcAft>
              <a:spcPct val="15000"/>
            </a:spcAft>
            <a:buChar char="•"/>
          </a:pPr>
          <a:r>
            <a:rPr lang="en-US" sz="2800" b="0" kern="1200" dirty="0">
              <a:solidFill>
                <a:srgbClr val="5E5E5E"/>
              </a:solidFill>
            </a:rPr>
            <a:t>Updates based on feedback</a:t>
          </a:r>
        </a:p>
      </dsp:txBody>
      <dsp:txXfrm>
        <a:off x="10515595" y="6574833"/>
        <a:ext cx="2713210" cy="4383222"/>
      </dsp:txXfrm>
    </dsp:sp>
    <dsp:sp modelId="{D53BB260-1C7A-46B4-B5AF-F64A8E94BCD1}">
      <dsp:nvSpPr>
        <dsp:cNvPr id="0" name=""/>
        <dsp:cNvSpPr/>
      </dsp:nvSpPr>
      <dsp:spPr>
        <a:xfrm>
          <a:off x="11039388"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646B2-0AD9-4272-A7E4-C27129FB7F01}">
      <dsp:nvSpPr>
        <dsp:cNvPr id="0" name=""/>
        <dsp:cNvSpPr/>
      </dsp:nvSpPr>
      <dsp:spPr>
        <a:xfrm>
          <a:off x="12567704" y="0"/>
          <a:ext cx="3121904" cy="43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pPr>
          <a:r>
            <a:rPr lang="en-US" sz="2800" b="1" kern="1200" dirty="0">
              <a:solidFill>
                <a:srgbClr val="5E5E5E"/>
              </a:solidFill>
            </a:rPr>
            <a:t>July 2024</a:t>
          </a:r>
        </a:p>
        <a:p>
          <a:pPr marL="285750" lvl="1" indent="-285750" algn="l" defTabSz="1244600">
            <a:lnSpc>
              <a:spcPct val="90000"/>
            </a:lnSpc>
            <a:spcBef>
              <a:spcPct val="0"/>
            </a:spcBef>
            <a:spcAft>
              <a:spcPct val="15000"/>
            </a:spcAft>
            <a:buChar char="•"/>
          </a:pPr>
          <a:r>
            <a:rPr lang="en-US" sz="2800" b="0" kern="1200" dirty="0">
              <a:solidFill>
                <a:srgbClr val="5E5E5E"/>
              </a:solidFill>
            </a:rPr>
            <a:t>Handover: documentation &amp; training </a:t>
          </a:r>
        </a:p>
      </dsp:txBody>
      <dsp:txXfrm>
        <a:off x="12567704" y="0"/>
        <a:ext cx="3121904" cy="4383222"/>
      </dsp:txXfrm>
    </dsp:sp>
    <dsp:sp modelId="{1F1B2E0F-8ED1-4CCF-BB77-B140C4270193}">
      <dsp:nvSpPr>
        <dsp:cNvPr id="0" name=""/>
        <dsp:cNvSpPr/>
      </dsp:nvSpPr>
      <dsp:spPr>
        <a:xfrm>
          <a:off x="13168283" y="4931125"/>
          <a:ext cx="1095805" cy="1095805"/>
        </a:xfrm>
        <a:prstGeom prst="ellipse">
          <a:avLst/>
        </a:prstGeom>
        <a:solidFill>
          <a:srgbClr val="005A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Header Placeholder 1">
            <a:extLst>
              <a:ext uri="{FF2B5EF4-FFF2-40B4-BE49-F238E27FC236}">
                <a16:creationId xmlns:a16="http://schemas.microsoft.com/office/drawing/2014/main" id="{8831DE19-2A45-A0B8-0AA1-0FB6F3AE951B}"/>
              </a:ext>
            </a:extLst>
          </p:cNvPr>
          <p:cNvSpPr>
            <a:spLocks noGrp="1"/>
          </p:cNvSpPr>
          <p:nvPr>
            <p:ph type="hdr" sz="quarter"/>
          </p:nvPr>
        </p:nvSpPr>
        <p:spPr bwMode="auto">
          <a:xfrm>
            <a:off x="0" y="0"/>
            <a:ext cx="2971800" cy="458788"/>
          </a:xfrm>
          <a:prstGeom prst="rect">
            <a:avLst/>
          </a:prstGeom>
          <a:noFill/>
          <a:ln>
            <a:noFill/>
          </a:ln>
        </p:spPr>
        <p:txBody>
          <a:bodyPr vert="horz" wrap="square" lIns="91440" tIns="45720" rIns="91440" bIns="45720" numCol="1" anchor="t" anchorCtr="0" compatLnSpc="1">
            <a:prstTxWarp prst="textNoShape">
              <a:avLst/>
            </a:prstTxWarp>
          </a:bodyPr>
          <a:lstStyle>
            <a:lvl1pPr eaLnBrk="1">
              <a:defRPr sz="1200">
                <a:latin typeface="Open Sans"/>
                <a:ea typeface="Open Sans"/>
                <a:cs typeface="Open Sans"/>
                <a:sym typeface="Open Sans"/>
              </a:defRPr>
            </a:lvl1pPr>
          </a:lstStyle>
          <a:p>
            <a:pPr>
              <a:defRPr/>
            </a:pPr>
            <a:endParaRPr lang="en-US" altLang="en-US"/>
          </a:p>
        </p:txBody>
      </p:sp>
      <p:sp>
        <p:nvSpPr>
          <p:cNvPr id="27651" name="Date Placeholder 2">
            <a:extLst>
              <a:ext uri="{FF2B5EF4-FFF2-40B4-BE49-F238E27FC236}">
                <a16:creationId xmlns:a16="http://schemas.microsoft.com/office/drawing/2014/main" id="{BA4A7851-3FDE-E0C7-D8EE-07996CE20447}"/>
              </a:ext>
            </a:extLst>
          </p:cNvPr>
          <p:cNvSpPr>
            <a:spLocks noGrp="1"/>
          </p:cNvSpPr>
          <p:nvPr>
            <p:ph type="dt" sz="quarter" idx="1"/>
          </p:nvPr>
        </p:nvSpPr>
        <p:spPr bwMode="auto">
          <a:xfrm>
            <a:off x="3884613" y="0"/>
            <a:ext cx="2971800" cy="458788"/>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200">
                <a:latin typeface="Open Sans"/>
                <a:ea typeface="Open Sans"/>
                <a:cs typeface="Open Sans"/>
                <a:sym typeface="Open Sans"/>
              </a:defRPr>
            </a:lvl1pPr>
          </a:lstStyle>
          <a:p>
            <a:pPr>
              <a:defRPr/>
            </a:pPr>
            <a:fld id="{6C1D6B94-2578-41D4-8890-F210DBE71D16}" type="datetimeFigureOut">
              <a:rPr lang="en-US" altLang="en-US"/>
              <a:pPr>
                <a:defRPr/>
              </a:pPr>
              <a:t>10/17/2024</a:t>
            </a:fld>
            <a:endParaRPr lang="en-US" altLang="en-US"/>
          </a:p>
        </p:txBody>
      </p:sp>
      <p:sp>
        <p:nvSpPr>
          <p:cNvPr id="27652" name="Footer Placeholder 3">
            <a:extLst>
              <a:ext uri="{FF2B5EF4-FFF2-40B4-BE49-F238E27FC236}">
                <a16:creationId xmlns:a16="http://schemas.microsoft.com/office/drawing/2014/main" id="{4BB587B2-B742-8754-78AE-B9BFD9357D9F}"/>
              </a:ext>
            </a:extLst>
          </p:cNvPr>
          <p:cNvSpPr>
            <a:spLocks noGrp="1"/>
          </p:cNvSpPr>
          <p:nvPr>
            <p:ph type="ftr" sz="quarter" idx="2"/>
          </p:nvPr>
        </p:nvSpPr>
        <p:spPr bwMode="auto">
          <a:xfrm>
            <a:off x="0" y="8685213"/>
            <a:ext cx="2971800" cy="458787"/>
          </a:xfrm>
          <a:prstGeom prst="rect">
            <a:avLst/>
          </a:prstGeom>
          <a:noFill/>
          <a:ln>
            <a:noFill/>
          </a:ln>
        </p:spPr>
        <p:txBody>
          <a:bodyPr vert="horz" wrap="square" lIns="91440" tIns="45720" rIns="91440" bIns="45720" numCol="1" anchor="b" anchorCtr="0" compatLnSpc="1">
            <a:prstTxWarp prst="textNoShape">
              <a:avLst/>
            </a:prstTxWarp>
          </a:bodyPr>
          <a:lstStyle>
            <a:lvl1pPr eaLnBrk="1">
              <a:defRPr sz="1200">
                <a:latin typeface="Open Sans"/>
                <a:ea typeface="Open Sans"/>
                <a:cs typeface="Open Sans"/>
                <a:sym typeface="Open Sans"/>
              </a:defRPr>
            </a:lvl1pPr>
          </a:lstStyle>
          <a:p>
            <a:pPr>
              <a:defRPr/>
            </a:pPr>
            <a:endParaRPr lang="en-US" altLang="en-US"/>
          </a:p>
        </p:txBody>
      </p:sp>
      <p:sp>
        <p:nvSpPr>
          <p:cNvPr id="27653" name="Slide Number Placeholder 4">
            <a:extLst>
              <a:ext uri="{FF2B5EF4-FFF2-40B4-BE49-F238E27FC236}">
                <a16:creationId xmlns:a16="http://schemas.microsoft.com/office/drawing/2014/main" id="{353C5099-C9B4-AEA5-C8C6-53387D5C7387}"/>
              </a:ext>
            </a:extLst>
          </p:cNvPr>
          <p:cNvSpPr>
            <a:spLocks noGrp="1"/>
          </p:cNvSpPr>
          <p:nvPr>
            <p:ph type="sldNum" sz="quarter" idx="3"/>
          </p:nvPr>
        </p:nvSpPr>
        <p:spPr bwMode="auto">
          <a:xfrm>
            <a:off x="3884613" y="8685213"/>
            <a:ext cx="2971800" cy="458787"/>
          </a:xfrm>
          <a:prstGeom prst="rect">
            <a:avLst/>
          </a:prstGeom>
          <a:noFill/>
          <a:ln>
            <a:noFill/>
          </a:ln>
        </p:spPr>
        <p:txBody>
          <a:bodyPr vert="horz" wrap="square" lIns="91440" tIns="45720" rIns="91440" bIns="45720" numCol="1" anchor="b" anchorCtr="0" compatLnSpc="1">
            <a:prstTxWarp prst="textNoShape">
              <a:avLst/>
            </a:prstTxWarp>
          </a:bodyPr>
          <a:lstStyle>
            <a:lvl1pPr algn="r" eaLnBrk="1">
              <a:defRPr sz="1200">
                <a:ea typeface="Open Sans" panose="020B0606030504020204" pitchFamily="34" charset="0"/>
              </a:defRPr>
            </a:lvl1pPr>
          </a:lstStyle>
          <a:p>
            <a:pPr>
              <a:defRPr/>
            </a:pPr>
            <a:fld id="{A7DB36CC-C44C-4761-8638-B0E7400E955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Shape 102">
            <a:extLst>
              <a:ext uri="{FF2B5EF4-FFF2-40B4-BE49-F238E27FC236}">
                <a16:creationId xmlns:a16="http://schemas.microsoft.com/office/drawing/2014/main" id="{BBB41995-525E-8911-BF31-9AF50CDBA127}"/>
              </a:ext>
            </a:extLst>
          </p:cNvPr>
          <p:cNvSpPr>
            <a:spLocks noGrp="1" noRot="1" noChangeAspect="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8675" name="Shape 103">
            <a:extLst>
              <a:ext uri="{FF2B5EF4-FFF2-40B4-BE49-F238E27FC236}">
                <a16:creationId xmlns:a16="http://schemas.microsoft.com/office/drawing/2014/main" id="{DE531127-0870-81A2-7781-701D3C594722}"/>
              </a:ext>
            </a:extLst>
          </p:cNvPr>
          <p:cNvSpPr>
            <a:spLocks noGrp="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sym typeface="Helvetica Neue"/>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IE" dirty="0"/>
              <a:t>Food Vision is the latest 10 year strategy for the Irish agri-food sector.</a:t>
            </a:r>
          </a:p>
          <a:p>
            <a:pPr marL="228600" indent="-228600">
              <a:buAutoNum type="arabicParenR"/>
            </a:pPr>
            <a:r>
              <a:rPr lang="en-IE" dirty="0"/>
              <a:t>It was created by a 32 member committee – representative of a broad cross section of the entire agri-food industry including primary producer representatives, semi state bodies including Food Safety Authority of Ireland, Teagasc, Bord Bia and the Environmental Protection Agency as well as representatives from finance and ag tech.</a:t>
            </a:r>
          </a:p>
          <a:p>
            <a:pPr marL="228600" indent="-228600">
              <a:buAutoNum type="arabicParenR"/>
            </a:pPr>
            <a:r>
              <a:rPr lang="en-IE" dirty="0"/>
              <a:t>The Strategy aims for Ireland to be a World Leader in Sustainable Food Systems,</a:t>
            </a:r>
          </a:p>
          <a:p>
            <a:pPr marL="228600" indent="-228600">
              <a:buAutoNum type="arabicParenR"/>
            </a:pPr>
            <a:r>
              <a:rPr lang="en-IE" dirty="0"/>
              <a:t>And is comprised of 4 missions, 22 goals and 218 actions. </a:t>
            </a:r>
          </a:p>
          <a:p>
            <a:pPr marL="228600" indent="-228600">
              <a:buAutoNum type="arabicParenR"/>
            </a:pPr>
            <a:r>
              <a:rPr lang="en-IE" dirty="0"/>
              <a:t>It is the outcome of these Missions, Goals and Actions which we aim to capture and present as key environmental, economic and social indicators in the dashboard presented today.</a:t>
            </a:r>
          </a:p>
          <a:p>
            <a:pPr marL="228600" indent="-228600">
              <a:buAutoNum type="arabicParenR"/>
            </a:pPr>
            <a:r>
              <a:rPr lang="en-IE" sz="1800" dirty="0">
                <a:effectLst/>
                <a:latin typeface="Calibri" panose="020F0502020204030204" pitchFamily="34" charset="0"/>
                <a:ea typeface="Calibri" panose="020F0502020204030204" pitchFamily="34" charset="0"/>
                <a:cs typeface="Calibri" panose="020F0502020204030204" pitchFamily="34" charset="0"/>
              </a:rPr>
              <a:t>If more information on the strategy is required then please visit the website or contact the Food Vision email address at foodvision@agriculture.gov.ie  </a:t>
            </a:r>
            <a:endParaRPr lang="en-IE" dirty="0"/>
          </a:p>
        </p:txBody>
      </p:sp>
      <p:sp>
        <p:nvSpPr>
          <p:cNvPr id="4" name="Slide Number Placeholder 3"/>
          <p:cNvSpPr>
            <a:spLocks noGrp="1"/>
          </p:cNvSpPr>
          <p:nvPr>
            <p:ph type="sldNum" sz="quarter" idx="5"/>
          </p:nvPr>
        </p:nvSpPr>
        <p:spPr/>
        <p:txBody>
          <a:bodyPr/>
          <a:lstStyle/>
          <a:p>
            <a:fld id="{48F57302-D473-4204-BE96-B9EA0CD06A65}" type="slidenum">
              <a:rPr lang="en-IE" smtClean="0"/>
              <a:t>1</a:t>
            </a:fld>
            <a:endParaRPr lang="en-IE"/>
          </a:p>
        </p:txBody>
      </p:sp>
    </p:spTree>
    <p:extLst>
      <p:ext uri="{BB962C8B-B14F-4D97-AF65-F5344CB8AC3E}">
        <p14:creationId xmlns:p14="http://schemas.microsoft.com/office/powerpoint/2010/main" val="223872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95A591B-64CA-D5A2-4DC9-569126304879}"/>
              </a:ext>
            </a:extLst>
          </p:cNvPr>
          <p:cNvSpPr>
            <a:spLocks noGrp="1" noRot="1" noChangeAspect="1" noTextEdit="1"/>
          </p:cNvSpPr>
          <p:nvPr>
            <p:ph type="sldImg"/>
          </p:nvPr>
        </p:nvSpPr>
        <p:spPr>
          <a:xfrm>
            <a:off x="142875" y="768350"/>
            <a:ext cx="6818313" cy="3836988"/>
          </a:xfrm>
        </p:spPr>
      </p:sp>
      <p:sp>
        <p:nvSpPr>
          <p:cNvPr id="37891" name="Notes Placeholder 2">
            <a:extLst>
              <a:ext uri="{FF2B5EF4-FFF2-40B4-BE49-F238E27FC236}">
                <a16:creationId xmlns:a16="http://schemas.microsoft.com/office/drawing/2014/main" id="{8A865081-2C07-3A13-ACA0-1344A817A4BE}"/>
              </a:ext>
            </a:extLst>
          </p:cNvPr>
          <p:cNvSpPr>
            <a:spLocks noGrp="1"/>
          </p:cNvSpPr>
          <p:nvPr>
            <p:ph type="body" idx="1"/>
          </p:nvPr>
        </p:nvSpPr>
        <p:spPr/>
        <p:txBody>
          <a:bodyPr/>
          <a:lstStyle/>
          <a:p>
            <a:r>
              <a:rPr lang="en-IE" altLang="en-US"/>
              <a:t>9 Thematic data categories agreed with corporate affairs.</a:t>
            </a:r>
          </a:p>
          <a:p>
            <a:endParaRPr lang="en-IE" altLang="en-US"/>
          </a:p>
          <a:p>
            <a:r>
              <a:rPr lang="en-IE" altLang="en-US"/>
              <a:t>Each of the images have links to the relevant pages so be careful when clicking on them.</a:t>
            </a:r>
          </a:p>
          <a:p>
            <a:endParaRPr lang="en-I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CDBE49D-5FD4-3997-9F31-970FB4AC644F}"/>
              </a:ext>
            </a:extLst>
          </p:cNvPr>
          <p:cNvSpPr>
            <a:spLocks noGrp="1" noRot="1" noChangeAspect="1" noTextEdit="1"/>
          </p:cNvSpPr>
          <p:nvPr>
            <p:ph type="sldImg"/>
          </p:nvPr>
        </p:nvSpPr>
        <p:spPr>
          <a:xfrm>
            <a:off x="381000" y="685800"/>
            <a:ext cx="6096000" cy="3429000"/>
          </a:xfrm>
        </p:spPr>
      </p:sp>
      <p:sp>
        <p:nvSpPr>
          <p:cNvPr id="45059" name="Notes Placeholder 2">
            <a:extLst>
              <a:ext uri="{FF2B5EF4-FFF2-40B4-BE49-F238E27FC236}">
                <a16:creationId xmlns:a16="http://schemas.microsoft.com/office/drawing/2014/main" id="{B05EBEC6-F358-C6C1-357E-35DBA584E9D6}"/>
              </a:ext>
            </a:extLst>
          </p:cNvPr>
          <p:cNvSpPr>
            <a:spLocks noGrp="1"/>
          </p:cNvSpPr>
          <p:nvPr>
            <p:ph type="body" idx="1"/>
          </p:nvPr>
        </p:nvSpPr>
        <p:spPr/>
        <p:txBody>
          <a:bodyPr/>
          <a:lstStyle/>
          <a:p>
            <a:r>
              <a:rPr lang="en-IE" altLang="en-US"/>
              <a:t>Data sources are open data, so data is in the public domain already. Establish a baseline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6922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91915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872436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amp; Subtitle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D8ECB97-E644-7E12-F194-D60B4854B7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3600" y="8089900"/>
            <a:ext cx="20980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7FFEC1E-B499-0623-3A6F-B2AD75FC6B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236200"/>
            <a:ext cx="13004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A5A94F03-D47D-C6E4-8480-844EDF15BE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68000" y="62357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28D5E87C-25A0-74D9-A059-A9B15DB0143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54113" y="1062038"/>
            <a:ext cx="856615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Text"/>
          <p:cNvSpPr txBox="1">
            <a:spLocks noGrp="1"/>
          </p:cNvSpPr>
          <p:nvPr>
            <p:ph type="title"/>
          </p:nvPr>
        </p:nvSpPr>
        <p:spPr>
          <a:xfrm>
            <a:off x="3708970" y="3814011"/>
            <a:ext cx="18897030" cy="5239142"/>
          </a:xfrm>
          <a:prstGeom prst="rect">
            <a:avLst/>
          </a:prstGeom>
        </p:spPr>
        <p:txBody>
          <a:bodyPr anchor="b"/>
          <a:lstStyle>
            <a:lvl1pPr algn="l">
              <a:lnSpc>
                <a:spcPct val="80000"/>
              </a:lnSpc>
              <a:defRPr sz="16000" b="0" i="0" cap="none" spc="-272">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59027877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A5C6F2E-FD03-0578-D098-2D1939B2C5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altas na hÉireann | Government of Ireland">
            <a:extLst>
              <a:ext uri="{FF2B5EF4-FFF2-40B4-BE49-F238E27FC236}">
                <a16:creationId xmlns:a16="http://schemas.microsoft.com/office/drawing/2014/main" id="{C6C73C4C-1EA3-7812-E736-481A9A33D52D}"/>
              </a:ext>
            </a:extLst>
          </p:cNvPr>
          <p:cNvSpPr txBox="1">
            <a:spLocks noChangeArrowheads="1"/>
          </p:cNvSpPr>
          <p:nvPr userDrawn="1"/>
        </p:nvSpPr>
        <p:spPr bwMode="auto">
          <a:xfrm>
            <a:off x="1441450" y="12611100"/>
            <a:ext cx="98567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6B21FFAE-3CE3-4BD0-83E3-D9494AEDED12}"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42" name="Title Text"/>
          <p:cNvSpPr txBox="1">
            <a:spLocks noGrp="1"/>
          </p:cNvSpPr>
          <p:nvPr>
            <p:ph type="title"/>
          </p:nvPr>
        </p:nvSpPr>
        <p:spPr>
          <a:xfrm>
            <a:off x="1441450" y="946150"/>
            <a:ext cx="19325056" cy="2286000"/>
          </a:xfrm>
          <a:prstGeom prst="rect">
            <a:avLst/>
          </a:prstGeom>
        </p:spPr>
        <p:txBody>
          <a:bodyPr/>
          <a:lstStyle>
            <a:lvl1pPr algn="l">
              <a:lnSpc>
                <a:spcPct val="80000"/>
              </a:lnSpc>
              <a:defRPr sz="9600" b="1" cap="none" spc="-180" baseline="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0" y="3555998"/>
            <a:ext cx="11233150" cy="4231643"/>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8" name="Picture Placeholder 5"/>
          <p:cNvSpPr>
            <a:spLocks noGrp="1"/>
          </p:cNvSpPr>
          <p:nvPr>
            <p:ph type="pic" sz="quarter" idx="11"/>
          </p:nvPr>
        </p:nvSpPr>
        <p:spPr>
          <a:xfrm>
            <a:off x="12007849" y="8060021"/>
            <a:ext cx="5472000" cy="4140000"/>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9" name="Picture Placeholder 5"/>
          <p:cNvSpPr>
            <a:spLocks noGrp="1"/>
          </p:cNvSpPr>
          <p:nvPr>
            <p:ph type="pic" sz="quarter" idx="12"/>
          </p:nvPr>
        </p:nvSpPr>
        <p:spPr>
          <a:xfrm>
            <a:off x="17769000" y="8060021"/>
            <a:ext cx="5472000" cy="4140000"/>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10" name="Text Placeholder 4"/>
          <p:cNvSpPr>
            <a:spLocks noGrp="1"/>
          </p:cNvSpPr>
          <p:nvPr>
            <p:ph type="body" sz="quarter" idx="13"/>
          </p:nvPr>
        </p:nvSpPr>
        <p:spPr>
          <a:xfrm>
            <a:off x="1441450" y="3555997"/>
            <a:ext cx="9856787" cy="8644023"/>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55033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02014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652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9FE9B28-F275-77AA-6EA0-6D9FAE27280F}"/>
              </a:ext>
            </a:extLst>
          </p:cNvPr>
          <p:cNvSpPr>
            <a:spLocks noGrp="1"/>
          </p:cNvSpPr>
          <p:nvPr>
            <p:ph type="dt" sz="half" idx="10"/>
          </p:nvPr>
        </p:nvSpPr>
        <p:spPr bwMode="auto">
          <a:xfrm>
            <a:off x="0" y="0"/>
            <a:ext cx="0" cy="0"/>
          </a:xfrm>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BBF32D37-6797-428B-90EF-19E7CB474AA4}" type="datetimeFigureOut">
              <a:rPr lang="en-IE" altLang="en-US"/>
              <a:pPr>
                <a:defRPr/>
              </a:pPr>
              <a:t>17/10/2024</a:t>
            </a:fld>
            <a:endParaRPr lang="en-IE" altLang="en-US"/>
          </a:p>
        </p:txBody>
      </p:sp>
      <p:sp>
        <p:nvSpPr>
          <p:cNvPr id="4" name="Footer Placeholder 4">
            <a:extLst>
              <a:ext uri="{FF2B5EF4-FFF2-40B4-BE49-F238E27FC236}">
                <a16:creationId xmlns:a16="http://schemas.microsoft.com/office/drawing/2014/main" id="{0AF3CCFD-AA74-0D6C-A6F6-8F1E410BB10F}"/>
              </a:ext>
            </a:extLst>
          </p:cNvPr>
          <p:cNvSpPr>
            <a:spLocks noGrp="1"/>
          </p:cNvSpPr>
          <p:nvPr>
            <p:ph type="ftr" sz="quarter" idx="11"/>
          </p:nvPr>
        </p:nvSpPr>
        <p:spPr bwMode="auto">
          <a:xfrm>
            <a:off x="0" y="0"/>
            <a:ext cx="0" cy="0"/>
          </a:xfrm>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5" name="Slide Number Placeholder 5">
            <a:extLst>
              <a:ext uri="{FF2B5EF4-FFF2-40B4-BE49-F238E27FC236}">
                <a16:creationId xmlns:a16="http://schemas.microsoft.com/office/drawing/2014/main" id="{E9A9C1FD-4F03-56B6-FAFD-BB1C51C7742B}"/>
              </a:ext>
            </a:extLst>
          </p:cNvPr>
          <p:cNvSpPr>
            <a:spLocks noGrp="1"/>
          </p:cNvSpPr>
          <p:nvPr>
            <p:ph type="sldNum" sz="quarter" idx="12"/>
          </p:nvPr>
        </p:nvSpPr>
        <p:spPr bwMode="auto">
          <a:xfrm>
            <a:off x="0" y="0"/>
            <a:ext cx="0" cy="0"/>
          </a:xfrm>
        </p:spPr>
        <p:txBody>
          <a:bodyPr/>
          <a:lstStyle>
            <a:lvl1pPr defTabSz="825500">
              <a:defRPr>
                <a:ea typeface="Open Sans" panose="020B0606030504020204" pitchFamily="34" charset="0"/>
              </a:defRPr>
            </a:lvl1pPr>
          </a:lstStyle>
          <a:p>
            <a:pPr>
              <a:defRPr/>
            </a:pPr>
            <a:fld id="{59BB9418-9C3A-4998-800D-5EF49838B8D7}" type="slidenum">
              <a:rPr lang="en-IE" altLang="en-US"/>
              <a:pPr>
                <a:defRPr/>
              </a:pPr>
              <a:t>‹#›</a:t>
            </a:fld>
            <a:endParaRPr lang="en-IE" altLang="en-US"/>
          </a:p>
        </p:txBody>
      </p:sp>
    </p:spTree>
    <p:extLst>
      <p:ext uri="{BB962C8B-B14F-4D97-AF65-F5344CB8AC3E}">
        <p14:creationId xmlns:p14="http://schemas.microsoft.com/office/powerpoint/2010/main" val="283817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48B8-C45E-003D-3727-8015C108EB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5FE73B-DFE5-DABF-F90B-4D3907CB04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ED24C4-1707-5217-D893-FEE70B3D5028}"/>
              </a:ext>
            </a:extLst>
          </p:cNvPr>
          <p:cNvSpPr>
            <a:spLocks noGrp="1"/>
          </p:cNvSpPr>
          <p:nvPr>
            <p:ph type="dt" sz="half" idx="10"/>
          </p:nvPr>
        </p:nvSpPr>
        <p:spPr/>
        <p:txBody>
          <a:bodyPr/>
          <a:lstStyle/>
          <a:p>
            <a:fld id="{7E84FD95-1AFE-49B0-B146-6ECF56594E48}" type="datetimeFigureOut">
              <a:rPr lang="en-GB" smtClean="0"/>
              <a:t>17/10/2024</a:t>
            </a:fld>
            <a:endParaRPr lang="en-GB"/>
          </a:p>
        </p:txBody>
      </p:sp>
      <p:sp>
        <p:nvSpPr>
          <p:cNvPr id="5" name="Footer Placeholder 4">
            <a:extLst>
              <a:ext uri="{FF2B5EF4-FFF2-40B4-BE49-F238E27FC236}">
                <a16:creationId xmlns:a16="http://schemas.microsoft.com/office/drawing/2014/main" id="{502A24C2-9E11-760C-E1C6-2817BDD080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8947EF-F33D-6691-8979-C9266370F9FF}"/>
              </a:ext>
            </a:extLst>
          </p:cNvPr>
          <p:cNvSpPr>
            <a:spLocks noGrp="1"/>
          </p:cNvSpPr>
          <p:nvPr>
            <p:ph type="sldNum" sz="quarter" idx="12"/>
          </p:nvPr>
        </p:nvSpPr>
        <p:spPr/>
        <p:txBody>
          <a:bodyPr/>
          <a:lstStyle/>
          <a:p>
            <a:fld id="{D66A429E-1ABA-4B64-8740-2E9F088C4ADF}" type="slidenum">
              <a:rPr lang="en-GB" smtClean="0"/>
              <a:t>‹#›</a:t>
            </a:fld>
            <a:endParaRPr lang="en-GB"/>
          </a:p>
        </p:txBody>
      </p:sp>
    </p:spTree>
    <p:extLst>
      <p:ext uri="{BB962C8B-B14F-4D97-AF65-F5344CB8AC3E}">
        <p14:creationId xmlns:p14="http://schemas.microsoft.com/office/powerpoint/2010/main" val="408468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5AFEF8-093E-0B55-1BC2-8C205F234798}"/>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BB714059-C289-4DA1-8D0C-2578A914C448}" type="datetimeFigureOut">
              <a:rPr lang="en-IE" altLang="en-US"/>
              <a:pPr>
                <a:defRPr/>
              </a:pPr>
              <a:t>17/10/2024</a:t>
            </a:fld>
            <a:endParaRPr lang="en-IE" altLang="en-US"/>
          </a:p>
        </p:txBody>
      </p:sp>
      <p:sp>
        <p:nvSpPr>
          <p:cNvPr id="5" name="Footer Placeholder 4">
            <a:extLst>
              <a:ext uri="{FF2B5EF4-FFF2-40B4-BE49-F238E27FC236}">
                <a16:creationId xmlns:a16="http://schemas.microsoft.com/office/drawing/2014/main" id="{B0D73CCB-5A61-F298-2A1C-8815E8FCD06B}"/>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a:extLst>
              <a:ext uri="{FF2B5EF4-FFF2-40B4-BE49-F238E27FC236}">
                <a16:creationId xmlns:a16="http://schemas.microsoft.com/office/drawing/2014/main" id="{B04086F4-E24F-22AB-13CD-F566ED8DFAF4}"/>
              </a:ext>
            </a:extLst>
          </p:cNvPr>
          <p:cNvSpPr>
            <a:spLocks noGrp="1"/>
          </p:cNvSpPr>
          <p:nvPr>
            <p:ph type="sldNum" sz="quarter" idx="12"/>
          </p:nvPr>
        </p:nvSpPr>
        <p:spPr bwMode="auto"/>
        <p:txBody>
          <a:bodyPr/>
          <a:lstStyle>
            <a:lvl1pPr defTabSz="825500">
              <a:defRPr/>
            </a:lvl1pPr>
          </a:lstStyle>
          <a:p>
            <a:pPr>
              <a:defRPr/>
            </a:pPr>
            <a:fld id="{12378FAE-5E54-48CE-8B34-93B43037B707}" type="slidenum">
              <a:rPr lang="en-IE" altLang="en-US"/>
              <a:pPr>
                <a:defRPr/>
              </a:pPr>
              <a:t>‹#›</a:t>
            </a:fld>
            <a:endParaRPr lang="en-IE" altLang="en-US"/>
          </a:p>
        </p:txBody>
      </p:sp>
    </p:spTree>
    <p:extLst>
      <p:ext uri="{BB962C8B-B14F-4D97-AF65-F5344CB8AC3E}">
        <p14:creationId xmlns:p14="http://schemas.microsoft.com/office/powerpoint/2010/main" val="238189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2FDA613-3CE3-03CA-E0CA-F39E9E48DD0E}"/>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6CB8A25D-7FC7-46A3-B403-DAA3A6D35BF9}" type="datetimeFigureOut">
              <a:rPr lang="en-IE" altLang="en-US"/>
              <a:pPr>
                <a:defRPr/>
              </a:pPr>
              <a:t>17/10/2024</a:t>
            </a:fld>
            <a:endParaRPr lang="en-IE" altLang="en-US"/>
          </a:p>
        </p:txBody>
      </p:sp>
      <p:sp>
        <p:nvSpPr>
          <p:cNvPr id="5" name="Footer Placeholder 4">
            <a:extLst>
              <a:ext uri="{FF2B5EF4-FFF2-40B4-BE49-F238E27FC236}">
                <a16:creationId xmlns:a16="http://schemas.microsoft.com/office/drawing/2014/main" id="{D5E55DFA-895B-82F9-C08B-703020A2A853}"/>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a:extLst>
              <a:ext uri="{FF2B5EF4-FFF2-40B4-BE49-F238E27FC236}">
                <a16:creationId xmlns:a16="http://schemas.microsoft.com/office/drawing/2014/main" id="{87616240-8BBA-A890-E488-2FACBB2FBCC4}"/>
              </a:ext>
            </a:extLst>
          </p:cNvPr>
          <p:cNvSpPr>
            <a:spLocks noGrp="1"/>
          </p:cNvSpPr>
          <p:nvPr>
            <p:ph type="sldNum" sz="quarter" idx="12"/>
          </p:nvPr>
        </p:nvSpPr>
        <p:spPr bwMode="auto"/>
        <p:txBody>
          <a:bodyPr/>
          <a:lstStyle>
            <a:lvl1pPr defTabSz="825500">
              <a:defRPr/>
            </a:lvl1pPr>
          </a:lstStyle>
          <a:p>
            <a:pPr>
              <a:defRPr/>
            </a:pPr>
            <a:fld id="{049CDB14-1F80-47C1-A73C-8A278E852C14}" type="slidenum">
              <a:rPr lang="en-IE" altLang="en-US"/>
              <a:pPr>
                <a:defRPr/>
              </a:pPr>
              <a:t>‹#›</a:t>
            </a:fld>
            <a:endParaRPr lang="en-IE" altLang="en-US"/>
          </a:p>
        </p:txBody>
      </p:sp>
    </p:spTree>
    <p:extLst>
      <p:ext uri="{BB962C8B-B14F-4D97-AF65-F5344CB8AC3E}">
        <p14:creationId xmlns:p14="http://schemas.microsoft.com/office/powerpoint/2010/main" val="1892272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F6A70-D6D3-6937-FC1B-8F4BB66B5942}"/>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AC94AE99-A27C-4A9E-A7B2-EDC46461304B}" type="datetimeFigureOut">
              <a:rPr lang="en-IE" altLang="en-US"/>
              <a:pPr>
                <a:defRPr/>
              </a:pPr>
              <a:t>17/10/2024</a:t>
            </a:fld>
            <a:endParaRPr lang="en-IE" altLang="en-US"/>
          </a:p>
        </p:txBody>
      </p:sp>
      <p:sp>
        <p:nvSpPr>
          <p:cNvPr id="5" name="Footer Placeholder 4">
            <a:extLst>
              <a:ext uri="{FF2B5EF4-FFF2-40B4-BE49-F238E27FC236}">
                <a16:creationId xmlns:a16="http://schemas.microsoft.com/office/drawing/2014/main" id="{E1EFDFDE-48F2-83A4-DE18-FFDF9F21F7CC}"/>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a:extLst>
              <a:ext uri="{FF2B5EF4-FFF2-40B4-BE49-F238E27FC236}">
                <a16:creationId xmlns:a16="http://schemas.microsoft.com/office/drawing/2014/main" id="{11E0FC97-805C-47ED-D58C-5DACF3217003}"/>
              </a:ext>
            </a:extLst>
          </p:cNvPr>
          <p:cNvSpPr>
            <a:spLocks noGrp="1"/>
          </p:cNvSpPr>
          <p:nvPr>
            <p:ph type="sldNum" sz="quarter" idx="12"/>
          </p:nvPr>
        </p:nvSpPr>
        <p:spPr bwMode="auto"/>
        <p:txBody>
          <a:bodyPr/>
          <a:lstStyle>
            <a:lvl1pPr defTabSz="825500">
              <a:defRPr/>
            </a:lvl1pPr>
          </a:lstStyle>
          <a:p>
            <a:pPr>
              <a:defRPr/>
            </a:pPr>
            <a:fld id="{39A3CA0C-2C33-4EC9-A023-547D46389149}" type="slidenum">
              <a:rPr lang="en-IE" altLang="en-US"/>
              <a:pPr>
                <a:defRPr/>
              </a:pPr>
              <a:t>‹#›</a:t>
            </a:fld>
            <a:endParaRPr lang="en-IE" altLang="en-US"/>
          </a:p>
        </p:txBody>
      </p:sp>
    </p:spTree>
    <p:extLst>
      <p:ext uri="{BB962C8B-B14F-4D97-AF65-F5344CB8AC3E}">
        <p14:creationId xmlns:p14="http://schemas.microsoft.com/office/powerpoint/2010/main" val="788963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CF860B6-9615-382F-AA07-835B564142A6}"/>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72417C28-48F5-4502-8C90-64673119780B}" type="datetimeFigureOut">
              <a:rPr lang="en-IE" altLang="en-US"/>
              <a:pPr>
                <a:defRPr/>
              </a:pPr>
              <a:t>17/10/2024</a:t>
            </a:fld>
            <a:endParaRPr lang="en-IE" altLang="en-US"/>
          </a:p>
        </p:txBody>
      </p:sp>
      <p:sp>
        <p:nvSpPr>
          <p:cNvPr id="6" name="Footer Placeholder 4">
            <a:extLst>
              <a:ext uri="{FF2B5EF4-FFF2-40B4-BE49-F238E27FC236}">
                <a16:creationId xmlns:a16="http://schemas.microsoft.com/office/drawing/2014/main" id="{B3292E13-CCD7-912F-8F0E-C750870B2E9C}"/>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7" name="Slide Number Placeholder 5">
            <a:extLst>
              <a:ext uri="{FF2B5EF4-FFF2-40B4-BE49-F238E27FC236}">
                <a16:creationId xmlns:a16="http://schemas.microsoft.com/office/drawing/2014/main" id="{D63C41BE-35BF-C7C2-9D1D-44657A0D6109}"/>
              </a:ext>
            </a:extLst>
          </p:cNvPr>
          <p:cNvSpPr>
            <a:spLocks noGrp="1"/>
          </p:cNvSpPr>
          <p:nvPr>
            <p:ph type="sldNum" sz="quarter" idx="12"/>
          </p:nvPr>
        </p:nvSpPr>
        <p:spPr bwMode="auto"/>
        <p:txBody>
          <a:bodyPr/>
          <a:lstStyle>
            <a:lvl1pPr defTabSz="825500">
              <a:defRPr/>
            </a:lvl1pPr>
          </a:lstStyle>
          <a:p>
            <a:pPr>
              <a:defRPr/>
            </a:pPr>
            <a:fld id="{65277D2C-C22C-427F-938B-CDB04F2359C6}" type="slidenum">
              <a:rPr lang="en-IE" altLang="en-US"/>
              <a:pPr>
                <a:defRPr/>
              </a:pPr>
              <a:t>‹#›</a:t>
            </a:fld>
            <a:endParaRPr lang="en-IE" altLang="en-US"/>
          </a:p>
        </p:txBody>
      </p:sp>
    </p:spTree>
    <p:extLst>
      <p:ext uri="{BB962C8B-B14F-4D97-AF65-F5344CB8AC3E}">
        <p14:creationId xmlns:p14="http://schemas.microsoft.com/office/powerpoint/2010/main" val="957566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53062FF-07CE-3D6A-5AC0-29799026F6DF}"/>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9AF003F8-252C-4C75-843D-230612FC340F}" type="datetimeFigureOut">
              <a:rPr lang="en-IE" altLang="en-US"/>
              <a:pPr>
                <a:defRPr/>
              </a:pPr>
              <a:t>17/10/2024</a:t>
            </a:fld>
            <a:endParaRPr lang="en-IE" altLang="en-US"/>
          </a:p>
        </p:txBody>
      </p:sp>
      <p:sp>
        <p:nvSpPr>
          <p:cNvPr id="8" name="Footer Placeholder 4">
            <a:extLst>
              <a:ext uri="{FF2B5EF4-FFF2-40B4-BE49-F238E27FC236}">
                <a16:creationId xmlns:a16="http://schemas.microsoft.com/office/drawing/2014/main" id="{C0499E77-9E11-C76E-CE25-687788646240}"/>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9" name="Slide Number Placeholder 5">
            <a:extLst>
              <a:ext uri="{FF2B5EF4-FFF2-40B4-BE49-F238E27FC236}">
                <a16:creationId xmlns:a16="http://schemas.microsoft.com/office/drawing/2014/main" id="{2B20CF09-9EA9-9A1F-F552-64023A1819FD}"/>
              </a:ext>
            </a:extLst>
          </p:cNvPr>
          <p:cNvSpPr>
            <a:spLocks noGrp="1"/>
          </p:cNvSpPr>
          <p:nvPr>
            <p:ph type="sldNum" sz="quarter" idx="12"/>
          </p:nvPr>
        </p:nvSpPr>
        <p:spPr bwMode="auto"/>
        <p:txBody>
          <a:bodyPr/>
          <a:lstStyle>
            <a:lvl1pPr defTabSz="825500">
              <a:defRPr/>
            </a:lvl1pPr>
          </a:lstStyle>
          <a:p>
            <a:pPr>
              <a:defRPr/>
            </a:pPr>
            <a:fld id="{8083577C-0B02-4174-A1F4-181D276DDA9A}" type="slidenum">
              <a:rPr lang="en-IE" altLang="en-US"/>
              <a:pPr>
                <a:defRPr/>
              </a:pPr>
              <a:t>‹#›</a:t>
            </a:fld>
            <a:endParaRPr lang="en-IE" altLang="en-US"/>
          </a:p>
        </p:txBody>
      </p:sp>
    </p:spTree>
    <p:extLst>
      <p:ext uri="{BB962C8B-B14F-4D97-AF65-F5344CB8AC3E}">
        <p14:creationId xmlns:p14="http://schemas.microsoft.com/office/powerpoint/2010/main" val="143567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0392B71-7639-E095-E1DE-0181E6C163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4113" y="1062038"/>
            <a:ext cx="8562975"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06D12454-A34E-B1DF-5B4E-927E68472D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03600" y="8089900"/>
            <a:ext cx="20980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2A909F96-B503-FBF3-2B1C-677BAA0C87D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0236200"/>
            <a:ext cx="13004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Text"/>
          <p:cNvSpPr txBox="1">
            <a:spLocks noGrp="1"/>
          </p:cNvSpPr>
          <p:nvPr>
            <p:ph type="title"/>
          </p:nvPr>
        </p:nvSpPr>
        <p:spPr>
          <a:xfrm>
            <a:off x="3708970" y="3814011"/>
            <a:ext cx="18897030" cy="5239142"/>
          </a:xfrm>
          <a:prstGeom prst="rect">
            <a:avLst/>
          </a:prstGeom>
        </p:spPr>
        <p:txBody>
          <a:bodyPr anchor="b"/>
          <a:lstStyle>
            <a:lvl1pPr algn="l">
              <a:lnSpc>
                <a:spcPct val="80000"/>
              </a:lnSpc>
              <a:defRPr sz="16000" b="0" i="0" cap="none" spc="-272">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28842167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42A924A-3ACF-8DF9-370E-F487A3B73BDC}"/>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04DD109A-F2FA-4177-B146-F421034709C4}" type="datetimeFigureOut">
              <a:rPr lang="en-IE" altLang="en-US"/>
              <a:pPr>
                <a:defRPr/>
              </a:pPr>
              <a:t>17/10/2024</a:t>
            </a:fld>
            <a:endParaRPr lang="en-IE" altLang="en-US"/>
          </a:p>
        </p:txBody>
      </p:sp>
      <p:sp>
        <p:nvSpPr>
          <p:cNvPr id="4" name="Footer Placeholder 4">
            <a:extLst>
              <a:ext uri="{FF2B5EF4-FFF2-40B4-BE49-F238E27FC236}">
                <a16:creationId xmlns:a16="http://schemas.microsoft.com/office/drawing/2014/main" id="{BCF71DFD-BC3E-743D-6D7C-14C379077C71}"/>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5" name="Slide Number Placeholder 5">
            <a:extLst>
              <a:ext uri="{FF2B5EF4-FFF2-40B4-BE49-F238E27FC236}">
                <a16:creationId xmlns:a16="http://schemas.microsoft.com/office/drawing/2014/main" id="{19BB0179-25F8-7603-5288-6ADDE94F1456}"/>
              </a:ext>
            </a:extLst>
          </p:cNvPr>
          <p:cNvSpPr>
            <a:spLocks noGrp="1"/>
          </p:cNvSpPr>
          <p:nvPr>
            <p:ph type="sldNum" sz="quarter" idx="12"/>
          </p:nvPr>
        </p:nvSpPr>
        <p:spPr bwMode="auto"/>
        <p:txBody>
          <a:bodyPr/>
          <a:lstStyle>
            <a:lvl1pPr defTabSz="825500">
              <a:defRPr/>
            </a:lvl1pPr>
          </a:lstStyle>
          <a:p>
            <a:pPr>
              <a:defRPr/>
            </a:pPr>
            <a:fld id="{E7B68F0C-6689-49BE-9C11-57931159E424}" type="slidenum">
              <a:rPr lang="en-IE" altLang="en-US"/>
              <a:pPr>
                <a:defRPr/>
              </a:pPr>
              <a:t>‹#›</a:t>
            </a:fld>
            <a:endParaRPr lang="en-IE" altLang="en-US"/>
          </a:p>
        </p:txBody>
      </p:sp>
    </p:spTree>
    <p:extLst>
      <p:ext uri="{BB962C8B-B14F-4D97-AF65-F5344CB8AC3E}">
        <p14:creationId xmlns:p14="http://schemas.microsoft.com/office/powerpoint/2010/main" val="4014882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25F3980-02E9-C3AC-8D8A-9188B14C4B84}"/>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A256B7E6-60FD-4553-9526-AA47B515E1DE}" type="datetimeFigureOut">
              <a:rPr lang="en-IE" altLang="en-US"/>
              <a:pPr>
                <a:defRPr/>
              </a:pPr>
              <a:t>17/10/2024</a:t>
            </a:fld>
            <a:endParaRPr lang="en-IE" altLang="en-US"/>
          </a:p>
        </p:txBody>
      </p:sp>
      <p:sp>
        <p:nvSpPr>
          <p:cNvPr id="3" name="Footer Placeholder 4">
            <a:extLst>
              <a:ext uri="{FF2B5EF4-FFF2-40B4-BE49-F238E27FC236}">
                <a16:creationId xmlns:a16="http://schemas.microsoft.com/office/drawing/2014/main" id="{CAD1B297-4379-DE78-9FE9-3007FE7D783B}"/>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4" name="Slide Number Placeholder 5">
            <a:extLst>
              <a:ext uri="{FF2B5EF4-FFF2-40B4-BE49-F238E27FC236}">
                <a16:creationId xmlns:a16="http://schemas.microsoft.com/office/drawing/2014/main" id="{102D8B61-0C45-30EC-A4F0-42F88B830B14}"/>
              </a:ext>
            </a:extLst>
          </p:cNvPr>
          <p:cNvSpPr>
            <a:spLocks noGrp="1"/>
          </p:cNvSpPr>
          <p:nvPr>
            <p:ph type="sldNum" sz="quarter" idx="12"/>
          </p:nvPr>
        </p:nvSpPr>
        <p:spPr bwMode="auto"/>
        <p:txBody>
          <a:bodyPr/>
          <a:lstStyle>
            <a:lvl1pPr defTabSz="825500">
              <a:defRPr/>
            </a:lvl1pPr>
          </a:lstStyle>
          <a:p>
            <a:pPr>
              <a:defRPr/>
            </a:pPr>
            <a:fld id="{12D6400C-8902-4163-ABA0-303AB21D26ED}" type="slidenum">
              <a:rPr lang="en-IE" altLang="en-US"/>
              <a:pPr>
                <a:defRPr/>
              </a:pPr>
              <a:t>‹#›</a:t>
            </a:fld>
            <a:endParaRPr lang="en-IE" altLang="en-US"/>
          </a:p>
        </p:txBody>
      </p:sp>
    </p:spTree>
    <p:extLst>
      <p:ext uri="{BB962C8B-B14F-4D97-AF65-F5344CB8AC3E}">
        <p14:creationId xmlns:p14="http://schemas.microsoft.com/office/powerpoint/2010/main" val="679498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3">
            <a:extLst>
              <a:ext uri="{FF2B5EF4-FFF2-40B4-BE49-F238E27FC236}">
                <a16:creationId xmlns:a16="http://schemas.microsoft.com/office/drawing/2014/main" id="{90E1067B-81BB-F543-0772-0AB7AD76A560}"/>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E2E29CC8-3B18-40C6-B858-8D1AE8CFE62C}" type="datetimeFigureOut">
              <a:rPr lang="en-IE" altLang="en-US"/>
              <a:pPr>
                <a:defRPr/>
              </a:pPr>
              <a:t>17/10/2024</a:t>
            </a:fld>
            <a:endParaRPr lang="en-IE" altLang="en-US"/>
          </a:p>
        </p:txBody>
      </p:sp>
      <p:sp>
        <p:nvSpPr>
          <p:cNvPr id="6" name="Footer Placeholder 4">
            <a:extLst>
              <a:ext uri="{FF2B5EF4-FFF2-40B4-BE49-F238E27FC236}">
                <a16:creationId xmlns:a16="http://schemas.microsoft.com/office/drawing/2014/main" id="{3BEE1CC3-02DD-57EE-0CDF-1F21F6EF32E1}"/>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7" name="Slide Number Placeholder 5">
            <a:extLst>
              <a:ext uri="{FF2B5EF4-FFF2-40B4-BE49-F238E27FC236}">
                <a16:creationId xmlns:a16="http://schemas.microsoft.com/office/drawing/2014/main" id="{B32F73F3-9737-3D29-4C8B-0E95BE48885A}"/>
              </a:ext>
            </a:extLst>
          </p:cNvPr>
          <p:cNvSpPr>
            <a:spLocks noGrp="1"/>
          </p:cNvSpPr>
          <p:nvPr>
            <p:ph type="sldNum" sz="quarter" idx="12"/>
          </p:nvPr>
        </p:nvSpPr>
        <p:spPr bwMode="auto"/>
        <p:txBody>
          <a:bodyPr/>
          <a:lstStyle>
            <a:lvl1pPr defTabSz="825500">
              <a:defRPr/>
            </a:lvl1pPr>
          </a:lstStyle>
          <a:p>
            <a:pPr>
              <a:defRPr/>
            </a:pPr>
            <a:fld id="{4B970992-AD14-49DF-AEAB-B9665FC2D4B3}" type="slidenum">
              <a:rPr lang="en-IE" altLang="en-US"/>
              <a:pPr>
                <a:defRPr/>
              </a:pPr>
              <a:t>‹#›</a:t>
            </a:fld>
            <a:endParaRPr lang="en-IE" altLang="en-US"/>
          </a:p>
        </p:txBody>
      </p:sp>
    </p:spTree>
    <p:extLst>
      <p:ext uri="{BB962C8B-B14F-4D97-AF65-F5344CB8AC3E}">
        <p14:creationId xmlns:p14="http://schemas.microsoft.com/office/powerpoint/2010/main" val="303664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3">
            <a:extLst>
              <a:ext uri="{FF2B5EF4-FFF2-40B4-BE49-F238E27FC236}">
                <a16:creationId xmlns:a16="http://schemas.microsoft.com/office/drawing/2014/main" id="{87E17817-8BD0-66BE-1044-56D275DA94F9}"/>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C09A305F-58A9-45EA-AEB8-90DC342DECA9}" type="datetimeFigureOut">
              <a:rPr lang="en-IE" altLang="en-US"/>
              <a:pPr>
                <a:defRPr/>
              </a:pPr>
              <a:t>17/10/2024</a:t>
            </a:fld>
            <a:endParaRPr lang="en-IE" altLang="en-US"/>
          </a:p>
        </p:txBody>
      </p:sp>
      <p:sp>
        <p:nvSpPr>
          <p:cNvPr id="6" name="Footer Placeholder 4">
            <a:extLst>
              <a:ext uri="{FF2B5EF4-FFF2-40B4-BE49-F238E27FC236}">
                <a16:creationId xmlns:a16="http://schemas.microsoft.com/office/drawing/2014/main" id="{40F03DC0-0568-0567-B325-7EC1A3BA71E8}"/>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7" name="Slide Number Placeholder 5">
            <a:extLst>
              <a:ext uri="{FF2B5EF4-FFF2-40B4-BE49-F238E27FC236}">
                <a16:creationId xmlns:a16="http://schemas.microsoft.com/office/drawing/2014/main" id="{A127CECC-E868-0C9F-FBE1-ACE4CB3AD456}"/>
              </a:ext>
            </a:extLst>
          </p:cNvPr>
          <p:cNvSpPr>
            <a:spLocks noGrp="1"/>
          </p:cNvSpPr>
          <p:nvPr>
            <p:ph type="sldNum" sz="quarter" idx="12"/>
          </p:nvPr>
        </p:nvSpPr>
        <p:spPr bwMode="auto"/>
        <p:txBody>
          <a:bodyPr/>
          <a:lstStyle>
            <a:lvl1pPr defTabSz="825500">
              <a:defRPr/>
            </a:lvl1pPr>
          </a:lstStyle>
          <a:p>
            <a:pPr>
              <a:defRPr/>
            </a:pPr>
            <a:fld id="{25299326-70CA-40A7-8D70-890079305D27}" type="slidenum">
              <a:rPr lang="en-IE" altLang="en-US"/>
              <a:pPr>
                <a:defRPr/>
              </a:pPr>
              <a:t>‹#›</a:t>
            </a:fld>
            <a:endParaRPr lang="en-IE" altLang="en-US"/>
          </a:p>
        </p:txBody>
      </p:sp>
    </p:spTree>
    <p:extLst>
      <p:ext uri="{BB962C8B-B14F-4D97-AF65-F5344CB8AC3E}">
        <p14:creationId xmlns:p14="http://schemas.microsoft.com/office/powerpoint/2010/main" val="314526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F2EA16-D987-389B-84C8-AD327E4AFE1B}"/>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411FC6FF-86C2-49E8-9A4F-AF53B254AF3B}" type="datetimeFigureOut">
              <a:rPr lang="en-IE" altLang="en-US"/>
              <a:pPr>
                <a:defRPr/>
              </a:pPr>
              <a:t>17/10/2024</a:t>
            </a:fld>
            <a:endParaRPr lang="en-IE" altLang="en-US"/>
          </a:p>
        </p:txBody>
      </p:sp>
      <p:sp>
        <p:nvSpPr>
          <p:cNvPr id="5" name="Footer Placeholder 4">
            <a:extLst>
              <a:ext uri="{FF2B5EF4-FFF2-40B4-BE49-F238E27FC236}">
                <a16:creationId xmlns:a16="http://schemas.microsoft.com/office/drawing/2014/main" id="{F38EDFF5-CF87-CC05-7EB8-D0E7D4B29D0B}"/>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a:extLst>
              <a:ext uri="{FF2B5EF4-FFF2-40B4-BE49-F238E27FC236}">
                <a16:creationId xmlns:a16="http://schemas.microsoft.com/office/drawing/2014/main" id="{CC7475C6-C526-232A-348B-14B878B07FD4}"/>
              </a:ext>
            </a:extLst>
          </p:cNvPr>
          <p:cNvSpPr>
            <a:spLocks noGrp="1"/>
          </p:cNvSpPr>
          <p:nvPr>
            <p:ph type="sldNum" sz="quarter" idx="12"/>
          </p:nvPr>
        </p:nvSpPr>
        <p:spPr bwMode="auto"/>
        <p:txBody>
          <a:bodyPr/>
          <a:lstStyle>
            <a:lvl1pPr defTabSz="825500">
              <a:defRPr/>
            </a:lvl1pPr>
          </a:lstStyle>
          <a:p>
            <a:pPr>
              <a:defRPr/>
            </a:pPr>
            <a:fld id="{977AEA0C-368F-46AF-A4A9-D42213D09198}" type="slidenum">
              <a:rPr lang="en-IE" altLang="en-US"/>
              <a:pPr>
                <a:defRPr/>
              </a:pPr>
              <a:t>‹#›</a:t>
            </a:fld>
            <a:endParaRPr lang="en-IE" altLang="en-US"/>
          </a:p>
        </p:txBody>
      </p:sp>
    </p:spTree>
    <p:extLst>
      <p:ext uri="{BB962C8B-B14F-4D97-AF65-F5344CB8AC3E}">
        <p14:creationId xmlns:p14="http://schemas.microsoft.com/office/powerpoint/2010/main" val="418710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8665A1-217D-6A56-FAE2-64D879DAA191}"/>
              </a:ext>
            </a:extLst>
          </p:cNvPr>
          <p:cNvSpPr>
            <a:spLocks noGrp="1"/>
          </p:cNvSpPr>
          <p:nvPr>
            <p:ph type="dt" sz="half" idx="10"/>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BBEFB9CA-3D90-49AB-A118-1234D4B3152B}" type="datetimeFigureOut">
              <a:rPr lang="en-IE" altLang="en-US"/>
              <a:pPr>
                <a:defRPr/>
              </a:pPr>
              <a:t>17/10/2024</a:t>
            </a:fld>
            <a:endParaRPr lang="en-IE" altLang="en-US"/>
          </a:p>
        </p:txBody>
      </p:sp>
      <p:sp>
        <p:nvSpPr>
          <p:cNvPr id="5" name="Footer Placeholder 4">
            <a:extLst>
              <a:ext uri="{FF2B5EF4-FFF2-40B4-BE49-F238E27FC236}">
                <a16:creationId xmlns:a16="http://schemas.microsoft.com/office/drawing/2014/main" id="{DC376DE4-B09B-AFD1-3C47-C88C0A20D62A}"/>
              </a:ext>
            </a:extLst>
          </p:cNvPr>
          <p:cNvSpPr>
            <a:spLocks noGrp="1"/>
          </p:cNvSpPr>
          <p:nvPr>
            <p:ph type="ftr" sz="quarter" idx="11"/>
          </p:nvPr>
        </p:nvSpPr>
        <p:spPr bwMode="auto"/>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a:extLst>
              <a:ext uri="{FF2B5EF4-FFF2-40B4-BE49-F238E27FC236}">
                <a16:creationId xmlns:a16="http://schemas.microsoft.com/office/drawing/2014/main" id="{5633EE91-9750-7638-A385-EAAD7D548BE2}"/>
              </a:ext>
            </a:extLst>
          </p:cNvPr>
          <p:cNvSpPr>
            <a:spLocks noGrp="1"/>
          </p:cNvSpPr>
          <p:nvPr>
            <p:ph type="sldNum" sz="quarter" idx="12"/>
          </p:nvPr>
        </p:nvSpPr>
        <p:spPr bwMode="auto"/>
        <p:txBody>
          <a:bodyPr/>
          <a:lstStyle>
            <a:lvl1pPr defTabSz="825500">
              <a:defRPr/>
            </a:lvl1pPr>
          </a:lstStyle>
          <a:p>
            <a:pPr>
              <a:defRPr/>
            </a:pPr>
            <a:fld id="{319D5983-9250-4087-B44B-412396D81FAF}" type="slidenum">
              <a:rPr lang="en-IE" altLang="en-US"/>
              <a:pPr>
                <a:defRPr/>
              </a:pPr>
              <a:t>‹#›</a:t>
            </a:fld>
            <a:endParaRPr lang="en-IE" altLang="en-US"/>
          </a:p>
        </p:txBody>
      </p:sp>
    </p:spTree>
    <p:extLst>
      <p:ext uri="{BB962C8B-B14F-4D97-AF65-F5344CB8AC3E}">
        <p14:creationId xmlns:p14="http://schemas.microsoft.com/office/powerpoint/2010/main" val="3075633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ext &amp; Multiple Im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7A7CE6-7AB5-37F1-0CAF-4BBB4AD6A1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altas na hÉireann | Government of Ireland">
            <a:extLst>
              <a:ext uri="{FF2B5EF4-FFF2-40B4-BE49-F238E27FC236}">
                <a16:creationId xmlns:a16="http://schemas.microsoft.com/office/drawing/2014/main" id="{90BE6DA9-D4A6-9B2B-923E-937E5742E6F5}"/>
              </a:ext>
            </a:extLst>
          </p:cNvPr>
          <p:cNvSpPr txBox="1">
            <a:spLocks noChangeArrowheads="1"/>
          </p:cNvSpPr>
          <p:nvPr/>
        </p:nvSpPr>
        <p:spPr bwMode="auto">
          <a:xfrm>
            <a:off x="1441450" y="12611100"/>
            <a:ext cx="98186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944023F5-3E91-4550-8B89-6E7B18146B51}"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42" name="Title Text"/>
          <p:cNvSpPr txBox="1">
            <a:spLocks noGrp="1"/>
          </p:cNvSpPr>
          <p:nvPr>
            <p:ph type="title"/>
          </p:nvPr>
        </p:nvSpPr>
        <p:spPr>
          <a:xfrm>
            <a:off x="1441450" y="946150"/>
            <a:ext cx="19325056" cy="2286000"/>
          </a:xfrm>
          <a:prstGeom prst="rect">
            <a:avLst/>
          </a:prstGeom>
        </p:spPr>
        <p:txBody>
          <a:bodyPr/>
          <a:lstStyle>
            <a:lvl1pPr algn="l">
              <a:lnSpc>
                <a:spcPct val="80000"/>
              </a:lnSpc>
              <a:defRPr sz="9600" b="1" cap="none" spc="-180" baseline="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1" y="3555998"/>
            <a:ext cx="11233150" cy="4231644"/>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8" name="Picture Placeholder 5"/>
          <p:cNvSpPr>
            <a:spLocks noGrp="1"/>
          </p:cNvSpPr>
          <p:nvPr>
            <p:ph type="pic" sz="quarter" idx="11"/>
          </p:nvPr>
        </p:nvSpPr>
        <p:spPr>
          <a:xfrm>
            <a:off x="12007850" y="8060022"/>
            <a:ext cx="5472000" cy="4140000"/>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9" name="Picture Placeholder 5"/>
          <p:cNvSpPr>
            <a:spLocks noGrp="1"/>
          </p:cNvSpPr>
          <p:nvPr>
            <p:ph type="pic" sz="quarter" idx="12"/>
          </p:nvPr>
        </p:nvSpPr>
        <p:spPr>
          <a:xfrm>
            <a:off x="17769000" y="8060022"/>
            <a:ext cx="5472000" cy="4140000"/>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10" name="Text Placeholder 4"/>
          <p:cNvSpPr>
            <a:spLocks noGrp="1"/>
          </p:cNvSpPr>
          <p:nvPr>
            <p:ph type="body" sz="quarter" idx="13"/>
          </p:nvPr>
        </p:nvSpPr>
        <p:spPr>
          <a:xfrm>
            <a:off x="1441450" y="3555998"/>
            <a:ext cx="9856788" cy="8644024"/>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6160315"/>
      </p:ext>
    </p:extLst>
  </p:cSld>
  <p:clrMapOvr>
    <a:masterClrMapping/>
  </p:clrMapOvr>
  <p:transition spd="med"/>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FDAEDA8-1F25-B002-D396-3595984A8A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3ACD500C-17DC-74EB-61D4-AD190E50B1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03600" y="8089900"/>
            <a:ext cx="20980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29E34BC-6249-CC59-243C-B0E6D41EBA5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0236200"/>
            <a:ext cx="13004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altas na hÉireann | Government of Ireland">
            <a:extLst>
              <a:ext uri="{FF2B5EF4-FFF2-40B4-BE49-F238E27FC236}">
                <a16:creationId xmlns:a16="http://schemas.microsoft.com/office/drawing/2014/main" id="{1893C2D9-0CC0-2819-2FF2-428E4E79C521}"/>
              </a:ext>
            </a:extLst>
          </p:cNvPr>
          <p:cNvSpPr txBox="1"/>
          <p:nvPr userDrawn="1"/>
        </p:nvSpPr>
        <p:spPr>
          <a:xfrm>
            <a:off x="5923850" y="12611805"/>
            <a:ext cx="9446497" cy="379591"/>
          </a:xfrm>
          <a:prstGeom prst="rect">
            <a:avLst/>
          </a:prstGeom>
          <a:ln w="12700">
            <a:miter lim="400000"/>
          </a:ln>
        </p:spPr>
        <p:txBody>
          <a:bodyPr wrap="none" lIns="50800" tIns="50800" rIns="50800" bIns="50800" anchor="ctr">
            <a:spAutoFit/>
          </a:bodyPr>
          <a:lstStyle>
            <a:lvl1pPr algn="l">
              <a:defRPr sz="1800">
                <a:solidFill>
                  <a:srgbClr val="929292"/>
                </a:solidFill>
              </a:defRPr>
            </a:lvl1pPr>
          </a:lstStyle>
          <a:p>
            <a:pPr eaLnBrk="1" fontAlgn="auto">
              <a:spcBef>
                <a:spcPts val="0"/>
              </a:spcBef>
              <a:spcAft>
                <a:spcPts val="0"/>
              </a:spcAft>
              <a:defRPr/>
            </a:pPr>
            <a:r>
              <a:rPr lang="en-GB" b="1" kern="0" dirty="0">
                <a:solidFill>
                  <a:schemeClr val="bg1">
                    <a:alpha val="45000"/>
                  </a:schemeClr>
                </a:solidFill>
                <a:latin typeface="+mn-lt"/>
                <a:ea typeface="Open Sans"/>
                <a:cs typeface="Open Sans"/>
                <a:sym typeface="Open Sans"/>
              </a:rPr>
              <a:t>An </a:t>
            </a:r>
            <a:r>
              <a:rPr lang="en-GB" b="1" kern="0" dirty="0" err="1">
                <a:solidFill>
                  <a:schemeClr val="bg1">
                    <a:alpha val="45000"/>
                  </a:schemeClr>
                </a:solidFill>
                <a:latin typeface="+mn-lt"/>
                <a:ea typeface="Open Sans"/>
                <a:cs typeface="Open Sans"/>
                <a:sym typeface="Open Sans"/>
              </a:rPr>
              <a:t>Roinn</a:t>
            </a:r>
            <a:r>
              <a:rPr lang="en-GB" b="1" kern="0" dirty="0">
                <a:solidFill>
                  <a:schemeClr val="bg1">
                    <a:alpha val="45000"/>
                  </a:schemeClr>
                </a:solidFill>
                <a:latin typeface="+mn-lt"/>
                <a:ea typeface="Open Sans"/>
                <a:cs typeface="Open Sans"/>
                <a:sym typeface="Open Sans"/>
              </a:rPr>
              <a:t> </a:t>
            </a:r>
            <a:r>
              <a:rPr lang="en-GB" b="1" kern="0" dirty="0" err="1">
                <a:solidFill>
                  <a:schemeClr val="bg1">
                    <a:alpha val="45000"/>
                  </a:schemeClr>
                </a:solidFill>
                <a:latin typeface="+mn-lt"/>
                <a:ea typeface="Open Sans"/>
                <a:cs typeface="Open Sans"/>
                <a:sym typeface="Open Sans"/>
              </a:rPr>
              <a:t>Talmhaíochta</a:t>
            </a:r>
            <a:r>
              <a:rPr lang="en-GB" b="1" kern="0" dirty="0">
                <a:solidFill>
                  <a:schemeClr val="bg1">
                    <a:alpha val="45000"/>
                  </a:schemeClr>
                </a:solidFill>
                <a:latin typeface="+mn-lt"/>
                <a:ea typeface="Open Sans"/>
                <a:cs typeface="Open Sans"/>
                <a:sym typeface="Open Sans"/>
              </a:rPr>
              <a:t>, Bia </a:t>
            </a:r>
            <a:r>
              <a:rPr lang="en-GB" b="1" kern="0" dirty="0" err="1">
                <a:solidFill>
                  <a:schemeClr val="bg1">
                    <a:alpha val="45000"/>
                  </a:schemeClr>
                </a:solidFill>
                <a:latin typeface="+mn-lt"/>
                <a:ea typeface="Open Sans"/>
                <a:cs typeface="Open Sans"/>
                <a:sym typeface="Open Sans"/>
              </a:rPr>
              <a:t>agus</a:t>
            </a:r>
            <a:r>
              <a:rPr lang="en-GB" b="1" kern="0" dirty="0">
                <a:solidFill>
                  <a:schemeClr val="bg1">
                    <a:alpha val="45000"/>
                  </a:schemeClr>
                </a:solidFill>
                <a:latin typeface="+mn-lt"/>
                <a:ea typeface="Open Sans"/>
                <a:cs typeface="Open Sans"/>
                <a:sym typeface="Open Sans"/>
              </a:rPr>
              <a:t> Mara </a:t>
            </a:r>
            <a:r>
              <a:rPr kern="0" dirty="0">
                <a:solidFill>
                  <a:schemeClr val="bg1">
                    <a:alpha val="45000"/>
                  </a:schemeClr>
                </a:solidFill>
                <a:latin typeface="+mn-lt"/>
                <a:ea typeface="Open Sans"/>
                <a:cs typeface="Open Sans"/>
                <a:sym typeface="Open Sans"/>
              </a:rPr>
              <a:t>| </a:t>
            </a:r>
            <a:r>
              <a:rPr lang="en-US" kern="0" dirty="0">
                <a:solidFill>
                  <a:schemeClr val="bg1">
                    <a:alpha val="45000"/>
                  </a:schemeClr>
                </a:solidFill>
                <a:latin typeface="+mn-lt"/>
                <a:ea typeface="Open Sans"/>
                <a:cs typeface="Open Sans"/>
                <a:sym typeface="Open Sans"/>
              </a:rPr>
              <a:t>Department of Agriculture, Food and the Marine</a:t>
            </a:r>
            <a:endParaRPr kern="0" dirty="0">
              <a:solidFill>
                <a:schemeClr val="bg1">
                  <a:alpha val="45000"/>
                </a:schemeClr>
              </a:solidFill>
              <a:latin typeface="+mn-lt"/>
              <a:ea typeface="Open Sans"/>
              <a:cs typeface="Open Sans"/>
              <a:sym typeface="Open Sans"/>
            </a:endParaRPr>
          </a:p>
        </p:txBody>
      </p:sp>
      <p:sp>
        <p:nvSpPr>
          <p:cNvPr id="13" name="Title Text"/>
          <p:cNvSpPr txBox="1">
            <a:spLocks noGrp="1"/>
          </p:cNvSpPr>
          <p:nvPr>
            <p:ph type="title"/>
          </p:nvPr>
        </p:nvSpPr>
        <p:spPr>
          <a:xfrm>
            <a:off x="5849708" y="4006515"/>
            <a:ext cx="16773590" cy="8145380"/>
          </a:xfrm>
          <a:prstGeom prst="rect">
            <a:avLst/>
          </a:prstGeom>
        </p:spPr>
        <p:txBody>
          <a:bodyPr anchorCtr="0"/>
          <a:lstStyle>
            <a:lvl1pPr algn="l">
              <a:lnSpc>
                <a:spcPct val="80000"/>
              </a:lnSpc>
              <a:defRPr sz="18000" b="0" i="0" cap="none" spc="-30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p:nvPr>
        </p:nvSpPr>
        <p:spPr>
          <a:xfrm>
            <a:off x="5923850" y="1608755"/>
            <a:ext cx="15208950" cy="748365"/>
          </a:xfrm>
          <a:prstGeom prst="rect">
            <a:avLst/>
          </a:prstGeom>
        </p:spPr>
        <p:txBody>
          <a:bodyPr/>
          <a:lstStyle>
            <a:lvl1pPr algn="l">
              <a:defRPr sz="2800" b="0" i="0" spc="-10" baseline="0">
                <a:solidFill>
                  <a:schemeClr val="bg1"/>
                </a:solidFill>
                <a:latin typeface="+mn-lt"/>
                <a:ea typeface="Calibri Light" charset="0"/>
                <a:cs typeface="Calibri Light" charset="0"/>
              </a:defRPr>
            </a:lvl1pPr>
          </a:lstStyle>
          <a:p>
            <a:pPr lvl="0"/>
            <a:r>
              <a:rPr lang="en-US"/>
              <a:t>Click to edit Master text styles</a:t>
            </a:r>
          </a:p>
        </p:txBody>
      </p:sp>
      <p:sp>
        <p:nvSpPr>
          <p:cNvPr id="3" name="Text Placeholder 2"/>
          <p:cNvSpPr>
            <a:spLocks noGrp="1"/>
          </p:cNvSpPr>
          <p:nvPr>
            <p:ph type="body" sz="quarter" idx="12"/>
          </p:nvPr>
        </p:nvSpPr>
        <p:spPr>
          <a:xfrm>
            <a:off x="1155700" y="2706371"/>
            <a:ext cx="3708400" cy="9140724"/>
          </a:xfrm>
          <a:prstGeom prst="rect">
            <a:avLst/>
          </a:prstGeom>
        </p:spPr>
        <p:txBody>
          <a:bodyPr anchor="t"/>
          <a:lstStyle>
            <a:lvl1pPr>
              <a:defRPr sz="41000">
                <a:solidFill>
                  <a:srgbClr val="A39161"/>
                </a:solidFill>
                <a:latin typeface="+mn-lt"/>
              </a:defRPr>
            </a:lvl1pPr>
          </a:lstStyle>
          <a:p>
            <a:pPr lvl="0"/>
            <a:r>
              <a:rPr lang="en-US"/>
              <a:t>Click to edit Master text styles</a:t>
            </a:r>
          </a:p>
        </p:txBody>
      </p:sp>
    </p:spTree>
    <p:extLst>
      <p:ext uri="{BB962C8B-B14F-4D97-AF65-F5344CB8AC3E}">
        <p14:creationId xmlns:p14="http://schemas.microsoft.com/office/powerpoint/2010/main" val="13138034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E30FECC-0BFB-1882-B198-A6BD6E2429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3600" y="8089900"/>
            <a:ext cx="20980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EC63C410-82C2-B73B-7A3D-220223A1710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236200"/>
            <a:ext cx="13004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B7FE9DF-1350-EDF9-3BC6-92D6A48ECB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altas na hÉireann | Government of Ireland">
            <a:extLst>
              <a:ext uri="{FF2B5EF4-FFF2-40B4-BE49-F238E27FC236}">
                <a16:creationId xmlns:a16="http://schemas.microsoft.com/office/drawing/2014/main" id="{534BCD10-57F7-562B-B636-F97FBC75A7E7}"/>
              </a:ext>
            </a:extLst>
          </p:cNvPr>
          <p:cNvSpPr txBox="1">
            <a:spLocks noChangeArrowheads="1"/>
          </p:cNvSpPr>
          <p:nvPr userDrawn="1"/>
        </p:nvSpPr>
        <p:spPr bwMode="auto">
          <a:xfrm>
            <a:off x="5924550" y="12611100"/>
            <a:ext cx="9445625" cy="381000"/>
          </a:xfrm>
          <a:prstGeom prst="rect">
            <a:avLst/>
          </a:prstGeom>
          <a:noFill/>
          <a:ln>
            <a:noFill/>
          </a:ln>
        </p:spPr>
        <p:txBody>
          <a:bodyPr wrap="none" lIns="50800" tIns="50800" rIns="50800" bIns="50800" anchor="ctr">
            <a:spAutoFit/>
          </a:bodyPr>
          <a:lstStyle>
            <a:lvl1pPr>
              <a:defRPr sz="5600">
                <a:solidFill>
                  <a:srgbClr val="000000"/>
                </a:solidFill>
                <a:latin typeface="Open Sans"/>
                <a:ea typeface="Open Sans"/>
                <a:cs typeface="Open Sans"/>
                <a:sym typeface="Open Sans"/>
              </a:defRPr>
            </a:lvl1pPr>
            <a:lvl2pPr marL="742950" indent="-285750">
              <a:defRPr sz="5600">
                <a:solidFill>
                  <a:srgbClr val="000000"/>
                </a:solidFill>
                <a:latin typeface="Open Sans"/>
                <a:ea typeface="Open Sans"/>
                <a:cs typeface="Open Sans"/>
                <a:sym typeface="Open Sans"/>
              </a:defRPr>
            </a:lvl2pPr>
            <a:lvl3pPr marL="1143000" indent="-228600">
              <a:defRPr sz="5600">
                <a:solidFill>
                  <a:srgbClr val="000000"/>
                </a:solidFill>
                <a:latin typeface="Open Sans"/>
                <a:ea typeface="Open Sans"/>
                <a:cs typeface="Open Sans"/>
                <a:sym typeface="Open Sans"/>
              </a:defRPr>
            </a:lvl3pPr>
            <a:lvl4pPr marL="1600200" indent="-228600">
              <a:defRPr sz="5600">
                <a:solidFill>
                  <a:srgbClr val="000000"/>
                </a:solidFill>
                <a:latin typeface="Open Sans"/>
                <a:ea typeface="Open Sans"/>
                <a:cs typeface="Open Sans"/>
                <a:sym typeface="Open Sans"/>
              </a:defRPr>
            </a:lvl4pPr>
            <a:lvl5pPr marL="2057400" indent="-228600">
              <a:defRPr sz="5600">
                <a:solidFill>
                  <a:srgbClr val="000000"/>
                </a:solidFill>
                <a:latin typeface="Open Sans"/>
                <a:ea typeface="Open Sans"/>
                <a:cs typeface="Open Sans"/>
                <a:sym typeface="Open Sans"/>
              </a:defRPr>
            </a:lvl5pPr>
            <a:lvl6pPr marL="25146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6pPr>
            <a:lvl7pPr marL="29718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7pPr>
            <a:lvl8pPr marL="34290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8pPr>
            <a:lvl9pPr marL="38862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9pPr>
          </a:lstStyle>
          <a:p>
            <a:pPr eaLnBrk="1">
              <a:defRPr/>
            </a:pPr>
            <a:r>
              <a:rPr lang="en-GB" altLang="en-US" sz="1800" b="1">
                <a:solidFill>
                  <a:srgbClr val="929292"/>
                </a:solidFill>
                <a:latin typeface="Arial" panose="020B0604020202020204" pitchFamily="34" charset="0"/>
              </a:rPr>
              <a:t>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13" name="Title Text"/>
          <p:cNvSpPr txBox="1">
            <a:spLocks noGrp="1"/>
          </p:cNvSpPr>
          <p:nvPr>
            <p:ph type="title"/>
          </p:nvPr>
        </p:nvSpPr>
        <p:spPr>
          <a:xfrm>
            <a:off x="5849708" y="4006515"/>
            <a:ext cx="16773590" cy="8145380"/>
          </a:xfrm>
          <a:prstGeom prst="rect">
            <a:avLst/>
          </a:prstGeom>
        </p:spPr>
        <p:txBody>
          <a:bodyPr anchorCtr="0"/>
          <a:lstStyle>
            <a:lvl1pPr algn="l">
              <a:lnSpc>
                <a:spcPct val="80000"/>
              </a:lnSpc>
              <a:defRPr sz="18000" b="0" i="0" cap="none" spc="-30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p:nvPr>
        </p:nvSpPr>
        <p:spPr>
          <a:xfrm>
            <a:off x="5923850" y="1608755"/>
            <a:ext cx="15208950" cy="748365"/>
          </a:xfrm>
          <a:prstGeom prst="rect">
            <a:avLst/>
          </a:prstGeom>
        </p:spPr>
        <p:txBody>
          <a:bodyPr/>
          <a:lstStyle>
            <a:lvl1pPr algn="l">
              <a:defRPr sz="2800" b="0" i="0" spc="-10" baseline="0">
                <a:solidFill>
                  <a:srgbClr val="004D44"/>
                </a:solidFill>
                <a:latin typeface="+mn-lt"/>
                <a:ea typeface="Calibri Light" charset="0"/>
                <a:cs typeface="Calibri Light" charset="0"/>
              </a:defRPr>
            </a:lvl1pPr>
          </a:lstStyle>
          <a:p>
            <a:pPr lvl="0"/>
            <a:r>
              <a:rPr lang="en-US"/>
              <a:t>Click to edit Master text styles</a:t>
            </a:r>
          </a:p>
        </p:txBody>
      </p:sp>
      <p:sp>
        <p:nvSpPr>
          <p:cNvPr id="3" name="Text Placeholder 2"/>
          <p:cNvSpPr>
            <a:spLocks noGrp="1"/>
          </p:cNvSpPr>
          <p:nvPr>
            <p:ph type="body" sz="quarter" idx="12"/>
          </p:nvPr>
        </p:nvSpPr>
        <p:spPr>
          <a:xfrm>
            <a:off x="1155700" y="2706371"/>
            <a:ext cx="3708400" cy="9140724"/>
          </a:xfrm>
          <a:prstGeom prst="rect">
            <a:avLst/>
          </a:prstGeom>
        </p:spPr>
        <p:txBody>
          <a:bodyPr anchor="t"/>
          <a:lstStyle>
            <a:lvl1pPr>
              <a:defRPr sz="41000">
                <a:solidFill>
                  <a:srgbClr val="A39161"/>
                </a:solidFill>
                <a:latin typeface="+mn-lt"/>
              </a:defRPr>
            </a:lvl1pPr>
          </a:lstStyle>
          <a:p>
            <a:pPr lvl="0"/>
            <a:r>
              <a:rPr lang="en-US"/>
              <a:t>Click to edit Master text styles</a:t>
            </a:r>
          </a:p>
        </p:txBody>
      </p:sp>
    </p:spTree>
    <p:extLst>
      <p:ext uri="{BB962C8B-B14F-4D97-AF65-F5344CB8AC3E}">
        <p14:creationId xmlns:p14="http://schemas.microsoft.com/office/powerpoint/2010/main" val="745201099"/>
      </p:ext>
    </p:extLst>
  </p:cSld>
  <p:clrMapOvr>
    <a:overrideClrMapping bg1="lt1" tx1="dk1" bg2="lt2" tx2="dk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DCA902B-8177-D648-72FD-6B9DC03FBE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3600" y="8089900"/>
            <a:ext cx="20980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F9DEDAA6-F503-17AC-B35C-F23F186FFF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236200"/>
            <a:ext cx="13004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2B46C024-4597-B722-DB91-0A70238119B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altas na hÉireann | Government of Ireland">
            <a:extLst>
              <a:ext uri="{FF2B5EF4-FFF2-40B4-BE49-F238E27FC236}">
                <a16:creationId xmlns:a16="http://schemas.microsoft.com/office/drawing/2014/main" id="{5D165754-ECBD-FA85-DACF-A3668F20C7C8}"/>
              </a:ext>
            </a:extLst>
          </p:cNvPr>
          <p:cNvSpPr txBox="1"/>
          <p:nvPr userDrawn="1"/>
        </p:nvSpPr>
        <p:spPr>
          <a:xfrm>
            <a:off x="1441449" y="12611805"/>
            <a:ext cx="9856866" cy="379591"/>
          </a:xfrm>
          <a:prstGeom prst="rect">
            <a:avLst/>
          </a:prstGeom>
          <a:ln w="12700">
            <a:miter lim="400000"/>
          </a:ln>
        </p:spPr>
        <p:txBody>
          <a:bodyPr wrap="none" lIns="50800" tIns="50800" rIns="50800" bIns="50800" anchor="ctr">
            <a:spAutoFit/>
          </a:bodyPr>
          <a:lstStyle>
            <a:lvl1pPr algn="l">
              <a:defRPr sz="1800">
                <a:solidFill>
                  <a:srgbClr val="929292"/>
                </a:solidFill>
              </a:defRPr>
            </a:lvl1pPr>
          </a:lstStyle>
          <a:p>
            <a:pPr eaLnBrk="1" fontAlgn="auto">
              <a:spcBef>
                <a:spcPts val="0"/>
              </a:spcBef>
              <a:spcAft>
                <a:spcPts val="0"/>
              </a:spcAft>
              <a:defRPr/>
            </a:pPr>
            <a:fld id="{6B45BC3E-C4BD-4206-8DB8-58151674CDB0}" type="slidenum">
              <a:rPr lang="uk-UA" b="1" kern="0" smtClean="0">
                <a:solidFill>
                  <a:schemeClr val="bg1">
                    <a:alpha val="45000"/>
                  </a:schemeClr>
                </a:solidFill>
                <a:latin typeface="+mn-lt"/>
                <a:ea typeface="Open Sans"/>
                <a:cs typeface="Open Sans"/>
                <a:sym typeface="Open Sans"/>
              </a:rPr>
              <a:pPr eaLnBrk="1" fontAlgn="auto">
                <a:spcBef>
                  <a:spcPts val="0"/>
                </a:spcBef>
                <a:spcAft>
                  <a:spcPts val="0"/>
                </a:spcAft>
                <a:defRPr/>
              </a:pPr>
              <a:t>‹#›</a:t>
            </a:fld>
            <a:r>
              <a:rPr lang="en-GB" b="1" kern="0" dirty="0">
                <a:solidFill>
                  <a:schemeClr val="bg1">
                    <a:alpha val="45000"/>
                  </a:schemeClr>
                </a:solidFill>
                <a:latin typeface="+mn-lt"/>
                <a:ea typeface="Open Sans"/>
                <a:cs typeface="Open Sans"/>
                <a:sym typeface="Open Sans"/>
              </a:rPr>
              <a:t>  An </a:t>
            </a:r>
            <a:r>
              <a:rPr lang="en-GB" b="1" kern="0" dirty="0" err="1">
                <a:solidFill>
                  <a:schemeClr val="bg1">
                    <a:alpha val="45000"/>
                  </a:schemeClr>
                </a:solidFill>
                <a:latin typeface="+mn-lt"/>
                <a:ea typeface="Open Sans"/>
                <a:cs typeface="Open Sans"/>
                <a:sym typeface="Open Sans"/>
              </a:rPr>
              <a:t>Roinn</a:t>
            </a:r>
            <a:r>
              <a:rPr lang="en-GB" b="1" kern="0" dirty="0">
                <a:solidFill>
                  <a:schemeClr val="bg1">
                    <a:alpha val="45000"/>
                  </a:schemeClr>
                </a:solidFill>
                <a:latin typeface="+mn-lt"/>
                <a:ea typeface="Open Sans"/>
                <a:cs typeface="Open Sans"/>
                <a:sym typeface="Open Sans"/>
              </a:rPr>
              <a:t> </a:t>
            </a:r>
            <a:r>
              <a:rPr lang="en-GB" b="1" kern="0" dirty="0" err="1">
                <a:solidFill>
                  <a:schemeClr val="bg1">
                    <a:alpha val="45000"/>
                  </a:schemeClr>
                </a:solidFill>
                <a:latin typeface="+mn-lt"/>
                <a:ea typeface="Open Sans"/>
                <a:cs typeface="Open Sans"/>
                <a:sym typeface="Open Sans"/>
              </a:rPr>
              <a:t>Talmhaíochta</a:t>
            </a:r>
            <a:r>
              <a:rPr lang="en-GB" b="1" kern="0" dirty="0">
                <a:solidFill>
                  <a:schemeClr val="bg1">
                    <a:alpha val="45000"/>
                  </a:schemeClr>
                </a:solidFill>
                <a:latin typeface="+mn-lt"/>
                <a:ea typeface="Open Sans"/>
                <a:cs typeface="Open Sans"/>
                <a:sym typeface="Open Sans"/>
              </a:rPr>
              <a:t>, Bia </a:t>
            </a:r>
            <a:r>
              <a:rPr lang="en-GB" b="1" kern="0" dirty="0" err="1">
                <a:solidFill>
                  <a:schemeClr val="bg1">
                    <a:alpha val="45000"/>
                  </a:schemeClr>
                </a:solidFill>
                <a:latin typeface="+mn-lt"/>
                <a:ea typeface="Open Sans"/>
                <a:cs typeface="Open Sans"/>
                <a:sym typeface="Open Sans"/>
              </a:rPr>
              <a:t>agus</a:t>
            </a:r>
            <a:r>
              <a:rPr lang="en-GB" b="1" kern="0" dirty="0">
                <a:solidFill>
                  <a:schemeClr val="bg1">
                    <a:alpha val="45000"/>
                  </a:schemeClr>
                </a:solidFill>
                <a:latin typeface="+mn-lt"/>
                <a:ea typeface="Open Sans"/>
                <a:cs typeface="Open Sans"/>
                <a:sym typeface="Open Sans"/>
              </a:rPr>
              <a:t> Mara </a:t>
            </a:r>
            <a:r>
              <a:rPr kern="0" dirty="0">
                <a:solidFill>
                  <a:schemeClr val="bg1">
                    <a:alpha val="45000"/>
                  </a:schemeClr>
                </a:solidFill>
                <a:latin typeface="+mn-lt"/>
                <a:ea typeface="Open Sans"/>
                <a:cs typeface="Open Sans"/>
                <a:sym typeface="Open Sans"/>
              </a:rPr>
              <a:t>| </a:t>
            </a:r>
            <a:r>
              <a:rPr lang="en-US" kern="0" dirty="0">
                <a:solidFill>
                  <a:schemeClr val="bg1">
                    <a:alpha val="45000"/>
                  </a:schemeClr>
                </a:solidFill>
                <a:latin typeface="+mn-lt"/>
                <a:ea typeface="Open Sans"/>
                <a:cs typeface="Open Sans"/>
                <a:sym typeface="Open Sans"/>
              </a:rPr>
              <a:t>Department of Agriculture, Food and the Marine</a:t>
            </a:r>
            <a:endParaRPr kern="0" dirty="0">
              <a:solidFill>
                <a:schemeClr val="bg1">
                  <a:alpha val="45000"/>
                </a:schemeClr>
              </a:solidFill>
              <a:latin typeface="+mn-lt"/>
              <a:ea typeface="Open Sans"/>
              <a:cs typeface="Open Sans"/>
              <a:sym typeface="Open Sans"/>
            </a:endParaRPr>
          </a:p>
        </p:txBody>
      </p:sp>
      <p:sp>
        <p:nvSpPr>
          <p:cNvPr id="9" name="Body Level One…"/>
          <p:cNvSpPr txBox="1">
            <a:spLocks noGrp="1"/>
          </p:cNvSpPr>
          <p:nvPr>
            <p:ph type="body" idx="1"/>
          </p:nvPr>
        </p:nvSpPr>
        <p:spPr>
          <a:xfrm>
            <a:off x="1441451" y="3556000"/>
            <a:ext cx="19770224" cy="8752305"/>
          </a:xfrm>
          <a:prstGeom prst="rect">
            <a:avLst/>
          </a:prstGeom>
        </p:spPr>
        <p:txBody>
          <a:bodyPr numCol="1" spcCol="1039079"/>
          <a:lstStyle>
            <a:lvl1pPr algn="l">
              <a:defRPr sz="18000" b="0" i="0" spc="-85">
                <a:solidFill>
                  <a:schemeClr val="bg1"/>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170094573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spTree>
      <p:nvGrpSpPr>
        <p:cNvPr id="1" name=""/>
        <p:cNvGrpSpPr/>
        <p:nvPr/>
      </p:nvGrpSpPr>
      <p:grpSpPr>
        <a:xfrm>
          <a:off x="0" y="0"/>
          <a:ext cx="0" cy="0"/>
          <a:chOff x="0" y="0"/>
          <a:chExt cx="0" cy="0"/>
        </a:xfrm>
      </p:grpSpPr>
      <p:sp>
        <p:nvSpPr>
          <p:cNvPr id="2" name="Rialtas na hÉireann | Government of Ireland">
            <a:extLst>
              <a:ext uri="{FF2B5EF4-FFF2-40B4-BE49-F238E27FC236}">
                <a16:creationId xmlns:a16="http://schemas.microsoft.com/office/drawing/2014/main" id="{588A7E5E-A54E-433E-40B5-B5619F120E07}"/>
              </a:ext>
            </a:extLst>
          </p:cNvPr>
          <p:cNvSpPr txBox="1">
            <a:spLocks noChangeArrowheads="1"/>
          </p:cNvSpPr>
          <p:nvPr userDrawn="1"/>
        </p:nvSpPr>
        <p:spPr bwMode="auto">
          <a:xfrm>
            <a:off x="1441450" y="12611100"/>
            <a:ext cx="98567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E9C22489-B109-45EE-AB2B-DB2EDA1C4BEA}"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pic>
        <p:nvPicPr>
          <p:cNvPr id="3" name="Picture 7">
            <a:extLst>
              <a:ext uri="{FF2B5EF4-FFF2-40B4-BE49-F238E27FC236}">
                <a16:creationId xmlns:a16="http://schemas.microsoft.com/office/drawing/2014/main" id="{1874D1CA-7665-382C-20D3-C29045B6BF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3600" y="8089900"/>
            <a:ext cx="20980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F89F4F01-1F9B-2A9B-E96D-340F104784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236200"/>
            <a:ext cx="13004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69F59DD6-2579-6C95-7E0A-C9906D4E581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Body Level One…"/>
          <p:cNvSpPr txBox="1">
            <a:spLocks noGrp="1"/>
          </p:cNvSpPr>
          <p:nvPr>
            <p:ph type="body" idx="1"/>
          </p:nvPr>
        </p:nvSpPr>
        <p:spPr>
          <a:xfrm>
            <a:off x="1441451" y="3556000"/>
            <a:ext cx="19770224" cy="8752305"/>
          </a:xfrm>
          <a:prstGeom prst="rect">
            <a:avLst/>
          </a:prstGeom>
        </p:spPr>
        <p:txBody>
          <a:bodyPr numCol="1" spcCol="1039079"/>
          <a:lstStyle>
            <a:lvl1pPr algn="l">
              <a:defRPr sz="18000" b="0" i="0" spc="-85">
                <a:solidFill>
                  <a:srgbClr val="004D44"/>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409795543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with Harp)">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3CF032E-575F-0404-EAAB-96766EC204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altas na hÉireann | Government of Ireland">
            <a:extLst>
              <a:ext uri="{FF2B5EF4-FFF2-40B4-BE49-F238E27FC236}">
                <a16:creationId xmlns:a16="http://schemas.microsoft.com/office/drawing/2014/main" id="{99846AFF-26B2-0EE9-DF50-1E1FD4252267}"/>
              </a:ext>
            </a:extLst>
          </p:cNvPr>
          <p:cNvSpPr txBox="1">
            <a:spLocks noChangeArrowheads="1"/>
          </p:cNvSpPr>
          <p:nvPr userDrawn="1"/>
        </p:nvSpPr>
        <p:spPr bwMode="auto">
          <a:xfrm>
            <a:off x="1441450" y="12611100"/>
            <a:ext cx="98567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8865DA0B-AC89-4602-9AFB-ED541506830F}"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43" name="Body Level One…"/>
          <p:cNvSpPr txBox="1">
            <a:spLocks noGrp="1"/>
          </p:cNvSpPr>
          <p:nvPr>
            <p:ph type="body" idx="1"/>
          </p:nvPr>
        </p:nvSpPr>
        <p:spPr>
          <a:xfrm>
            <a:off x="1441451" y="3556000"/>
            <a:ext cx="19770224" cy="8752305"/>
          </a:xfrm>
          <a:prstGeom prst="rect">
            <a:avLst/>
          </a:prstGeom>
        </p:spPr>
        <p:txBody>
          <a:bodyPr numCol="1" spcCol="1039079"/>
          <a:lstStyle>
            <a:lvl1pPr algn="l">
              <a:defRPr sz="18000" b="0" i="0" spc="-85">
                <a:solidFill>
                  <a:srgbClr val="004D44"/>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24516595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2F39CCE-B7E0-BE57-8896-D292C2249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altas na hÉireann | Government of Ireland">
            <a:extLst>
              <a:ext uri="{FF2B5EF4-FFF2-40B4-BE49-F238E27FC236}">
                <a16:creationId xmlns:a16="http://schemas.microsoft.com/office/drawing/2014/main" id="{1A62123B-BA25-E2A5-B78E-EF288B3211DB}"/>
              </a:ext>
            </a:extLst>
          </p:cNvPr>
          <p:cNvSpPr txBox="1">
            <a:spLocks noChangeArrowheads="1"/>
          </p:cNvSpPr>
          <p:nvPr userDrawn="1"/>
        </p:nvSpPr>
        <p:spPr bwMode="auto">
          <a:xfrm>
            <a:off x="1441450" y="12611100"/>
            <a:ext cx="98567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D8EAF921-6CCA-41EC-A1BE-99085EAA1F54}"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42" name="Title Text"/>
          <p:cNvSpPr txBox="1">
            <a:spLocks noGrp="1"/>
          </p:cNvSpPr>
          <p:nvPr>
            <p:ph type="title"/>
          </p:nvPr>
        </p:nvSpPr>
        <p:spPr>
          <a:xfrm>
            <a:off x="1441450" y="946150"/>
            <a:ext cx="19325056" cy="2286000"/>
          </a:xfrm>
          <a:prstGeom prst="rect">
            <a:avLst/>
          </a:prstGeom>
        </p:spPr>
        <p:txBody>
          <a:bodyPr/>
          <a:lstStyle>
            <a:lvl1pPr algn="l">
              <a:lnSpc>
                <a:spcPct val="80000"/>
              </a:lnSpc>
              <a:defRPr sz="9600" b="1" cap="none" spc="-180" baseline="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0" y="3556000"/>
            <a:ext cx="11233150" cy="8644021"/>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8" name="Text Placeholder 4"/>
          <p:cNvSpPr>
            <a:spLocks noGrp="1"/>
          </p:cNvSpPr>
          <p:nvPr>
            <p:ph type="body" sz="quarter" idx="12"/>
          </p:nvPr>
        </p:nvSpPr>
        <p:spPr>
          <a:xfrm>
            <a:off x="1462298" y="3555999"/>
            <a:ext cx="9856787" cy="8644021"/>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971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spTree>
      <p:nvGrpSpPr>
        <p:cNvPr id="1" name=""/>
        <p:cNvGrpSpPr/>
        <p:nvPr/>
      </p:nvGrpSpPr>
      <p:grpSpPr>
        <a:xfrm>
          <a:off x="0" y="0"/>
          <a:ext cx="0" cy="0"/>
          <a:chOff x="0" y="0"/>
          <a:chExt cx="0" cy="0"/>
        </a:xfrm>
      </p:grpSpPr>
      <p:sp>
        <p:nvSpPr>
          <p:cNvPr id="2" name="Rialtas na hÉireann | Government of Ireland">
            <a:extLst>
              <a:ext uri="{FF2B5EF4-FFF2-40B4-BE49-F238E27FC236}">
                <a16:creationId xmlns:a16="http://schemas.microsoft.com/office/drawing/2014/main" id="{B30B06A5-61D5-0459-E330-4FB989763244}"/>
              </a:ext>
            </a:extLst>
          </p:cNvPr>
          <p:cNvSpPr txBox="1">
            <a:spLocks noChangeArrowheads="1"/>
          </p:cNvSpPr>
          <p:nvPr userDrawn="1"/>
        </p:nvSpPr>
        <p:spPr bwMode="auto">
          <a:xfrm>
            <a:off x="1441450" y="12611100"/>
            <a:ext cx="98567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6B5511F7-52FF-4C2F-9E38-0BD7E88AB1C4}"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42" name="Title Text"/>
          <p:cNvSpPr txBox="1">
            <a:spLocks noGrp="1"/>
          </p:cNvSpPr>
          <p:nvPr>
            <p:ph type="title"/>
          </p:nvPr>
        </p:nvSpPr>
        <p:spPr>
          <a:xfrm>
            <a:off x="1441450" y="2157112"/>
            <a:ext cx="9877339" cy="2901242"/>
          </a:xfrm>
          <a:prstGeom prst="rect">
            <a:avLst/>
          </a:prstGeom>
        </p:spPr>
        <p:txBody>
          <a:bodyPr/>
          <a:lstStyle>
            <a:lvl1pPr algn="l">
              <a:lnSpc>
                <a:spcPct val="80000"/>
              </a:lnSpc>
              <a:defRPr sz="7000" b="1" cap="none" spc="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0" y="835377"/>
            <a:ext cx="11642982" cy="11397898"/>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3" name="Text Placeholder 2"/>
          <p:cNvSpPr>
            <a:spLocks noGrp="1"/>
          </p:cNvSpPr>
          <p:nvPr>
            <p:ph type="body" sz="quarter" idx="11"/>
          </p:nvPr>
        </p:nvSpPr>
        <p:spPr>
          <a:xfrm>
            <a:off x="1441450" y="946150"/>
            <a:ext cx="9877258" cy="808509"/>
          </a:xfrm>
          <a:prstGeom prst="rect">
            <a:avLst/>
          </a:prstGeom>
        </p:spPr>
        <p:txBody>
          <a:bodyPr/>
          <a:lstStyle>
            <a:lvl1pPr algn="l">
              <a:defRPr sz="3500" b="1">
                <a:solidFill>
                  <a:srgbClr val="B3B6A7"/>
                </a:solidFill>
                <a:latin typeface="+mn-lt"/>
              </a:defRPr>
            </a:lvl1pPr>
            <a:lvl2pPr algn="l">
              <a:defRPr sz="3500" b="1">
                <a:latin typeface="+mn-lt"/>
              </a:defRPr>
            </a:lvl2pPr>
            <a:lvl3pPr algn="l">
              <a:defRPr sz="3500" b="1">
                <a:latin typeface="+mn-lt"/>
              </a:defRPr>
            </a:lvl3pPr>
            <a:lvl4pPr algn="l">
              <a:defRPr sz="3500" b="1">
                <a:latin typeface="+mn-lt"/>
              </a:defRPr>
            </a:lvl4pPr>
            <a:lvl5pPr algn="l">
              <a:defRPr sz="3500" b="1">
                <a:latin typeface="+mn-lt"/>
              </a:defRPr>
            </a:lvl5pPr>
          </a:lstStyle>
          <a:p>
            <a:pPr lvl="0"/>
            <a:r>
              <a:rPr lang="en-US"/>
              <a:t>Click to edit Master text styles</a:t>
            </a:r>
          </a:p>
        </p:txBody>
      </p:sp>
      <p:sp>
        <p:nvSpPr>
          <p:cNvPr id="5" name="Text Placeholder 4"/>
          <p:cNvSpPr>
            <a:spLocks noGrp="1"/>
          </p:cNvSpPr>
          <p:nvPr>
            <p:ph type="body" sz="quarter" idx="12"/>
          </p:nvPr>
        </p:nvSpPr>
        <p:spPr>
          <a:xfrm>
            <a:off x="1462088" y="5362575"/>
            <a:ext cx="9856787" cy="6870700"/>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67083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a:extLst>
              <a:ext uri="{FF2B5EF4-FFF2-40B4-BE49-F238E27FC236}">
                <a16:creationId xmlns:a16="http://schemas.microsoft.com/office/drawing/2014/main" id="{1834DED7-3586-033E-49AC-32025EE31567}"/>
              </a:ext>
            </a:extLst>
          </p:cNvPr>
          <p:cNvSpPr txBox="1"/>
          <p:nvPr/>
        </p:nvSpPr>
        <p:spPr>
          <a:xfrm>
            <a:off x="3708400" y="9482138"/>
            <a:ext cx="18897600" cy="3006725"/>
          </a:xfrm>
          <a:prstGeom prst="rect">
            <a:avLst/>
          </a:prstGeom>
          <a:ln w="12700">
            <a:miter lim="400000"/>
          </a:ln>
        </p:spPr>
        <p:txBody>
          <a:bodyPr lIns="50800" tIns="50800" rIns="50800" bIns="508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pPr eaLnBrk="1" fontAlgn="auto">
              <a:spcBef>
                <a:spcPts val="0"/>
              </a:spcBef>
              <a:spcAft>
                <a:spcPts val="0"/>
              </a:spcAft>
              <a:defRPr/>
            </a:pPr>
            <a:r>
              <a:rPr kern="0">
                <a:latin typeface="Open Sans"/>
                <a:ea typeface="Open Sans"/>
                <a:cs typeface="Open Sans"/>
                <a:sym typeface="Open Sans"/>
              </a:rPr>
              <a:t>Body Level One</a:t>
            </a:r>
          </a:p>
          <a:p>
            <a:pPr marL="0" lvl="1" eaLnBrk="1" fontAlgn="auto">
              <a:spcBef>
                <a:spcPts val="0"/>
              </a:spcBef>
              <a:spcAft>
                <a:spcPts val="0"/>
              </a:spcAft>
              <a:defRPr/>
            </a:pPr>
            <a:r>
              <a:rPr kern="0"/>
              <a:t>Body Level Two</a:t>
            </a:r>
          </a:p>
          <a:p>
            <a:pPr marL="0" lvl="2" eaLnBrk="1" fontAlgn="auto">
              <a:spcBef>
                <a:spcPts val="0"/>
              </a:spcBef>
              <a:spcAft>
                <a:spcPts val="0"/>
              </a:spcAft>
              <a:defRPr/>
            </a:pPr>
            <a:r>
              <a:rPr kern="0">
                <a:latin typeface="Open Sans"/>
                <a:ea typeface="Open Sans"/>
                <a:cs typeface="Open Sans"/>
                <a:sym typeface="Open Sans"/>
              </a:rPr>
              <a:t>Body Level Three</a:t>
            </a:r>
          </a:p>
          <a:p>
            <a:pPr marL="0" lvl="3" eaLnBrk="1" fontAlgn="auto">
              <a:spcBef>
                <a:spcPts val="0"/>
              </a:spcBef>
              <a:spcAft>
                <a:spcPts val="0"/>
              </a:spcAft>
              <a:defRPr/>
            </a:pPr>
            <a:r>
              <a:rPr kern="0"/>
              <a:t>Body Level Four</a:t>
            </a:r>
          </a:p>
          <a:p>
            <a:pPr marL="0" lvl="4" eaLnBrk="1" fontAlgn="auto">
              <a:spcBef>
                <a:spcPts val="0"/>
              </a:spcBef>
              <a:spcAft>
                <a:spcPts val="0"/>
              </a:spcAft>
              <a:defRPr/>
            </a:pPr>
            <a:r>
              <a:rPr kern="0">
                <a:latin typeface="Open Sans"/>
                <a:ea typeface="Open Sans"/>
                <a:cs typeface="Open Sans"/>
                <a:sym typeface="Open Sans"/>
              </a:rPr>
              <a:t>Body Level Five</a:t>
            </a:r>
          </a:p>
        </p:txBody>
      </p:sp>
      <p:sp>
        <p:nvSpPr>
          <p:cNvPr id="1027" name="Rialtas na hÉireann | Government of Ireland">
            <a:extLst>
              <a:ext uri="{FF2B5EF4-FFF2-40B4-BE49-F238E27FC236}">
                <a16:creationId xmlns:a16="http://schemas.microsoft.com/office/drawing/2014/main" id="{67EF49B0-2BA4-0AA7-9016-84314E9AA9FE}"/>
              </a:ext>
            </a:extLst>
          </p:cNvPr>
          <p:cNvSpPr txBox="1">
            <a:spLocks noChangeArrowheads="1"/>
          </p:cNvSpPr>
          <p:nvPr/>
        </p:nvSpPr>
        <p:spPr bwMode="auto">
          <a:xfrm>
            <a:off x="1441450" y="12611100"/>
            <a:ext cx="9856788" cy="381000"/>
          </a:xfrm>
          <a:prstGeom prst="rect">
            <a:avLst/>
          </a:prstGeom>
          <a:noFill/>
          <a:ln>
            <a:noFill/>
          </a:ln>
        </p:spPr>
        <p:txBody>
          <a:bodyPr wrap="none" lIns="50800" tIns="50800" rIns="50800" bIns="50800" anchor="ctr">
            <a:spAutoFit/>
          </a:bodyPr>
          <a:lstStyle>
            <a:lvl1pPr>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1pPr>
            <a:lvl2pPr marL="742950" indent="-28575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2pPr>
            <a:lvl3pPr marL="11430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3pPr>
            <a:lvl4pPr marL="16002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4pPr>
            <a:lvl5pPr marL="2057400" indent="-228600">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5pPr>
            <a:lvl6pPr marL="25146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6pPr>
            <a:lvl7pPr marL="29718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7pPr>
            <a:lvl8pPr marL="34290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8pPr>
            <a:lvl9pPr marL="3886200" indent="-228600" defTabSz="825500" eaLnBrk="0" fontAlgn="base" hangingPunct="0">
              <a:spcBef>
                <a:spcPct val="0"/>
              </a:spcBef>
              <a:spcAft>
                <a:spcPct val="0"/>
              </a:spcAft>
              <a:defRPr sz="56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defRPr>
            </a:lvl9pPr>
          </a:lstStyle>
          <a:p>
            <a:pPr eaLnBrk="1">
              <a:defRPr/>
            </a:pPr>
            <a:fld id="{FE90B74B-008B-4C9E-8FE9-820EEF562886}" type="slidenum">
              <a:rPr lang="uk-UA" altLang="en-US" sz="1800" b="1" smtClean="0">
                <a:solidFill>
                  <a:srgbClr val="929292"/>
                </a:solidFill>
                <a:latin typeface="Arial" panose="020B0604020202020204" pitchFamily="34" charset="0"/>
              </a:rPr>
              <a:pPr eaLnBrk="1">
                <a:defRPr/>
              </a:pPr>
              <a:t>‹#›</a:t>
            </a:fld>
            <a:r>
              <a:rPr lang="en-GB" altLang="en-US" sz="1800" b="1">
                <a:solidFill>
                  <a:srgbClr val="929292"/>
                </a:solidFill>
                <a:latin typeface="Arial" panose="020B0604020202020204" pitchFamily="34" charset="0"/>
              </a:rPr>
              <a:t>  An Roinn Talmhaíochta, Bia agus Mara </a:t>
            </a:r>
            <a:r>
              <a:rPr lang="en-US" altLang="en-US" sz="1800">
                <a:solidFill>
                  <a:srgbClr val="929292"/>
                </a:solidFill>
                <a:latin typeface="Arial" panose="020B0604020202020204" pitchFamily="34" charset="0"/>
              </a:rPr>
              <a:t>| Department of Agriculture, Food and the Marine</a:t>
            </a:r>
          </a:p>
        </p:txBody>
      </p:sp>
      <p:pic>
        <p:nvPicPr>
          <p:cNvPr id="1028" name="Picture 8">
            <a:extLst>
              <a:ext uri="{FF2B5EF4-FFF2-40B4-BE49-F238E27FC236}">
                <a16:creationId xmlns:a16="http://schemas.microsoft.com/office/drawing/2014/main" id="{38BE5617-C130-FEEC-E7FC-99198FEB5A49}"/>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1704300" y="950913"/>
            <a:ext cx="1474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8322C69E-DB6E-0423-8327-CAFCFC22786B}"/>
              </a:ext>
            </a:extLst>
          </p:cNvPr>
          <p:cNvSpPr>
            <a:spLocks noGrp="1"/>
          </p:cNvSpPr>
          <p:nvPr>
            <p:ph type="body" idx="1"/>
          </p:nvPr>
        </p:nvSpPr>
        <p:spPr>
          <a:xfrm>
            <a:off x="1441450" y="3651250"/>
            <a:ext cx="19253200" cy="8702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a:extLst>
              <a:ext uri="{FF2B5EF4-FFF2-40B4-BE49-F238E27FC236}">
                <a16:creationId xmlns:a16="http://schemas.microsoft.com/office/drawing/2014/main" id="{E79AB49F-52EF-17A4-9F52-DFD30FCB5ED0}"/>
              </a:ext>
            </a:extLst>
          </p:cNvPr>
          <p:cNvSpPr>
            <a:spLocks noGrp="1"/>
          </p:cNvSpPr>
          <p:nvPr>
            <p:ph type="title"/>
          </p:nvPr>
        </p:nvSpPr>
        <p:spPr>
          <a:xfrm>
            <a:off x="1411288" y="742950"/>
            <a:ext cx="19283362" cy="2286000"/>
          </a:xfrm>
          <a:prstGeom prst="rect">
            <a:avLst/>
          </a:prstGeom>
        </p:spPr>
        <p:txBody>
          <a:bodyPr vert="horz" lIns="91440" tIns="45720" rIns="91440" bIns="45720" rtlCol="0" anchor="t">
            <a:normAutofit/>
          </a:bodyPr>
          <a:lstStyle/>
          <a:p>
            <a:r>
              <a:rPr lang="en-US" dirty="0"/>
              <a:t>Title Text</a:t>
            </a:r>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 id="2147485014" r:id="rId13"/>
    <p:sldLayoutId id="2147485027" r:id="rId14"/>
  </p:sldLayoutIdLst>
  <p:transition spd="med"/>
  <p:txStyles>
    <p:titleStyle>
      <a:lvl1pPr algn="l" defTabSz="825500" rtl="0" eaLnBrk="0" fontAlgn="base" hangingPunct="0">
        <a:spcBef>
          <a:spcPct val="0"/>
        </a:spcBef>
        <a:spcAft>
          <a:spcPct val="0"/>
        </a:spcAft>
        <a:defRPr sz="9600" b="1" spc="-180">
          <a:solidFill>
            <a:srgbClr val="004D44"/>
          </a:solidFill>
          <a:latin typeface="+mn-lt"/>
          <a:ea typeface="Open Sans"/>
          <a:cs typeface="Open Sans"/>
          <a:sym typeface="Open Sans" panose="020B0606030504020204" pitchFamily="34" charset="0"/>
        </a:defRPr>
      </a:lvl1pPr>
      <a:lvl2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panose="020B0606030504020204" pitchFamily="34" charset="0"/>
        </a:defRPr>
      </a:lvl2pPr>
      <a:lvl3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panose="020B0606030504020204" pitchFamily="34" charset="0"/>
        </a:defRPr>
      </a:lvl3pPr>
      <a:lvl4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panose="020B0606030504020204" pitchFamily="34" charset="0"/>
        </a:defRPr>
      </a:lvl4pPr>
      <a:lvl5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panose="020B0606030504020204" pitchFamily="34" charset="0"/>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p:titleStyle>
    <p:bodyStyle>
      <a:lvl1pPr algn="l" defTabSz="825500" rtl="0" eaLnBrk="0" fontAlgn="base" hangingPunct="0">
        <a:lnSpc>
          <a:spcPct val="110000"/>
        </a:lnSpc>
        <a:spcBef>
          <a:spcPct val="0"/>
        </a:spcBef>
        <a:spcAft>
          <a:spcPct val="0"/>
        </a:spcAft>
        <a:defRPr sz="8800" spc="-150">
          <a:solidFill>
            <a:srgbClr val="5E5E5E"/>
          </a:solidFill>
          <a:latin typeface="+mn-lt"/>
          <a:ea typeface="Open Sans"/>
          <a:cs typeface="Open Sans"/>
          <a:sym typeface="Open Sans" panose="020B0606030504020204" pitchFamily="34" charset="0"/>
        </a:defRPr>
      </a:lvl1pPr>
      <a:lvl2pPr indent="228600" algn="l" defTabSz="825500" rtl="0" eaLnBrk="0" fontAlgn="base" hangingPunct="0">
        <a:lnSpc>
          <a:spcPct val="110000"/>
        </a:lnSpc>
        <a:spcBef>
          <a:spcPct val="0"/>
        </a:spcBef>
        <a:spcAft>
          <a:spcPct val="0"/>
        </a:spcAft>
        <a:defRPr sz="6000" spc="-150">
          <a:solidFill>
            <a:srgbClr val="5E5E5E"/>
          </a:solidFill>
          <a:latin typeface="+mn-lt"/>
          <a:ea typeface="Open Sans"/>
          <a:cs typeface="Open Sans"/>
          <a:sym typeface="Open Sans" panose="020B0606030504020204" pitchFamily="34" charset="0"/>
        </a:defRPr>
      </a:lvl2pPr>
      <a:lvl3pPr marL="1439863" indent="-857250" algn="l" defTabSz="825500" rtl="0" eaLnBrk="0" fontAlgn="base" hangingPunct="0">
        <a:lnSpc>
          <a:spcPct val="110000"/>
        </a:lnSpc>
        <a:spcBef>
          <a:spcPct val="0"/>
        </a:spcBef>
        <a:spcAft>
          <a:spcPct val="0"/>
        </a:spcAft>
        <a:buClr>
          <a:srgbClr val="83BE41"/>
        </a:buClr>
        <a:buFont typeface=".AppleSystemUIFont"/>
        <a:buChar char="—"/>
        <a:defRPr sz="6000" i="1" spc="-150">
          <a:solidFill>
            <a:srgbClr val="5E5E5E"/>
          </a:solidFill>
          <a:latin typeface="+mn-lt"/>
          <a:ea typeface="Open Sans"/>
          <a:cs typeface="Open Sans"/>
          <a:sym typeface="Open Sans" panose="020B0606030504020204" pitchFamily="34" charset="0"/>
        </a:defRPr>
      </a:lvl3pPr>
      <a:lvl4pPr marL="2159000" indent="-685800" algn="l" defTabSz="825500" rtl="0" eaLnBrk="0" fontAlgn="base" hangingPunct="0">
        <a:lnSpc>
          <a:spcPct val="110000"/>
        </a:lnSpc>
        <a:spcBef>
          <a:spcPct val="0"/>
        </a:spcBef>
        <a:spcAft>
          <a:spcPct val="0"/>
        </a:spcAft>
        <a:buClr>
          <a:srgbClr val="83BE41"/>
        </a:buClr>
        <a:buFont typeface=".AppleSystemUIFont"/>
        <a:buChar char="—"/>
        <a:defRPr sz="4800" spc="-150">
          <a:solidFill>
            <a:srgbClr val="5E5E5E"/>
          </a:solidFill>
          <a:latin typeface="+mn-lt"/>
          <a:ea typeface="Open Sans"/>
          <a:cs typeface="Open Sans"/>
          <a:sym typeface="Open Sans" panose="020B0606030504020204" pitchFamily="34" charset="0"/>
        </a:defRPr>
      </a:lvl4pPr>
      <a:lvl5pPr marL="2879725" indent="-685800" algn="l" defTabSz="825500" rtl="0" eaLnBrk="0" fontAlgn="base" hangingPunct="0">
        <a:lnSpc>
          <a:spcPct val="110000"/>
        </a:lnSpc>
        <a:spcBef>
          <a:spcPct val="0"/>
        </a:spcBef>
        <a:spcAft>
          <a:spcPct val="0"/>
        </a:spcAft>
        <a:buClr>
          <a:srgbClr val="83BE41"/>
        </a:buClr>
        <a:buFont typeface=".AppleSystemUIFont"/>
        <a:buChar char="–"/>
        <a:defRPr sz="4800" i="1" spc="-150">
          <a:solidFill>
            <a:srgbClr val="5E5E5E"/>
          </a:solidFill>
          <a:latin typeface="+mn-lt"/>
          <a:ea typeface="Open Sans"/>
          <a:cs typeface="Open Sans"/>
          <a:sym typeface="Open Sans" panose="020B0606030504020204" pitchFamily="34" charset="0"/>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p:bodyStyle>
    <p:otherStyle>
      <a:lvl1pPr marL="0" marR="0" indent="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1pPr>
      <a:lvl2pPr marL="0" marR="0" indent="2286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2pPr>
      <a:lvl3pPr marL="0" marR="0" indent="4572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3pPr>
      <a:lvl4pPr marL="0" marR="0" indent="6858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4pPr>
      <a:lvl5pPr marL="0" marR="0" indent="9144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5pPr>
      <a:lvl6pPr marL="0" marR="0" indent="11430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6pPr>
      <a:lvl7pPr marL="0" marR="0" indent="13716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7pPr>
      <a:lvl8pPr marL="0" marR="0" indent="16002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8pPr>
      <a:lvl9pPr marL="0" marR="0" indent="18288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13D6E0A-3DE0-CEFA-04E6-2393E1DA3F8F}"/>
              </a:ext>
            </a:extLst>
          </p:cNvPr>
          <p:cNvSpPr>
            <a:spLocks noGrp="1"/>
          </p:cNvSpPr>
          <p:nvPr>
            <p:ph type="title"/>
          </p:nvPr>
        </p:nvSpPr>
        <p:spPr bwMode="auto">
          <a:xfrm>
            <a:off x="1676400" y="730250"/>
            <a:ext cx="210312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FF50987-2200-07A1-3754-CE8A411962F3}"/>
              </a:ext>
            </a:extLst>
          </p:cNvPr>
          <p:cNvSpPr>
            <a:spLocks noGrp="1"/>
          </p:cNvSpPr>
          <p:nvPr>
            <p:ph type="body" idx="1"/>
          </p:nvPr>
        </p:nvSpPr>
        <p:spPr bwMode="auto">
          <a:xfrm>
            <a:off x="1676400" y="3651250"/>
            <a:ext cx="21031200" cy="870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81B418C-CBEE-43EE-C75D-4E3EFD14483A}"/>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defTabSz="1828800" eaLnBrk="1" fontAlgn="auto" hangingPunct="1">
              <a:spcBef>
                <a:spcPts val="0"/>
              </a:spcBef>
              <a:spcAft>
                <a:spcPts val="0"/>
              </a:spcAft>
              <a:defRPr sz="2400">
                <a:solidFill>
                  <a:prstClr val="black">
                    <a:tint val="75000"/>
                  </a:prstClr>
                </a:solidFill>
                <a:latin typeface="+mn-lt"/>
                <a:ea typeface="+mn-ea"/>
                <a:cs typeface="+mn-cs"/>
                <a:sym typeface="Open Sans"/>
              </a:defRPr>
            </a:lvl1pPr>
          </a:lstStyle>
          <a:p>
            <a:pPr>
              <a:defRPr/>
            </a:pPr>
            <a:fld id="{2B87BED1-6573-459B-9D68-4067BC4BA229}" type="datetimeFigureOut">
              <a:rPr lang="en-IE"/>
              <a:pPr>
                <a:defRPr/>
              </a:pPr>
              <a:t>17/10/2024</a:t>
            </a:fld>
            <a:endParaRPr lang="en-IE"/>
          </a:p>
        </p:txBody>
      </p:sp>
      <p:sp>
        <p:nvSpPr>
          <p:cNvPr id="5" name="Footer Placeholder 4">
            <a:extLst>
              <a:ext uri="{FF2B5EF4-FFF2-40B4-BE49-F238E27FC236}">
                <a16:creationId xmlns:a16="http://schemas.microsoft.com/office/drawing/2014/main" id="{43328931-4E2D-EB2C-231A-39AAD5EF7CBC}"/>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defTabSz="1828800" eaLnBrk="1" fontAlgn="auto" hangingPunct="1">
              <a:spcBef>
                <a:spcPts val="0"/>
              </a:spcBef>
              <a:spcAft>
                <a:spcPts val="0"/>
              </a:spcAft>
              <a:defRPr sz="2400">
                <a:solidFill>
                  <a:prstClr val="black">
                    <a:tint val="75000"/>
                  </a:prstClr>
                </a:solidFill>
                <a:latin typeface="+mn-lt"/>
                <a:ea typeface="+mn-ea"/>
                <a:cs typeface="+mn-cs"/>
                <a:sym typeface="Open Sans"/>
              </a:defRPr>
            </a:lvl1pPr>
          </a:lstStyle>
          <a:p>
            <a:pPr>
              <a:defRPr/>
            </a:pPr>
            <a:endParaRPr lang="en-IE"/>
          </a:p>
        </p:txBody>
      </p:sp>
      <p:sp>
        <p:nvSpPr>
          <p:cNvPr id="6" name="Slide Number Placeholder 5">
            <a:extLst>
              <a:ext uri="{FF2B5EF4-FFF2-40B4-BE49-F238E27FC236}">
                <a16:creationId xmlns:a16="http://schemas.microsoft.com/office/drawing/2014/main" id="{B8080977-B05D-85C6-19D5-6B7BF40CAB0B}"/>
              </a:ext>
            </a:extLst>
          </p:cNvPr>
          <p:cNvSpPr>
            <a:spLocks noGrp="1"/>
          </p:cNvSpPr>
          <p:nvPr>
            <p:ph type="sldNum" sz="quarter" idx="4"/>
          </p:nvPr>
        </p:nvSpPr>
        <p:spPr>
          <a:xfrm>
            <a:off x="17221200" y="12712700"/>
            <a:ext cx="5486400" cy="730250"/>
          </a:xfrm>
          <a:prstGeom prst="rect">
            <a:avLst/>
          </a:prstGeom>
        </p:spPr>
        <p:txBody>
          <a:bodyPr vert="horz" wrap="square" lIns="91440" tIns="45720" rIns="91440" bIns="45720" numCol="1" anchor="ctr" anchorCtr="0" compatLnSpc="1">
            <a:prstTxWarp prst="textNoShape">
              <a:avLst/>
            </a:prstTxWarp>
          </a:bodyPr>
          <a:lstStyle>
            <a:lvl1pPr algn="r" defTabSz="1828800" eaLnBrk="1" hangingPunct="1">
              <a:defRPr sz="2400">
                <a:solidFill>
                  <a:srgbClr val="898989"/>
                </a:solidFill>
                <a:latin typeface="Calibri" panose="020F0502020204030204" pitchFamily="34" charset="0"/>
                <a:ea typeface="Open Sans" panose="020B0606030504020204" pitchFamily="34" charset="0"/>
              </a:defRPr>
            </a:lvl1pPr>
          </a:lstStyle>
          <a:p>
            <a:pPr>
              <a:defRPr/>
            </a:pPr>
            <a:fld id="{7F4EB5D5-1C08-43F8-9D1F-3EE0A7955DF5}" type="slidenum">
              <a:rPr lang="en-IE" altLang="en-US"/>
              <a:pPr>
                <a:defRPr/>
              </a:pPr>
              <a:t>‹#›</a:t>
            </a:fld>
            <a:endParaRPr lang="en-IE" altLang="en-US"/>
          </a:p>
        </p:txBody>
      </p:sp>
    </p:spTree>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txStyles>
    <p:titleStyle>
      <a:lvl1pPr algn="l"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5pPr>
      <a:lvl6pPr marL="914400" algn="l" rtl="0" fontAlgn="base">
        <a:lnSpc>
          <a:spcPct val="90000"/>
        </a:lnSpc>
        <a:spcBef>
          <a:spcPct val="0"/>
        </a:spcBef>
        <a:spcAft>
          <a:spcPct val="0"/>
        </a:spcAft>
        <a:defRPr sz="8800">
          <a:solidFill>
            <a:schemeClr val="tx1"/>
          </a:solidFill>
          <a:latin typeface="Calibri Light" panose="020F0302020204030204" pitchFamily="34" charset="0"/>
        </a:defRPr>
      </a:lvl6pPr>
      <a:lvl7pPr marL="1828800" algn="l" rtl="0" fontAlgn="base">
        <a:lnSpc>
          <a:spcPct val="90000"/>
        </a:lnSpc>
        <a:spcBef>
          <a:spcPct val="0"/>
        </a:spcBef>
        <a:spcAft>
          <a:spcPct val="0"/>
        </a:spcAft>
        <a:defRPr sz="8800">
          <a:solidFill>
            <a:schemeClr val="tx1"/>
          </a:solidFill>
          <a:latin typeface="Calibri Light" panose="020F0302020204030204" pitchFamily="34" charset="0"/>
        </a:defRPr>
      </a:lvl7pPr>
      <a:lvl8pPr marL="2743200" algn="l" rtl="0" fontAlgn="base">
        <a:lnSpc>
          <a:spcPct val="90000"/>
        </a:lnSpc>
        <a:spcBef>
          <a:spcPct val="0"/>
        </a:spcBef>
        <a:spcAft>
          <a:spcPct val="0"/>
        </a:spcAft>
        <a:defRPr sz="8800">
          <a:solidFill>
            <a:schemeClr val="tx1"/>
          </a:solidFill>
          <a:latin typeface="Calibri Light" panose="020F0302020204030204" pitchFamily="34" charset="0"/>
        </a:defRPr>
      </a:lvl8pPr>
      <a:lvl9pPr marL="3657600" algn="l" rtl="0" fontAlgn="base">
        <a:lnSpc>
          <a:spcPct val="90000"/>
        </a:lnSpc>
        <a:spcBef>
          <a:spcPct val="0"/>
        </a:spcBef>
        <a:spcAft>
          <a:spcPct val="0"/>
        </a:spcAft>
        <a:defRPr sz="8800">
          <a:solidFill>
            <a:schemeClr val="tx1"/>
          </a:solidFill>
          <a:latin typeface="Calibri Light" panose="020F0302020204030204" pitchFamily="34" charset="0"/>
        </a:defRPr>
      </a:lvl9pPr>
    </p:titleStyle>
    <p:bodyStyle>
      <a:lvl1pPr marL="457200" indent="-457200" algn="l"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1600" indent="-457200" algn="l"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6000" indent="-4572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200400" indent="-457200" algn="l" rtl="0" eaLnBrk="0" fontAlgn="base" hangingPunct="0">
        <a:lnSpc>
          <a:spcPct val="90000"/>
        </a:lnSpc>
        <a:spcBef>
          <a:spcPts val="1000"/>
        </a:spcBef>
        <a:spcAft>
          <a:spcPct val="0"/>
        </a:spcAft>
        <a:buFont typeface="Arial" panose="020B0604020202020204" pitchFamily="34" charset="0"/>
        <a:buChar char="•"/>
        <a:defRPr kern="1200">
          <a:solidFill>
            <a:schemeClr val="tx1"/>
          </a:solidFill>
          <a:latin typeface="+mn-lt"/>
          <a:ea typeface="+mn-ea"/>
          <a:cs typeface="+mn-cs"/>
        </a:defRPr>
      </a:lvl4pPr>
      <a:lvl5pPr marL="4114800" indent="-457200" algn="l" rtl="0" eaLnBrk="0" fontAlgn="base" hangingPunct="0">
        <a:lnSpc>
          <a:spcPct val="90000"/>
        </a:lnSpc>
        <a:spcBef>
          <a:spcPts val="1000"/>
        </a:spcBef>
        <a:spcAft>
          <a:spcPct val="0"/>
        </a:spcAft>
        <a:buFont typeface="Arial" panose="020B0604020202020204" pitchFamily="34" charset="0"/>
        <a:buChar char="•"/>
        <a:defRPr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opendata.agriculture.gov.ie/" TargetMode="External"/><Relationship Id="rId7" Type="http://schemas.openxmlformats.org/officeDocument/2006/relationships/hyperlink" Target="https://publicapps.agriculture.gov.ie/alf-ui/#/public/captcha?returnUrl=%2Fpublic%2Fopen%2Fdata%2Frequest%2Fform"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3.jpeg"/><Relationship Id="rId5" Type="http://schemas.openxmlformats.org/officeDocument/2006/relationships/hyperlink" Target="https://opendata.agriculture.gov.ie/organization/"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5298-17C2-4434-ABF9-BBE34C2687A3}"/>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EF2D77AF-16BE-4264-A865-8F23E57C6360}"/>
              </a:ext>
            </a:extLst>
          </p:cNvPr>
          <p:cNvSpPr>
            <a:spLocks noGrp="1"/>
          </p:cNvSpPr>
          <p:nvPr>
            <p:ph type="subTitle" idx="1"/>
          </p:nvPr>
        </p:nvSpPr>
        <p:spPr/>
        <p:txBody>
          <a:bodyPr/>
          <a:lstStyle/>
          <a:p>
            <a:endParaRPr lang="en-IE"/>
          </a:p>
        </p:txBody>
      </p:sp>
      <p:pic>
        <p:nvPicPr>
          <p:cNvPr id="4" name="Picture 3">
            <a:extLst>
              <a:ext uri="{FF2B5EF4-FFF2-40B4-BE49-F238E27FC236}">
                <a16:creationId xmlns:a16="http://schemas.microsoft.com/office/drawing/2014/main" id="{C548EE37-D24F-4DD1-9D99-292CA715FA3D}"/>
              </a:ext>
            </a:extLst>
          </p:cNvPr>
          <p:cNvPicPr>
            <a:picLocks noChangeAspect="1"/>
          </p:cNvPicPr>
          <p:nvPr/>
        </p:nvPicPr>
        <p:blipFill>
          <a:blip r:embed="rId3"/>
          <a:stretch>
            <a:fillRect/>
          </a:stretch>
        </p:blipFill>
        <p:spPr>
          <a:xfrm>
            <a:off x="-141647" y="0"/>
            <a:ext cx="24667294" cy="13981468"/>
          </a:xfrm>
          <a:prstGeom prst="rect">
            <a:avLst/>
          </a:prstGeom>
        </p:spPr>
      </p:pic>
      <p:pic>
        <p:nvPicPr>
          <p:cNvPr id="6" name="Picture 5">
            <a:extLst>
              <a:ext uri="{FF2B5EF4-FFF2-40B4-BE49-F238E27FC236}">
                <a16:creationId xmlns:a16="http://schemas.microsoft.com/office/drawing/2014/main" id="{857CB55B-DB64-44F6-9EAD-AD37B29EB05E}"/>
              </a:ext>
            </a:extLst>
          </p:cNvPr>
          <p:cNvPicPr>
            <a:picLocks noChangeAspect="1"/>
          </p:cNvPicPr>
          <p:nvPr/>
        </p:nvPicPr>
        <p:blipFill>
          <a:blip r:embed="rId4"/>
          <a:stretch>
            <a:fillRect/>
          </a:stretch>
        </p:blipFill>
        <p:spPr>
          <a:xfrm>
            <a:off x="10134803" y="12533139"/>
            <a:ext cx="12473498" cy="1499746"/>
          </a:xfrm>
          <a:prstGeom prst="rect">
            <a:avLst/>
          </a:prstGeom>
        </p:spPr>
      </p:pic>
    </p:spTree>
    <p:extLst>
      <p:ext uri="{BB962C8B-B14F-4D97-AF65-F5344CB8AC3E}">
        <p14:creationId xmlns:p14="http://schemas.microsoft.com/office/powerpoint/2010/main" val="206464220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A10DC824-8537-6C10-8600-C9D15AC36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8"/>
          <a:stretch>
            <a:fillRect/>
          </a:stretch>
        </p:blipFill>
        <p:spPr bwMode="auto">
          <a:xfrm>
            <a:off x="0" y="844550"/>
            <a:ext cx="23996650" cy="1149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850C9E50-0B08-1708-55B3-91E5E3EC0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88"/>
          <a:stretch>
            <a:fillRect/>
          </a:stretch>
        </p:blipFill>
        <p:spPr bwMode="auto">
          <a:xfrm>
            <a:off x="127000" y="1084263"/>
            <a:ext cx="24130000" cy="1154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A2320350-3301-6880-AC40-A457EBC74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8525"/>
            <a:ext cx="24337963" cy="119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Box 7">
            <a:extLst>
              <a:ext uri="{FF2B5EF4-FFF2-40B4-BE49-F238E27FC236}">
                <a16:creationId xmlns:a16="http://schemas.microsoft.com/office/drawing/2014/main" id="{685FA5FD-007D-BDFD-D581-08244C80D47F}"/>
              </a:ext>
            </a:extLst>
          </p:cNvPr>
          <p:cNvSpPr txBox="1">
            <a:spLocks noChangeArrowheads="1"/>
          </p:cNvSpPr>
          <p:nvPr/>
        </p:nvSpPr>
        <p:spPr bwMode="auto">
          <a:xfrm>
            <a:off x="1490663" y="2378075"/>
            <a:ext cx="3244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70000"/>
              </a:lnSpc>
              <a:spcAft>
                <a:spcPts val="600"/>
              </a:spcAft>
            </a:pPr>
            <a:r>
              <a:rPr lang="en-GB" altLang="en-US" sz="5400">
                <a:solidFill>
                  <a:schemeClr val="bg1"/>
                </a:solidFill>
                <a:latin typeface="Arial" panose="020B0604020202020204" pitchFamily="34" charset="0"/>
                <a:cs typeface="Arial" panose="020B0604020202020204" pitchFamily="34" charset="0"/>
              </a:rPr>
              <a:t>Contents</a:t>
            </a:r>
          </a:p>
        </p:txBody>
      </p:sp>
      <p:sp>
        <p:nvSpPr>
          <p:cNvPr id="44037" name="TextBox 7">
            <a:extLst>
              <a:ext uri="{FF2B5EF4-FFF2-40B4-BE49-F238E27FC236}">
                <a16:creationId xmlns:a16="http://schemas.microsoft.com/office/drawing/2014/main" id="{BACDA6E0-FDCD-931C-72C7-A72EF969A22B}"/>
              </a:ext>
            </a:extLst>
          </p:cNvPr>
          <p:cNvSpPr txBox="1">
            <a:spLocks noChangeArrowheads="1"/>
          </p:cNvSpPr>
          <p:nvPr/>
        </p:nvSpPr>
        <p:spPr bwMode="auto">
          <a:xfrm>
            <a:off x="1471613" y="1612900"/>
            <a:ext cx="1811178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70000"/>
              </a:lnSpc>
              <a:spcAft>
                <a:spcPts val="600"/>
              </a:spcAft>
            </a:pPr>
            <a:r>
              <a:rPr lang="en-GB" altLang="en-US" sz="6600" b="1">
                <a:solidFill>
                  <a:srgbClr val="005A52"/>
                </a:solidFill>
                <a:latin typeface="Arial" panose="020B0604020202020204" pitchFamily="34" charset="0"/>
                <a:cs typeface="Arial" panose="020B0604020202020204" pitchFamily="34" charset="0"/>
              </a:rPr>
              <a:t>Methodology</a:t>
            </a:r>
          </a:p>
        </p:txBody>
      </p:sp>
      <p:sp>
        <p:nvSpPr>
          <p:cNvPr id="2" name="Rectangle 1">
            <a:extLst>
              <a:ext uri="{FF2B5EF4-FFF2-40B4-BE49-F238E27FC236}">
                <a16:creationId xmlns:a16="http://schemas.microsoft.com/office/drawing/2014/main" id="{D2558798-63B8-0150-3A92-8CF36E5A2D19}"/>
              </a:ext>
            </a:extLst>
          </p:cNvPr>
          <p:cNvSpPr/>
          <p:nvPr/>
        </p:nvSpPr>
        <p:spPr>
          <a:xfrm>
            <a:off x="1471613" y="4191000"/>
            <a:ext cx="4391025" cy="5019675"/>
          </a:xfrm>
          <a:prstGeom prst="rect">
            <a:avLst/>
          </a:prstGeom>
          <a:solidFill>
            <a:schemeClr val="bg1">
              <a:lumMod val="95000"/>
            </a:schemeClr>
          </a:solidFill>
          <a:ln w="19050">
            <a:solidFill>
              <a:srgbClr val="0058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sz="3200" dirty="0"/>
          </a:p>
        </p:txBody>
      </p:sp>
      <p:sp>
        <p:nvSpPr>
          <p:cNvPr id="3" name="Rectangle 2">
            <a:extLst>
              <a:ext uri="{FF2B5EF4-FFF2-40B4-BE49-F238E27FC236}">
                <a16:creationId xmlns:a16="http://schemas.microsoft.com/office/drawing/2014/main" id="{816C8293-8686-00C0-9F6D-8D1F2043678C}"/>
              </a:ext>
            </a:extLst>
          </p:cNvPr>
          <p:cNvSpPr/>
          <p:nvPr/>
        </p:nvSpPr>
        <p:spPr>
          <a:xfrm>
            <a:off x="6024563" y="4191000"/>
            <a:ext cx="4260850" cy="5019675"/>
          </a:xfrm>
          <a:prstGeom prst="rect">
            <a:avLst/>
          </a:prstGeom>
          <a:solidFill>
            <a:schemeClr val="bg1">
              <a:lumMod val="95000"/>
            </a:schemeClr>
          </a:solidFill>
          <a:ln>
            <a:solidFill>
              <a:srgbClr val="005A5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sz="3200" dirty="0"/>
          </a:p>
        </p:txBody>
      </p:sp>
      <p:sp>
        <p:nvSpPr>
          <p:cNvPr id="4" name="Rectangle 3">
            <a:extLst>
              <a:ext uri="{FF2B5EF4-FFF2-40B4-BE49-F238E27FC236}">
                <a16:creationId xmlns:a16="http://schemas.microsoft.com/office/drawing/2014/main" id="{D4DF0EF0-D725-020E-4F40-80BDCBBA78C7}"/>
              </a:ext>
            </a:extLst>
          </p:cNvPr>
          <p:cNvSpPr/>
          <p:nvPr/>
        </p:nvSpPr>
        <p:spPr>
          <a:xfrm>
            <a:off x="12404725" y="4191000"/>
            <a:ext cx="3386138" cy="5019675"/>
          </a:xfrm>
          <a:prstGeom prst="rect">
            <a:avLst/>
          </a:prstGeom>
          <a:solidFill>
            <a:schemeClr val="bg1">
              <a:lumMod val="95000"/>
            </a:schemeClr>
          </a:solidFill>
          <a:ln>
            <a:solidFill>
              <a:srgbClr val="005A5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sz="3200" b="1" dirty="0">
              <a:solidFill>
                <a:srgbClr val="005A52"/>
              </a:solidFill>
            </a:endParaRPr>
          </a:p>
        </p:txBody>
      </p:sp>
      <p:sp>
        <p:nvSpPr>
          <p:cNvPr id="5" name="Rectangle 4">
            <a:extLst>
              <a:ext uri="{FF2B5EF4-FFF2-40B4-BE49-F238E27FC236}">
                <a16:creationId xmlns:a16="http://schemas.microsoft.com/office/drawing/2014/main" id="{7C50946A-14E9-B60A-6888-FA6BDCA8ADA6}"/>
              </a:ext>
            </a:extLst>
          </p:cNvPr>
          <p:cNvSpPr/>
          <p:nvPr/>
        </p:nvSpPr>
        <p:spPr>
          <a:xfrm>
            <a:off x="17775238" y="4129088"/>
            <a:ext cx="3386137" cy="5021262"/>
          </a:xfrm>
          <a:prstGeom prst="rect">
            <a:avLst/>
          </a:prstGeom>
          <a:solidFill>
            <a:schemeClr val="bg1">
              <a:lumMod val="95000"/>
            </a:schemeClr>
          </a:solidFill>
          <a:ln>
            <a:solidFill>
              <a:srgbClr val="005A5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dirty="0">
                <a:solidFill>
                  <a:srgbClr val="005A52"/>
                </a:solidFill>
              </a:rPr>
              <a:t> </a:t>
            </a:r>
          </a:p>
        </p:txBody>
      </p:sp>
      <p:sp>
        <p:nvSpPr>
          <p:cNvPr id="44042" name="TextBox 5">
            <a:extLst>
              <a:ext uri="{FF2B5EF4-FFF2-40B4-BE49-F238E27FC236}">
                <a16:creationId xmlns:a16="http://schemas.microsoft.com/office/drawing/2014/main" id="{E666DAE8-F023-D337-20DA-E04797B51F2F}"/>
              </a:ext>
            </a:extLst>
          </p:cNvPr>
          <p:cNvSpPr txBox="1">
            <a:spLocks noChangeArrowheads="1"/>
          </p:cNvSpPr>
          <p:nvPr/>
        </p:nvSpPr>
        <p:spPr bwMode="auto">
          <a:xfrm>
            <a:off x="1471613" y="9388475"/>
            <a:ext cx="4391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E" altLang="en-US" sz="2400" b="1">
                <a:solidFill>
                  <a:srgbClr val="005A52"/>
                </a:solidFill>
                <a:latin typeface="Arial" panose="020B0604020202020204" pitchFamily="34" charset="0"/>
                <a:cs typeface="Arial" panose="020B0604020202020204" pitchFamily="34" charset="0"/>
              </a:rPr>
              <a:t>EPA, Board Bia, BIM, etc.  </a:t>
            </a:r>
          </a:p>
        </p:txBody>
      </p:sp>
      <p:sp>
        <p:nvSpPr>
          <p:cNvPr id="7" name="Rectangle: Rounded Corners 6">
            <a:extLst>
              <a:ext uri="{FF2B5EF4-FFF2-40B4-BE49-F238E27FC236}">
                <a16:creationId xmlns:a16="http://schemas.microsoft.com/office/drawing/2014/main" id="{8A3DF628-88A9-0A84-6C22-FD89315A9C2E}"/>
              </a:ext>
            </a:extLst>
          </p:cNvPr>
          <p:cNvSpPr/>
          <p:nvPr/>
        </p:nvSpPr>
        <p:spPr>
          <a:xfrm>
            <a:off x="1471613" y="3355975"/>
            <a:ext cx="8813800" cy="5937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2400" b="1" dirty="0">
                <a:solidFill>
                  <a:schemeClr val="bg1"/>
                </a:solidFill>
                <a:latin typeface="Arial" panose="020B0604020202020204" pitchFamily="34" charset="0"/>
                <a:cs typeface="Arial" panose="020B0604020202020204" pitchFamily="34" charset="0"/>
              </a:rPr>
              <a:t>Data Sources</a:t>
            </a:r>
          </a:p>
        </p:txBody>
      </p:sp>
      <p:sp>
        <p:nvSpPr>
          <p:cNvPr id="44044" name="TextBox 7">
            <a:extLst>
              <a:ext uri="{FF2B5EF4-FFF2-40B4-BE49-F238E27FC236}">
                <a16:creationId xmlns:a16="http://schemas.microsoft.com/office/drawing/2014/main" id="{DEF84668-CDD9-4BA5-648D-E0FC1A30B8F2}"/>
              </a:ext>
            </a:extLst>
          </p:cNvPr>
          <p:cNvSpPr txBox="1">
            <a:spLocks noChangeArrowheads="1"/>
          </p:cNvSpPr>
          <p:nvPr/>
        </p:nvSpPr>
        <p:spPr bwMode="auto">
          <a:xfrm>
            <a:off x="6024563" y="9388475"/>
            <a:ext cx="4391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IE" altLang="en-US" sz="2400" b="1">
                <a:solidFill>
                  <a:srgbClr val="005A52"/>
                </a:solidFill>
                <a:latin typeface="Arial" panose="020B0604020202020204" pitchFamily="34" charset="0"/>
                <a:cs typeface="Arial" panose="020B0604020202020204" pitchFamily="34" charset="0"/>
              </a:rPr>
              <a:t>DAFM Environment for Staging</a:t>
            </a:r>
            <a:endParaRPr lang="en-IE" altLang="en-US" sz="2400">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095D8ED4-B4AE-7093-4044-05841A45B47E}"/>
              </a:ext>
            </a:extLst>
          </p:cNvPr>
          <p:cNvSpPr/>
          <p:nvPr/>
        </p:nvSpPr>
        <p:spPr>
          <a:xfrm>
            <a:off x="10620375" y="6213475"/>
            <a:ext cx="1450975" cy="725488"/>
          </a:xfrm>
          <a:prstGeom prst="rightArrow">
            <a:avLst/>
          </a:prstGeom>
          <a:solidFill>
            <a:srgbClr val="00585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0" name="Arrow: Right 9">
            <a:extLst>
              <a:ext uri="{FF2B5EF4-FFF2-40B4-BE49-F238E27FC236}">
                <a16:creationId xmlns:a16="http://schemas.microsoft.com/office/drawing/2014/main" id="{D0847EB3-78AB-6E74-0B6B-D0F9D5E18ED9}"/>
              </a:ext>
            </a:extLst>
          </p:cNvPr>
          <p:cNvSpPr/>
          <p:nvPr/>
        </p:nvSpPr>
        <p:spPr>
          <a:xfrm>
            <a:off x="16124238" y="6213475"/>
            <a:ext cx="1452562" cy="725488"/>
          </a:xfrm>
          <a:prstGeom prst="rightArrow">
            <a:avLst/>
          </a:prstGeom>
          <a:solidFill>
            <a:srgbClr val="00585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1" name="Rectangle: Rounded Corners 10">
            <a:extLst>
              <a:ext uri="{FF2B5EF4-FFF2-40B4-BE49-F238E27FC236}">
                <a16:creationId xmlns:a16="http://schemas.microsoft.com/office/drawing/2014/main" id="{9199960A-8F6C-35B3-EA56-46955DAD8272}"/>
              </a:ext>
            </a:extLst>
          </p:cNvPr>
          <p:cNvSpPr/>
          <p:nvPr/>
        </p:nvSpPr>
        <p:spPr>
          <a:xfrm>
            <a:off x="1712913" y="4822825"/>
            <a:ext cx="3908425" cy="593725"/>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Spreadsheets</a:t>
            </a:r>
          </a:p>
        </p:txBody>
      </p:sp>
      <p:sp>
        <p:nvSpPr>
          <p:cNvPr id="12" name="Rectangle: Rounded Corners 11">
            <a:extLst>
              <a:ext uri="{FF2B5EF4-FFF2-40B4-BE49-F238E27FC236}">
                <a16:creationId xmlns:a16="http://schemas.microsoft.com/office/drawing/2014/main" id="{168F4339-813F-485B-DD1F-627A411B3388}"/>
              </a:ext>
            </a:extLst>
          </p:cNvPr>
          <p:cNvSpPr/>
          <p:nvPr/>
        </p:nvSpPr>
        <p:spPr>
          <a:xfrm>
            <a:off x="1712913" y="5691188"/>
            <a:ext cx="3908425" cy="593725"/>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Flat Files</a:t>
            </a:r>
          </a:p>
        </p:txBody>
      </p:sp>
      <p:sp>
        <p:nvSpPr>
          <p:cNvPr id="13" name="Rectangle: Rounded Corners 12">
            <a:extLst>
              <a:ext uri="{FF2B5EF4-FFF2-40B4-BE49-F238E27FC236}">
                <a16:creationId xmlns:a16="http://schemas.microsoft.com/office/drawing/2014/main" id="{92A567AA-6ED9-65F2-5698-B50E57D5D142}"/>
              </a:ext>
            </a:extLst>
          </p:cNvPr>
          <p:cNvSpPr/>
          <p:nvPr/>
        </p:nvSpPr>
        <p:spPr>
          <a:xfrm>
            <a:off x="1712913" y="6557963"/>
            <a:ext cx="3908425" cy="593725"/>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PDF Extracts</a:t>
            </a:r>
          </a:p>
        </p:txBody>
      </p:sp>
      <p:sp>
        <p:nvSpPr>
          <p:cNvPr id="14" name="Rectangle: Rounded Corners 13">
            <a:extLst>
              <a:ext uri="{FF2B5EF4-FFF2-40B4-BE49-F238E27FC236}">
                <a16:creationId xmlns:a16="http://schemas.microsoft.com/office/drawing/2014/main" id="{813E7148-A073-753D-C2D9-EDD2D2AE4077}"/>
              </a:ext>
            </a:extLst>
          </p:cNvPr>
          <p:cNvSpPr/>
          <p:nvPr/>
        </p:nvSpPr>
        <p:spPr>
          <a:xfrm>
            <a:off x="6196013" y="4827588"/>
            <a:ext cx="3908425" cy="593725"/>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eDocs Folders</a:t>
            </a:r>
          </a:p>
        </p:txBody>
      </p:sp>
      <p:sp>
        <p:nvSpPr>
          <p:cNvPr id="15" name="Rectangle: Rounded Corners 14">
            <a:extLst>
              <a:ext uri="{FF2B5EF4-FFF2-40B4-BE49-F238E27FC236}">
                <a16:creationId xmlns:a16="http://schemas.microsoft.com/office/drawing/2014/main" id="{CC619095-B2E3-FD07-B8EB-95F6CFED1420}"/>
              </a:ext>
            </a:extLst>
          </p:cNvPr>
          <p:cNvSpPr/>
          <p:nvPr/>
        </p:nvSpPr>
        <p:spPr>
          <a:xfrm>
            <a:off x="6200775" y="5694363"/>
            <a:ext cx="3908425" cy="593725"/>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Oracle Database</a:t>
            </a:r>
          </a:p>
        </p:txBody>
      </p:sp>
      <p:pic>
        <p:nvPicPr>
          <p:cNvPr id="44052" name="Picture 16">
            <a:extLst>
              <a:ext uri="{FF2B5EF4-FFF2-40B4-BE49-F238E27FC236}">
                <a16:creationId xmlns:a16="http://schemas.microsoft.com/office/drawing/2014/main" id="{076B43CA-560D-8A8D-7449-82D69C0CC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075" y="7381875"/>
            <a:ext cx="7000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18">
            <a:extLst>
              <a:ext uri="{FF2B5EF4-FFF2-40B4-BE49-F238E27FC236}">
                <a16:creationId xmlns:a16="http://schemas.microsoft.com/office/drawing/2014/main" id="{BCFE03B8-FA9E-10B4-57B1-8A8229483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163" y="7375525"/>
            <a:ext cx="70008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0">
            <a:extLst>
              <a:ext uri="{FF2B5EF4-FFF2-40B4-BE49-F238E27FC236}">
                <a16:creationId xmlns:a16="http://schemas.microsoft.com/office/drawing/2014/main" id="{3CACBC63-4667-581C-280D-4633BB465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713" y="7354888"/>
            <a:ext cx="7254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22" descr="A black text on a white background&#10;&#10;Description automatically generated">
            <a:extLst>
              <a:ext uri="{FF2B5EF4-FFF2-40B4-BE49-F238E27FC236}">
                <a16:creationId xmlns:a16="http://schemas.microsoft.com/office/drawing/2014/main" id="{B62A00F2-DEFA-976C-44F2-85FD63D90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2600" y="7381875"/>
            <a:ext cx="12255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6" name="Picture 24">
            <a:extLst>
              <a:ext uri="{FF2B5EF4-FFF2-40B4-BE49-F238E27FC236}">
                <a16:creationId xmlns:a16="http://schemas.microsoft.com/office/drawing/2014/main" id="{A8F9A0EC-D541-7AEF-85B0-30AB23229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150" y="6980238"/>
            <a:ext cx="121443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7" name="Picture 26" descr="A cloud and a blue object&#10;&#10;Description automatically generated with medium confidence">
            <a:extLst>
              <a:ext uri="{FF2B5EF4-FFF2-40B4-BE49-F238E27FC236}">
                <a16:creationId xmlns:a16="http://schemas.microsoft.com/office/drawing/2014/main" id="{3900E0A8-D432-DF10-6FF9-9179A44D0A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8463" y="6775450"/>
            <a:ext cx="2000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70A2C7C0-0307-B4A5-04DC-3D99316252C6}"/>
              </a:ext>
            </a:extLst>
          </p:cNvPr>
          <p:cNvSpPr/>
          <p:nvPr/>
        </p:nvSpPr>
        <p:spPr>
          <a:xfrm>
            <a:off x="12657138" y="4956175"/>
            <a:ext cx="2881312" cy="930275"/>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Logical Data Warehouse</a:t>
            </a:r>
          </a:p>
        </p:txBody>
      </p:sp>
      <p:sp>
        <p:nvSpPr>
          <p:cNvPr id="31" name="Rectangle: Rounded Corners 30">
            <a:extLst>
              <a:ext uri="{FF2B5EF4-FFF2-40B4-BE49-F238E27FC236}">
                <a16:creationId xmlns:a16="http://schemas.microsoft.com/office/drawing/2014/main" id="{3C7BBEF5-7CEE-8C01-FA78-D6D0F5EEAC73}"/>
              </a:ext>
            </a:extLst>
          </p:cNvPr>
          <p:cNvSpPr/>
          <p:nvPr/>
        </p:nvSpPr>
        <p:spPr>
          <a:xfrm>
            <a:off x="18027650" y="4951413"/>
            <a:ext cx="2881313" cy="930275"/>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Power BI</a:t>
            </a:r>
          </a:p>
        </p:txBody>
      </p:sp>
      <p:pic>
        <p:nvPicPr>
          <p:cNvPr id="44060" name="Picture 32" descr="A black and yellow logo&#10;&#10;Description automatically generated">
            <a:extLst>
              <a:ext uri="{FF2B5EF4-FFF2-40B4-BE49-F238E27FC236}">
                <a16:creationId xmlns:a16="http://schemas.microsoft.com/office/drawing/2014/main" id="{64A85DFD-D278-3629-E72F-EF5CE40147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38875" y="6911975"/>
            <a:ext cx="10588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Rounded Corners 33">
            <a:extLst>
              <a:ext uri="{FF2B5EF4-FFF2-40B4-BE49-F238E27FC236}">
                <a16:creationId xmlns:a16="http://schemas.microsoft.com/office/drawing/2014/main" id="{1D2FCF23-BF01-5616-A329-0AA63BFB6E0F}"/>
              </a:ext>
            </a:extLst>
          </p:cNvPr>
          <p:cNvSpPr/>
          <p:nvPr/>
        </p:nvSpPr>
        <p:spPr>
          <a:xfrm>
            <a:off x="12404725" y="3355975"/>
            <a:ext cx="3386138" cy="5937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2400" b="1" dirty="0">
                <a:solidFill>
                  <a:schemeClr val="bg1"/>
                </a:solidFill>
                <a:latin typeface="Arial" panose="020B0604020202020204" pitchFamily="34" charset="0"/>
                <a:cs typeface="Arial" panose="020B0604020202020204" pitchFamily="34" charset="0"/>
              </a:rPr>
              <a:t>Central Repository</a:t>
            </a:r>
          </a:p>
        </p:txBody>
      </p:sp>
      <p:sp>
        <p:nvSpPr>
          <p:cNvPr id="35" name="Rectangle: Rounded Corners 34">
            <a:extLst>
              <a:ext uri="{FF2B5EF4-FFF2-40B4-BE49-F238E27FC236}">
                <a16:creationId xmlns:a16="http://schemas.microsoft.com/office/drawing/2014/main" id="{5E4D9CB9-CC50-01E6-93C6-D6C0BE8966EB}"/>
              </a:ext>
            </a:extLst>
          </p:cNvPr>
          <p:cNvSpPr/>
          <p:nvPr/>
        </p:nvSpPr>
        <p:spPr>
          <a:xfrm>
            <a:off x="17775238" y="3355975"/>
            <a:ext cx="3386137" cy="5937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2400" b="1" dirty="0">
                <a:solidFill>
                  <a:schemeClr val="bg1"/>
                </a:solidFill>
                <a:latin typeface="Arial" panose="020B0604020202020204" pitchFamily="34" charset="0"/>
                <a:cs typeface="Arial" panose="020B0604020202020204" pitchFamily="34" charset="0"/>
              </a:rPr>
              <a:t>Data Integration</a:t>
            </a:r>
          </a:p>
        </p:txBody>
      </p:sp>
      <p:sp>
        <p:nvSpPr>
          <p:cNvPr id="36" name="TextBox 35">
            <a:extLst>
              <a:ext uri="{FF2B5EF4-FFF2-40B4-BE49-F238E27FC236}">
                <a16:creationId xmlns:a16="http://schemas.microsoft.com/office/drawing/2014/main" id="{331A1DA4-01D9-39C9-AB43-3D14F8101593}"/>
              </a:ext>
            </a:extLst>
          </p:cNvPr>
          <p:cNvSpPr txBox="1"/>
          <p:nvPr/>
        </p:nvSpPr>
        <p:spPr>
          <a:xfrm>
            <a:off x="10437813" y="5505450"/>
            <a:ext cx="1655762" cy="708025"/>
          </a:xfrm>
          <a:prstGeom prst="rect">
            <a:avLst/>
          </a:prstGeom>
          <a:noFill/>
        </p:spPr>
        <p:txBody>
          <a:bodyPr>
            <a:spAutoFit/>
          </a:bodyPr>
          <a:lstStyle/>
          <a:p>
            <a:pPr algn="ctr">
              <a:defRPr/>
            </a:pPr>
            <a:r>
              <a:rPr lang="en-IE" sz="20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Data Migration</a:t>
            </a:r>
            <a:endParaRPr lang="en-IE" sz="2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A6C6D0A-189E-15F1-CC0D-67E176A5F2DE}"/>
              </a:ext>
            </a:extLst>
          </p:cNvPr>
          <p:cNvSpPr txBox="1"/>
          <p:nvPr/>
        </p:nvSpPr>
        <p:spPr>
          <a:xfrm>
            <a:off x="15878175" y="5788025"/>
            <a:ext cx="1655763" cy="400050"/>
          </a:xfrm>
          <a:prstGeom prst="rect">
            <a:avLst/>
          </a:prstGeom>
          <a:noFill/>
        </p:spPr>
        <p:txBody>
          <a:bodyPr>
            <a:spAutoFit/>
          </a:bodyPr>
          <a:lstStyle/>
          <a:p>
            <a:pPr algn="ctr">
              <a:defRPr/>
            </a:pPr>
            <a:r>
              <a:rPr lang="en-IE" sz="20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ETL</a:t>
            </a:r>
            <a:endParaRPr lang="en-IE" sz="2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4065" name="TextBox 5">
            <a:extLst>
              <a:ext uri="{FF2B5EF4-FFF2-40B4-BE49-F238E27FC236}">
                <a16:creationId xmlns:a16="http://schemas.microsoft.com/office/drawing/2014/main" id="{6DE49109-46D2-5968-8088-49BE459FD587}"/>
              </a:ext>
            </a:extLst>
          </p:cNvPr>
          <p:cNvSpPr txBox="1">
            <a:spLocks noChangeArrowheads="1"/>
          </p:cNvSpPr>
          <p:nvPr/>
        </p:nvSpPr>
        <p:spPr bwMode="auto">
          <a:xfrm>
            <a:off x="17889538" y="9388475"/>
            <a:ext cx="33861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E" altLang="en-US" sz="2200" b="1">
                <a:solidFill>
                  <a:srgbClr val="005A52"/>
                </a:solidFill>
                <a:latin typeface="Arial" panose="020B0604020202020204" pitchFamily="34" charset="0"/>
                <a:cs typeface="Arial" panose="020B0604020202020204" pitchFamily="34" charset="0"/>
              </a:rPr>
              <a:t>Business Intelligence reporting and deployment</a:t>
            </a:r>
          </a:p>
        </p:txBody>
      </p:sp>
      <p:sp>
        <p:nvSpPr>
          <p:cNvPr id="44066" name="TextBox 7">
            <a:extLst>
              <a:ext uri="{FF2B5EF4-FFF2-40B4-BE49-F238E27FC236}">
                <a16:creationId xmlns:a16="http://schemas.microsoft.com/office/drawing/2014/main" id="{FE165798-1F21-29CA-FA17-83DDCC1AA551}"/>
              </a:ext>
            </a:extLst>
          </p:cNvPr>
          <p:cNvSpPr txBox="1">
            <a:spLocks noChangeArrowheads="1"/>
          </p:cNvSpPr>
          <p:nvPr/>
        </p:nvSpPr>
        <p:spPr bwMode="auto">
          <a:xfrm>
            <a:off x="12460288" y="9382125"/>
            <a:ext cx="33861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E" altLang="en-US" sz="2200" b="1">
                <a:solidFill>
                  <a:srgbClr val="005A52"/>
                </a:solidFill>
                <a:latin typeface="Arial" panose="020B0604020202020204" pitchFamily="34" charset="0"/>
                <a:cs typeface="Arial" panose="020B0604020202020204" pitchFamily="34" charset="0"/>
              </a:rPr>
              <a:t>Data cleaning,  processing, storage and transformation for reporting views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7511B9C-742A-1E19-A683-40F1CC6AB043}"/>
              </a:ext>
            </a:extLst>
          </p:cNvPr>
          <p:cNvSpPr/>
          <p:nvPr/>
        </p:nvSpPr>
        <p:spPr>
          <a:xfrm>
            <a:off x="1471613" y="2674938"/>
            <a:ext cx="20134262" cy="9744075"/>
          </a:xfrm>
          <a:prstGeom prst="rect">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46085" name="TextBox 7">
            <a:extLst>
              <a:ext uri="{FF2B5EF4-FFF2-40B4-BE49-F238E27FC236}">
                <a16:creationId xmlns:a16="http://schemas.microsoft.com/office/drawing/2014/main" id="{5AD5812A-83B4-2A42-AAD9-5AC3D195EAE9}"/>
              </a:ext>
            </a:extLst>
          </p:cNvPr>
          <p:cNvSpPr txBox="1">
            <a:spLocks noChangeArrowheads="1"/>
          </p:cNvSpPr>
          <p:nvPr/>
        </p:nvSpPr>
        <p:spPr bwMode="auto">
          <a:xfrm>
            <a:off x="1471613" y="1612900"/>
            <a:ext cx="1811178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70000"/>
              </a:lnSpc>
              <a:spcAft>
                <a:spcPts val="600"/>
              </a:spcAft>
            </a:pPr>
            <a:r>
              <a:rPr lang="en-GB" altLang="en-US" sz="6600" b="1">
                <a:solidFill>
                  <a:srgbClr val="005A52"/>
                </a:solidFill>
                <a:latin typeface="Arial" panose="020B0604020202020204" pitchFamily="34" charset="0"/>
                <a:cs typeface="Arial" panose="020B0604020202020204" pitchFamily="34" charset="0"/>
              </a:rPr>
              <a:t>Pipelines Deployment</a:t>
            </a:r>
          </a:p>
        </p:txBody>
      </p:sp>
      <p:sp>
        <p:nvSpPr>
          <p:cNvPr id="2" name="Rectangle 1">
            <a:extLst>
              <a:ext uri="{FF2B5EF4-FFF2-40B4-BE49-F238E27FC236}">
                <a16:creationId xmlns:a16="http://schemas.microsoft.com/office/drawing/2014/main" id="{CE10587E-D8DB-E1E7-5539-8CCE16770A7E}"/>
              </a:ext>
            </a:extLst>
          </p:cNvPr>
          <p:cNvSpPr/>
          <p:nvPr/>
        </p:nvSpPr>
        <p:spPr>
          <a:xfrm>
            <a:off x="9790113" y="3271838"/>
            <a:ext cx="4803775" cy="1957387"/>
          </a:xfrm>
          <a:prstGeom prst="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Development</a:t>
            </a:r>
          </a:p>
        </p:txBody>
      </p:sp>
      <p:sp>
        <p:nvSpPr>
          <p:cNvPr id="3" name="Rectangle 2">
            <a:extLst>
              <a:ext uri="{FF2B5EF4-FFF2-40B4-BE49-F238E27FC236}">
                <a16:creationId xmlns:a16="http://schemas.microsoft.com/office/drawing/2014/main" id="{4C619D92-6BE3-218E-C9B1-85B34CCB5ABD}"/>
              </a:ext>
            </a:extLst>
          </p:cNvPr>
          <p:cNvSpPr/>
          <p:nvPr/>
        </p:nvSpPr>
        <p:spPr>
          <a:xfrm>
            <a:off x="9790113" y="6502400"/>
            <a:ext cx="4803775" cy="1955800"/>
          </a:xfrm>
          <a:prstGeom prst="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UAT</a:t>
            </a:r>
          </a:p>
        </p:txBody>
      </p:sp>
      <p:sp>
        <p:nvSpPr>
          <p:cNvPr id="4" name="Rectangle 3">
            <a:extLst>
              <a:ext uri="{FF2B5EF4-FFF2-40B4-BE49-F238E27FC236}">
                <a16:creationId xmlns:a16="http://schemas.microsoft.com/office/drawing/2014/main" id="{9E643FDB-746D-2C8E-0DEC-6E55A0498EAC}"/>
              </a:ext>
            </a:extLst>
          </p:cNvPr>
          <p:cNvSpPr/>
          <p:nvPr/>
        </p:nvSpPr>
        <p:spPr>
          <a:xfrm>
            <a:off x="9790113" y="9731375"/>
            <a:ext cx="4803775" cy="1957388"/>
          </a:xfrm>
          <a:prstGeom prst="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Production</a:t>
            </a:r>
          </a:p>
        </p:txBody>
      </p:sp>
      <p:sp>
        <p:nvSpPr>
          <p:cNvPr id="5" name="Rectangle 4">
            <a:extLst>
              <a:ext uri="{FF2B5EF4-FFF2-40B4-BE49-F238E27FC236}">
                <a16:creationId xmlns:a16="http://schemas.microsoft.com/office/drawing/2014/main" id="{1D7F944C-DA24-75EF-E453-32C946B176EF}"/>
              </a:ext>
            </a:extLst>
          </p:cNvPr>
          <p:cNvSpPr/>
          <p:nvPr/>
        </p:nvSpPr>
        <p:spPr>
          <a:xfrm>
            <a:off x="2252663" y="3319463"/>
            <a:ext cx="4381500" cy="8369300"/>
          </a:xfrm>
          <a:prstGeom prst="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Workspaces</a:t>
            </a:r>
          </a:p>
          <a:p>
            <a:pPr algn="ctr">
              <a:defRPr/>
            </a:pPr>
            <a:r>
              <a:rPr lang="en-IE" sz="2400" dirty="0">
                <a:latin typeface="Arial" panose="020B0604020202020204" pitchFamily="34" charset="0"/>
                <a:cs typeface="Arial" panose="020B0604020202020204" pitchFamily="34" charset="0"/>
              </a:rPr>
              <a:t>Three workspaces created in Power BI Service, Fabric platform</a:t>
            </a:r>
          </a:p>
        </p:txBody>
      </p:sp>
      <p:cxnSp>
        <p:nvCxnSpPr>
          <p:cNvPr id="7" name="Straight Connector 6">
            <a:extLst>
              <a:ext uri="{FF2B5EF4-FFF2-40B4-BE49-F238E27FC236}">
                <a16:creationId xmlns:a16="http://schemas.microsoft.com/office/drawing/2014/main" id="{0BCE4006-73EF-16DD-88C9-8ADEE23EDA28}"/>
              </a:ext>
            </a:extLst>
          </p:cNvPr>
          <p:cNvCxnSpPr>
            <a:cxnSpLocks/>
          </p:cNvCxnSpPr>
          <p:nvPr/>
        </p:nvCxnSpPr>
        <p:spPr>
          <a:xfrm>
            <a:off x="7804150" y="4465638"/>
            <a:ext cx="0" cy="6145212"/>
          </a:xfrm>
          <a:prstGeom prst="line">
            <a:avLst/>
          </a:prstGeom>
          <a:ln w="76200">
            <a:solidFill>
              <a:srgbClr val="B3B6A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861D6-2CFF-B82A-CBBC-FCE8C465F88F}"/>
              </a:ext>
            </a:extLst>
          </p:cNvPr>
          <p:cNvCxnSpPr>
            <a:cxnSpLocks/>
          </p:cNvCxnSpPr>
          <p:nvPr/>
        </p:nvCxnSpPr>
        <p:spPr>
          <a:xfrm>
            <a:off x="7804150" y="7507288"/>
            <a:ext cx="1985963" cy="0"/>
          </a:xfrm>
          <a:prstGeom prst="line">
            <a:avLst/>
          </a:prstGeom>
          <a:ln w="76200">
            <a:solidFill>
              <a:srgbClr val="B3B6A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516660-2F08-CAAB-0585-F6EB35A2E281}"/>
              </a:ext>
            </a:extLst>
          </p:cNvPr>
          <p:cNvCxnSpPr>
            <a:cxnSpLocks/>
          </p:cNvCxnSpPr>
          <p:nvPr/>
        </p:nvCxnSpPr>
        <p:spPr>
          <a:xfrm>
            <a:off x="7804150" y="4465638"/>
            <a:ext cx="1985963" cy="0"/>
          </a:xfrm>
          <a:prstGeom prst="line">
            <a:avLst/>
          </a:prstGeom>
          <a:ln w="76200">
            <a:solidFill>
              <a:srgbClr val="B3B6A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3F90C4-62D5-EC5A-5CAE-6A204537C850}"/>
              </a:ext>
            </a:extLst>
          </p:cNvPr>
          <p:cNvCxnSpPr>
            <a:cxnSpLocks/>
          </p:cNvCxnSpPr>
          <p:nvPr/>
        </p:nvCxnSpPr>
        <p:spPr>
          <a:xfrm>
            <a:off x="7804150" y="10610850"/>
            <a:ext cx="1985963" cy="0"/>
          </a:xfrm>
          <a:prstGeom prst="line">
            <a:avLst/>
          </a:prstGeom>
          <a:ln w="76200">
            <a:solidFill>
              <a:srgbClr val="B3B6A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0F92F4-16F8-D781-97EC-E4CE68A08227}"/>
              </a:ext>
            </a:extLst>
          </p:cNvPr>
          <p:cNvCxnSpPr>
            <a:cxnSpLocks/>
          </p:cNvCxnSpPr>
          <p:nvPr/>
        </p:nvCxnSpPr>
        <p:spPr>
          <a:xfrm>
            <a:off x="6634163" y="7510463"/>
            <a:ext cx="1985962" cy="0"/>
          </a:xfrm>
          <a:prstGeom prst="line">
            <a:avLst/>
          </a:prstGeom>
          <a:ln w="76200">
            <a:solidFill>
              <a:srgbClr val="B3B6A7"/>
            </a:solidFill>
          </a:ln>
        </p:spPr>
        <p:style>
          <a:lnRef idx="1">
            <a:schemeClr val="accent1"/>
          </a:lnRef>
          <a:fillRef idx="0">
            <a:schemeClr val="accent1"/>
          </a:fillRef>
          <a:effectRef idx="0">
            <a:schemeClr val="accent1"/>
          </a:effectRef>
          <a:fontRef idx="minor">
            <a:schemeClr val="tx1"/>
          </a:fontRef>
        </p:style>
      </p:cxnSp>
      <p:sp>
        <p:nvSpPr>
          <p:cNvPr id="15" name="Arrow: Down 14">
            <a:extLst>
              <a:ext uri="{FF2B5EF4-FFF2-40B4-BE49-F238E27FC236}">
                <a16:creationId xmlns:a16="http://schemas.microsoft.com/office/drawing/2014/main" id="{8011809D-4A2A-5622-7EC7-C4045549F2FC}"/>
              </a:ext>
            </a:extLst>
          </p:cNvPr>
          <p:cNvSpPr/>
          <p:nvPr/>
        </p:nvSpPr>
        <p:spPr>
          <a:xfrm>
            <a:off x="11703050" y="5230813"/>
            <a:ext cx="665163" cy="1250950"/>
          </a:xfrm>
          <a:prstGeom prst="downArrow">
            <a:avLst/>
          </a:prstGeom>
          <a:solidFill>
            <a:srgbClr val="B3B6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6" name="Arrow: Down 15">
            <a:extLst>
              <a:ext uri="{FF2B5EF4-FFF2-40B4-BE49-F238E27FC236}">
                <a16:creationId xmlns:a16="http://schemas.microsoft.com/office/drawing/2014/main" id="{142B5156-8DAF-8D6D-AE74-F60D9CFED5C4}"/>
              </a:ext>
            </a:extLst>
          </p:cNvPr>
          <p:cNvSpPr/>
          <p:nvPr/>
        </p:nvSpPr>
        <p:spPr>
          <a:xfrm>
            <a:off x="11703050" y="8469313"/>
            <a:ext cx="665163" cy="1252537"/>
          </a:xfrm>
          <a:prstGeom prst="downArrow">
            <a:avLst/>
          </a:prstGeom>
          <a:solidFill>
            <a:srgbClr val="B3B6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46097" name="TextBox 16">
            <a:extLst>
              <a:ext uri="{FF2B5EF4-FFF2-40B4-BE49-F238E27FC236}">
                <a16:creationId xmlns:a16="http://schemas.microsoft.com/office/drawing/2014/main" id="{158F9AB8-A111-059E-09F7-A89C84BA9425}"/>
              </a:ext>
            </a:extLst>
          </p:cNvPr>
          <p:cNvSpPr txBox="1">
            <a:spLocks noChangeArrowheads="1"/>
          </p:cNvSpPr>
          <p:nvPr/>
        </p:nvSpPr>
        <p:spPr bwMode="auto">
          <a:xfrm>
            <a:off x="15162213" y="3270250"/>
            <a:ext cx="58261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1pPr>
            <a:lvl2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2pPr>
            <a:lvl3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3pPr>
            <a:lvl4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4pPr>
            <a:lvl5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5pPr>
            <a:lvl6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6pPr>
            <a:lvl7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7pPr>
            <a:lvl8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8pPr>
            <a:lvl9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9pPr>
          </a:lstStyle>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Development phase where the developer built the Reports &amp; dashboards in Power BI Desktop platform</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Performing data modelling, creating  DAX measure, visuals, etc.  </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Limited user access</a:t>
            </a:r>
          </a:p>
          <a:p>
            <a:pPr>
              <a:buFont typeface="Arial" panose="020B0604020202020204" pitchFamily="34" charset="0"/>
              <a:buChar char="•"/>
            </a:pPr>
            <a:endParaRPr lang="en-IE" altLang="en-US" sz="220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IE" altLang="en-US" sz="2200">
              <a:solidFill>
                <a:schemeClr val="bg1"/>
              </a:solidFill>
              <a:latin typeface="Arial" panose="020B0604020202020204" pitchFamily="34" charset="0"/>
              <a:cs typeface="Arial" panose="020B0604020202020204" pitchFamily="34" charset="0"/>
            </a:endParaRPr>
          </a:p>
        </p:txBody>
      </p:sp>
      <p:sp>
        <p:nvSpPr>
          <p:cNvPr id="46098" name="TextBox 17">
            <a:extLst>
              <a:ext uri="{FF2B5EF4-FFF2-40B4-BE49-F238E27FC236}">
                <a16:creationId xmlns:a16="http://schemas.microsoft.com/office/drawing/2014/main" id="{6F36733C-5DD1-88FA-10C7-CEBCCDC402F1}"/>
              </a:ext>
            </a:extLst>
          </p:cNvPr>
          <p:cNvSpPr txBox="1">
            <a:spLocks noChangeArrowheads="1"/>
          </p:cNvSpPr>
          <p:nvPr/>
        </p:nvSpPr>
        <p:spPr bwMode="auto">
          <a:xfrm>
            <a:off x="15162213" y="6418263"/>
            <a:ext cx="582612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1pPr>
            <a:lvl2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2pPr>
            <a:lvl3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3pPr>
            <a:lvl4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4pPr>
            <a:lvl5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5pPr>
            <a:lvl6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6pPr>
            <a:lvl7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7pPr>
            <a:lvl8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8pPr>
            <a:lvl9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9pPr>
          </a:lstStyle>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Testing the Power BI reports on Power BI Service Platform</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Performed Functional Testing</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Performed Data Source testing</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Performed UAT ( with the business users)</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Limited user access</a:t>
            </a:r>
          </a:p>
          <a:p>
            <a:pPr>
              <a:buFont typeface="Arial" panose="020B0604020202020204" pitchFamily="34" charset="0"/>
              <a:buChar char="•"/>
            </a:pPr>
            <a:endParaRPr lang="en-IE" altLang="en-US" sz="2200">
              <a:solidFill>
                <a:schemeClr val="bg1"/>
              </a:solidFill>
              <a:latin typeface="Arial" panose="020B0604020202020204" pitchFamily="34" charset="0"/>
              <a:cs typeface="Arial" panose="020B0604020202020204" pitchFamily="34" charset="0"/>
            </a:endParaRPr>
          </a:p>
        </p:txBody>
      </p:sp>
      <p:sp>
        <p:nvSpPr>
          <p:cNvPr id="46099" name="TextBox 18">
            <a:extLst>
              <a:ext uri="{FF2B5EF4-FFF2-40B4-BE49-F238E27FC236}">
                <a16:creationId xmlns:a16="http://schemas.microsoft.com/office/drawing/2014/main" id="{0108D0BE-0356-77A8-7C24-0B1AAAC89320}"/>
              </a:ext>
            </a:extLst>
          </p:cNvPr>
          <p:cNvSpPr txBox="1">
            <a:spLocks noChangeArrowheads="1"/>
          </p:cNvSpPr>
          <p:nvPr/>
        </p:nvSpPr>
        <p:spPr bwMode="auto">
          <a:xfrm>
            <a:off x="15162213" y="9731375"/>
            <a:ext cx="58261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1pPr>
            <a:lvl2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2pPr>
            <a:lvl3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3pPr>
            <a:lvl4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4pPr>
            <a:lvl5pPr>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5pPr>
            <a:lvl6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6pPr>
            <a:lvl7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7pPr>
            <a:lvl8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8pPr>
            <a:lvl9pPr indent="-914400" defTabSz="825500" eaLnBrk="0" fontAlgn="base" hangingPunct="0">
              <a:spcBef>
                <a:spcPct val="0"/>
              </a:spcBef>
              <a:spcAft>
                <a:spcPct val="0"/>
              </a:spcAft>
              <a:defRPr sz="5600">
                <a:solidFill>
                  <a:srgbClr val="000000"/>
                </a:solidFill>
                <a:latin typeface="Open Sans" panose="020B0606030504020204" pitchFamily="34" charset="0"/>
                <a:cs typeface="Open Sans" panose="020B0606030504020204" pitchFamily="34" charset="0"/>
                <a:sym typeface="Open Sans" panose="020B0606030504020204" pitchFamily="34" charset="0"/>
              </a:defRPr>
            </a:lvl9pPr>
          </a:lstStyle>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Published the dashboard on Power BI Service platform</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Embedding the reports on DAFM website</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Embedding the reports on Food Vision portal</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Public access to the reports </a:t>
            </a:r>
          </a:p>
          <a:p>
            <a:pPr>
              <a:buFont typeface="Arial" panose="020B0604020202020204" pitchFamily="34" charset="0"/>
              <a:buChar char="•"/>
            </a:pPr>
            <a:r>
              <a:rPr lang="en-IE" altLang="en-US" sz="2200">
                <a:solidFill>
                  <a:schemeClr val="bg1"/>
                </a:solidFill>
                <a:latin typeface="Arial" panose="020B0604020202020204" pitchFamily="34" charset="0"/>
                <a:cs typeface="Arial" panose="020B0604020202020204" pitchFamily="34" charset="0"/>
              </a:rPr>
              <a:t>Adminstration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Placeholder Timeline&#10;">
            <a:extLst>
              <a:ext uri="{FF2B5EF4-FFF2-40B4-BE49-F238E27FC236}">
                <a16:creationId xmlns:a16="http://schemas.microsoft.com/office/drawing/2014/main" id="{89AE0614-ADED-227D-B697-D751931DEF21}"/>
              </a:ext>
            </a:extLst>
          </p:cNvPr>
          <p:cNvGraphicFramePr/>
          <p:nvPr/>
        </p:nvGraphicFramePr>
        <p:xfrm>
          <a:off x="318053" y="2495550"/>
          <a:ext cx="22680202" cy="10958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106" name="Title 1">
            <a:extLst>
              <a:ext uri="{FF2B5EF4-FFF2-40B4-BE49-F238E27FC236}">
                <a16:creationId xmlns:a16="http://schemas.microsoft.com/office/drawing/2014/main" id="{391A2B6D-B1D0-2A2C-1685-E3E102BFFB59}"/>
              </a:ext>
            </a:extLst>
          </p:cNvPr>
          <p:cNvSpPr>
            <a:spLocks noGrp="1"/>
          </p:cNvSpPr>
          <p:nvPr>
            <p:ph type="title" idx="4294967295"/>
          </p:nvPr>
        </p:nvSpPr>
        <p:spPr>
          <a:xfrm>
            <a:off x="318053" y="530225"/>
            <a:ext cx="21031200" cy="2651125"/>
          </a:xfrm>
        </p:spPr>
        <p:txBody>
          <a:bodyPr/>
          <a:lstStyle/>
          <a:p>
            <a:r>
              <a:rPr lang="en-US" altLang="en-US" dirty="0"/>
              <a:t>Development Timeline</a:t>
            </a:r>
          </a:p>
        </p:txBody>
      </p:sp>
      <p:sp>
        <p:nvSpPr>
          <p:cNvPr id="6" name="Circle: Hollow 5">
            <a:extLst>
              <a:ext uri="{FF2B5EF4-FFF2-40B4-BE49-F238E27FC236}">
                <a16:creationId xmlns:a16="http://schemas.microsoft.com/office/drawing/2014/main" id="{D4944DF8-2933-0A39-13B2-1F37A6F77E8A}"/>
              </a:ext>
            </a:extLst>
          </p:cNvPr>
          <p:cNvSpPr/>
          <p:nvPr/>
        </p:nvSpPr>
        <p:spPr>
          <a:xfrm>
            <a:off x="7043738" y="3867150"/>
            <a:ext cx="627062" cy="627063"/>
          </a:xfrm>
          <a:prstGeom prst="donut">
            <a:avLst/>
          </a:prstGeom>
          <a:solidFill>
            <a:schemeClr val="bg1"/>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a:defRPr/>
            </a:pPr>
            <a:endParaRPr lang="en-IE" sz="11200"/>
          </a:p>
        </p:txBody>
      </p:sp>
      <p:sp>
        <p:nvSpPr>
          <p:cNvPr id="2" name="Oval 1">
            <a:extLst>
              <a:ext uri="{FF2B5EF4-FFF2-40B4-BE49-F238E27FC236}">
                <a16:creationId xmlns:a16="http://schemas.microsoft.com/office/drawing/2014/main" id="{5DD90859-D629-9DDC-E937-CEE76E798424}"/>
              </a:ext>
            </a:extLst>
          </p:cNvPr>
          <p:cNvSpPr/>
          <p:nvPr/>
        </p:nvSpPr>
        <p:spPr>
          <a:xfrm>
            <a:off x="19104461" y="7426675"/>
            <a:ext cx="1095805" cy="1095805"/>
          </a:xfrm>
          <a:prstGeom prst="ellipse">
            <a:avLst/>
          </a:prstGeom>
          <a:solidFill>
            <a:srgbClr val="005A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 name="Oval 3">
            <a:extLst>
              <a:ext uri="{FF2B5EF4-FFF2-40B4-BE49-F238E27FC236}">
                <a16:creationId xmlns:a16="http://schemas.microsoft.com/office/drawing/2014/main" id="{82A0FEA3-0BED-EA62-1395-B3B63A257EF4}"/>
              </a:ext>
            </a:extLst>
          </p:cNvPr>
          <p:cNvSpPr/>
          <p:nvPr/>
        </p:nvSpPr>
        <p:spPr>
          <a:xfrm>
            <a:off x="15401439" y="7426674"/>
            <a:ext cx="1095805" cy="1095805"/>
          </a:xfrm>
          <a:prstGeom prst="ellipse">
            <a:avLst/>
          </a:prstGeom>
          <a:solidFill>
            <a:srgbClr val="005A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7" name="TextBox 6">
            <a:extLst>
              <a:ext uri="{FF2B5EF4-FFF2-40B4-BE49-F238E27FC236}">
                <a16:creationId xmlns:a16="http://schemas.microsoft.com/office/drawing/2014/main" id="{84295017-B40F-02E2-1169-EE47A647323C}"/>
              </a:ext>
            </a:extLst>
          </p:cNvPr>
          <p:cNvSpPr txBox="1"/>
          <p:nvPr/>
        </p:nvSpPr>
        <p:spPr>
          <a:xfrm>
            <a:off x="14416072" y="9074499"/>
            <a:ext cx="3390680"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800" b="1" dirty="0">
                <a:solidFill>
                  <a:srgbClr val="5E5E5E"/>
                </a:solidFill>
              </a:rPr>
              <a:t>August / September 2024</a:t>
            </a:r>
          </a:p>
          <a:p>
            <a:pPr marL="685800" lvl="1" indent="-457200">
              <a:buFont typeface="Arial" panose="020B0604020202020204" pitchFamily="34" charset="0"/>
              <a:buChar char="•"/>
            </a:pPr>
            <a:r>
              <a:rPr lang="en-US" sz="2800" b="0" dirty="0">
                <a:solidFill>
                  <a:srgbClr val="5E5E5E"/>
                </a:solidFill>
              </a:rPr>
              <a:t>Feedback from Internal and External Stakeholders</a:t>
            </a:r>
          </a:p>
          <a:p>
            <a:pPr marL="0" marR="0" indent="0" algn="ctr" defTabSz="825500" rtl="0" fontAlgn="auto" latinLnBrk="0" hangingPunct="0">
              <a:lnSpc>
                <a:spcPct val="100000"/>
              </a:lnSpc>
              <a:spcBef>
                <a:spcPts val="0"/>
              </a:spcBef>
              <a:spcAft>
                <a:spcPts val="0"/>
              </a:spcAft>
              <a:buClrTx/>
              <a:buSzTx/>
              <a:buFontTx/>
              <a:buNone/>
              <a:tabLst/>
            </a:pPr>
            <a:r>
              <a:rPr kumimoji="0" lang="en-IE" sz="5600" b="0" i="0" u="none" strike="noStrike" cap="none" spc="0" normalizeH="0" baseline="0" dirty="0">
                <a:ln>
                  <a:noFill/>
                </a:ln>
                <a:solidFill>
                  <a:srgbClr val="000000"/>
                </a:solidFill>
                <a:effectLst/>
                <a:uFillTx/>
                <a:latin typeface="Open Sans"/>
                <a:ea typeface="Open Sans"/>
                <a:cs typeface="Open Sans"/>
                <a:sym typeface="Open Sans"/>
              </a:rPr>
              <a:t> </a:t>
            </a:r>
          </a:p>
        </p:txBody>
      </p:sp>
      <p:sp>
        <p:nvSpPr>
          <p:cNvPr id="8" name="TextBox 7">
            <a:extLst>
              <a:ext uri="{FF2B5EF4-FFF2-40B4-BE49-F238E27FC236}">
                <a16:creationId xmlns:a16="http://schemas.microsoft.com/office/drawing/2014/main" id="{2B25AA3D-68AE-082E-5DE2-3A7E0AC6AEB6}"/>
              </a:ext>
            </a:extLst>
          </p:cNvPr>
          <p:cNvSpPr txBox="1"/>
          <p:nvPr/>
        </p:nvSpPr>
        <p:spPr>
          <a:xfrm>
            <a:off x="16497244" y="4541005"/>
            <a:ext cx="3184127"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800" b="1" dirty="0">
                <a:solidFill>
                  <a:srgbClr val="5E5E5E"/>
                </a:solidFill>
              </a:rPr>
              <a:t>September 2024</a:t>
            </a:r>
          </a:p>
          <a:p>
            <a:pPr marL="685800" lvl="1" indent="-457200">
              <a:buFont typeface="Arial" panose="020B0604020202020204" pitchFamily="34" charset="0"/>
              <a:buChar char="•"/>
            </a:pPr>
            <a:r>
              <a:rPr lang="en-IE" sz="2800" b="0" dirty="0">
                <a:solidFill>
                  <a:srgbClr val="5E5E5E"/>
                </a:solidFill>
              </a:rPr>
              <a:t>Review of Website wording and links</a:t>
            </a:r>
          </a:p>
          <a:p>
            <a:pPr marL="0" marR="0" indent="0" algn="ctr" defTabSz="825500" rtl="0" fontAlgn="auto" latinLnBrk="0" hangingPunct="0">
              <a:lnSpc>
                <a:spcPct val="100000"/>
              </a:lnSpc>
              <a:spcBef>
                <a:spcPts val="0"/>
              </a:spcBef>
              <a:spcAft>
                <a:spcPts val="0"/>
              </a:spcAft>
              <a:buClrTx/>
              <a:buSzTx/>
              <a:buFontTx/>
              <a:buNone/>
              <a:tabLst/>
            </a:pPr>
            <a:r>
              <a:rPr kumimoji="0" lang="en-IE" sz="5600" b="0" i="0" u="none" strike="noStrike" cap="none" spc="0" normalizeH="0" baseline="0" dirty="0">
                <a:ln>
                  <a:noFill/>
                </a:ln>
                <a:solidFill>
                  <a:srgbClr val="000000"/>
                </a:solidFill>
                <a:effectLst/>
                <a:uFillTx/>
                <a:latin typeface="Open Sans"/>
                <a:ea typeface="Open Sans"/>
                <a:cs typeface="Open Sans"/>
                <a:sym typeface="Open Sans"/>
              </a:rPr>
              <a:t> </a:t>
            </a:r>
          </a:p>
        </p:txBody>
      </p:sp>
      <p:sp>
        <p:nvSpPr>
          <p:cNvPr id="9" name="Oval 8">
            <a:extLst>
              <a:ext uri="{FF2B5EF4-FFF2-40B4-BE49-F238E27FC236}">
                <a16:creationId xmlns:a16="http://schemas.microsoft.com/office/drawing/2014/main" id="{BF55CF5C-D8B8-4726-9ED3-291A6523E530}"/>
              </a:ext>
            </a:extLst>
          </p:cNvPr>
          <p:cNvSpPr/>
          <p:nvPr/>
        </p:nvSpPr>
        <p:spPr>
          <a:xfrm>
            <a:off x="17252950" y="7426675"/>
            <a:ext cx="1095805" cy="1095805"/>
          </a:xfrm>
          <a:prstGeom prst="ellipse">
            <a:avLst/>
          </a:prstGeom>
          <a:solidFill>
            <a:srgbClr val="005A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10" name="TextBox 9">
            <a:extLst>
              <a:ext uri="{FF2B5EF4-FFF2-40B4-BE49-F238E27FC236}">
                <a16:creationId xmlns:a16="http://schemas.microsoft.com/office/drawing/2014/main" id="{8835B26F-4C4C-1718-5F93-93EBAD498548}"/>
              </a:ext>
            </a:extLst>
          </p:cNvPr>
          <p:cNvSpPr txBox="1"/>
          <p:nvPr/>
        </p:nvSpPr>
        <p:spPr>
          <a:xfrm>
            <a:off x="18089307" y="9148545"/>
            <a:ext cx="2786265"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800" b="1" dirty="0">
                <a:solidFill>
                  <a:srgbClr val="5E5E5E"/>
                </a:solidFill>
              </a:rPr>
              <a:t>October 2024</a:t>
            </a:r>
          </a:p>
          <a:p>
            <a:pPr marL="685800" lvl="1" indent="-457200">
              <a:buFont typeface="Arial" panose="020B0604020202020204" pitchFamily="34" charset="0"/>
              <a:buChar char="•"/>
            </a:pPr>
            <a:r>
              <a:rPr lang="en-US" sz="2800" b="0" dirty="0">
                <a:solidFill>
                  <a:srgbClr val="5E5E5E"/>
                </a:solidFill>
              </a:rPr>
              <a:t>Go Live Dashboard Release</a:t>
            </a:r>
          </a:p>
          <a:p>
            <a:pPr marL="0" marR="0" indent="0" algn="ctr" defTabSz="825500" rtl="0" fontAlgn="auto" latinLnBrk="0" hangingPunct="0">
              <a:lnSpc>
                <a:spcPct val="100000"/>
              </a:lnSpc>
              <a:spcBef>
                <a:spcPts val="0"/>
              </a:spcBef>
              <a:spcAft>
                <a:spcPts val="0"/>
              </a:spcAft>
              <a:buClrTx/>
              <a:buSzTx/>
              <a:buFontTx/>
              <a:buNone/>
              <a:tabLst/>
            </a:pPr>
            <a:r>
              <a:rPr kumimoji="0" lang="en-IE" sz="5600" b="0" i="0" u="none" strike="noStrike" cap="none" spc="0" normalizeH="0" baseline="0" dirty="0">
                <a:ln>
                  <a:noFill/>
                </a:ln>
                <a:solidFill>
                  <a:srgbClr val="000000"/>
                </a:solidFill>
                <a:effectLst/>
                <a:uFillTx/>
                <a:latin typeface="Open Sans"/>
                <a:ea typeface="Open Sans"/>
                <a:cs typeface="Open Sans"/>
                <a:sym typeface="Open Sans"/>
              </a:rPr>
              <a:t> </a:t>
            </a:r>
          </a:p>
        </p:txBody>
      </p:sp>
    </p:spTree>
    <p:extLst>
      <p:ext uri="{BB962C8B-B14F-4D97-AF65-F5344CB8AC3E}">
        <p14:creationId xmlns:p14="http://schemas.microsoft.com/office/powerpoint/2010/main" val="19612949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FAF2C-F484-F0DF-6599-880AFA9001BE}"/>
              </a:ext>
            </a:extLst>
          </p:cNvPr>
          <p:cNvPicPr>
            <a:picLocks noChangeAspect="1"/>
          </p:cNvPicPr>
          <p:nvPr/>
        </p:nvPicPr>
        <p:blipFill>
          <a:blip r:embed="rId2"/>
          <a:srcRect t="19"/>
          <a:stretch/>
        </p:blipFill>
        <p:spPr>
          <a:xfrm>
            <a:off x="20" y="2564"/>
            <a:ext cx="24383980" cy="137134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dirty="0"/>
              <a:t>Mission 1</a:t>
            </a:r>
          </a:p>
        </p:txBody>
      </p:sp>
      <p:pic>
        <p:nvPicPr>
          <p:cNvPr id="4" name="Picture 3">
            <a:extLst>
              <a:ext uri="{FF2B5EF4-FFF2-40B4-BE49-F238E27FC236}">
                <a16:creationId xmlns:a16="http://schemas.microsoft.com/office/drawing/2014/main" id="{60C3DECB-36D5-67AB-2E32-8F7BB67ECD62}"/>
              </a:ext>
            </a:extLst>
          </p:cNvPr>
          <p:cNvPicPr>
            <a:picLocks noChangeAspect="1"/>
          </p:cNvPicPr>
          <p:nvPr/>
        </p:nvPicPr>
        <p:blipFill>
          <a:blip r:embed="rId2"/>
          <a:stretch>
            <a:fillRect/>
          </a:stretch>
        </p:blipFill>
        <p:spPr>
          <a:xfrm>
            <a:off x="1173407" y="2057219"/>
            <a:ext cx="20728652" cy="11658781"/>
          </a:xfrm>
          <a:prstGeom prst="rect">
            <a:avLst/>
          </a:prstGeom>
        </p:spPr>
      </p:pic>
    </p:spTree>
    <p:extLst>
      <p:ext uri="{BB962C8B-B14F-4D97-AF65-F5344CB8AC3E}">
        <p14:creationId xmlns:p14="http://schemas.microsoft.com/office/powerpoint/2010/main" val="381289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dirty="0"/>
              <a:t>Mission 1</a:t>
            </a:r>
          </a:p>
        </p:txBody>
      </p:sp>
      <p:pic>
        <p:nvPicPr>
          <p:cNvPr id="3" name="Picture 2">
            <a:extLst>
              <a:ext uri="{FF2B5EF4-FFF2-40B4-BE49-F238E27FC236}">
                <a16:creationId xmlns:a16="http://schemas.microsoft.com/office/drawing/2014/main" id="{07ED6642-951B-8E09-E1AC-12675841B081}"/>
              </a:ext>
            </a:extLst>
          </p:cNvPr>
          <p:cNvPicPr>
            <a:picLocks noChangeAspect="1"/>
          </p:cNvPicPr>
          <p:nvPr/>
        </p:nvPicPr>
        <p:blipFill>
          <a:blip r:embed="rId2"/>
          <a:stretch>
            <a:fillRect/>
          </a:stretch>
        </p:blipFill>
        <p:spPr>
          <a:xfrm>
            <a:off x="560359" y="1987406"/>
            <a:ext cx="20985219" cy="11728594"/>
          </a:xfrm>
          <a:prstGeom prst="rect">
            <a:avLst/>
          </a:prstGeom>
        </p:spPr>
      </p:pic>
    </p:spTree>
    <p:extLst>
      <p:ext uri="{BB962C8B-B14F-4D97-AF65-F5344CB8AC3E}">
        <p14:creationId xmlns:p14="http://schemas.microsoft.com/office/powerpoint/2010/main" val="232149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dirty="0"/>
              <a:t>Mission 1</a:t>
            </a:r>
          </a:p>
        </p:txBody>
      </p:sp>
      <p:pic>
        <p:nvPicPr>
          <p:cNvPr id="3" name="Picture 2">
            <a:extLst>
              <a:ext uri="{FF2B5EF4-FFF2-40B4-BE49-F238E27FC236}">
                <a16:creationId xmlns:a16="http://schemas.microsoft.com/office/drawing/2014/main" id="{7D4EDBEE-CCCF-CBC4-46D9-AC97313A5868}"/>
              </a:ext>
            </a:extLst>
          </p:cNvPr>
          <p:cNvPicPr>
            <a:picLocks noChangeAspect="1"/>
          </p:cNvPicPr>
          <p:nvPr/>
        </p:nvPicPr>
        <p:blipFill>
          <a:blip r:embed="rId2"/>
          <a:stretch>
            <a:fillRect/>
          </a:stretch>
        </p:blipFill>
        <p:spPr>
          <a:xfrm>
            <a:off x="762000" y="1980276"/>
            <a:ext cx="21140057" cy="11735724"/>
          </a:xfrm>
          <a:prstGeom prst="rect">
            <a:avLst/>
          </a:prstGeom>
        </p:spPr>
      </p:pic>
    </p:spTree>
    <p:extLst>
      <p:ext uri="{BB962C8B-B14F-4D97-AF65-F5344CB8AC3E}">
        <p14:creationId xmlns:p14="http://schemas.microsoft.com/office/powerpoint/2010/main" val="3560245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p:txBody>
          <a:bodyPr/>
          <a:lstStyle/>
          <a:p>
            <a:pPr algn="ctr"/>
            <a:r>
              <a:rPr lang="en-IE" dirty="0"/>
              <a:t>Background</a:t>
            </a:r>
          </a:p>
        </p:txBody>
      </p:sp>
      <p:pic>
        <p:nvPicPr>
          <p:cNvPr id="3" name="Picture 2">
            <a:extLst>
              <a:ext uri="{FF2B5EF4-FFF2-40B4-BE49-F238E27FC236}">
                <a16:creationId xmlns:a16="http://schemas.microsoft.com/office/drawing/2014/main" id="{CF9ED2EF-6F77-80FD-40CA-EBA2C75ED0CD}"/>
              </a:ext>
            </a:extLst>
          </p:cNvPr>
          <p:cNvPicPr>
            <a:picLocks noChangeAspect="1"/>
          </p:cNvPicPr>
          <p:nvPr/>
        </p:nvPicPr>
        <p:blipFill>
          <a:blip r:embed="rId2"/>
          <a:stretch>
            <a:fillRect/>
          </a:stretch>
        </p:blipFill>
        <p:spPr>
          <a:xfrm>
            <a:off x="13757502" y="3028950"/>
            <a:ext cx="10626498" cy="10687050"/>
          </a:xfrm>
          <a:prstGeom prst="rect">
            <a:avLst/>
          </a:prstGeom>
        </p:spPr>
      </p:pic>
      <p:sp>
        <p:nvSpPr>
          <p:cNvPr id="10" name="TextBox 9">
            <a:extLst>
              <a:ext uri="{FF2B5EF4-FFF2-40B4-BE49-F238E27FC236}">
                <a16:creationId xmlns:a16="http://schemas.microsoft.com/office/drawing/2014/main" id="{3F575EAB-8F67-B9DC-2222-FECDAEFDFB2A}"/>
              </a:ext>
            </a:extLst>
          </p:cNvPr>
          <p:cNvSpPr txBox="1"/>
          <p:nvPr/>
        </p:nvSpPr>
        <p:spPr>
          <a:xfrm>
            <a:off x="283028" y="3788569"/>
            <a:ext cx="13977257" cy="72083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Food Vision 2030 is the 10-year strategy for the Irish Agri-Food sector.</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Created by a 32-member committee – representative of a broad cross section of the industry</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lang="en-IE" sz="2600" kern="0" dirty="0">
                <a:latin typeface="Helvetica Neue"/>
                <a:sym typeface="Helvetica Neue"/>
              </a:rPr>
              <a:t>Includes p</a:t>
            </a:r>
            <a:r>
              <a:rPr kumimoji="0" lang="en-IE" sz="2600" b="0" i="0" u="none" strike="noStrike" kern="0" cap="none" spc="0" normalizeH="0" baseline="0" noProof="0" dirty="0" err="1">
                <a:ln>
                  <a:noFill/>
                </a:ln>
                <a:solidFill>
                  <a:srgbClr val="000000"/>
                </a:solidFill>
                <a:effectLst/>
                <a:uLnTx/>
                <a:uFillTx/>
                <a:latin typeface="Helvetica Neue"/>
                <a:sym typeface="Helvetica Neue"/>
              </a:rPr>
              <a:t>rimary</a:t>
            </a:r>
            <a:r>
              <a:rPr lang="en-IE" sz="2600" kern="0" dirty="0">
                <a:latin typeface="Helvetica Neue"/>
                <a:sym typeface="Helvetica Neue"/>
              </a:rPr>
              <a:t> </a:t>
            </a:r>
            <a:r>
              <a:rPr kumimoji="0" lang="en-IE" sz="2600" b="0" i="0" u="none" strike="noStrike" kern="0" cap="none" spc="0" normalizeH="0" baseline="0" noProof="0" dirty="0">
                <a:ln>
                  <a:noFill/>
                </a:ln>
                <a:solidFill>
                  <a:srgbClr val="000000"/>
                </a:solidFill>
                <a:effectLst/>
                <a:uLnTx/>
                <a:uFillTx/>
                <a:latin typeface="Helvetica Neue"/>
                <a:sym typeface="Helvetica Neue"/>
              </a:rPr>
              <a:t>producer representatives and semi state bodies including </a:t>
            </a:r>
          </a:p>
          <a:p>
            <a:pPr marL="800100" lvl="1" indent="-342900" defTabSz="457200">
              <a:lnSpc>
                <a:spcPct val="118000"/>
              </a:lnSpc>
              <a:spcBef>
                <a:spcPct val="30000"/>
              </a:spcBef>
              <a:buFont typeface="Arial" panose="020B0604020202020204" pitchFamily="34" charset="0"/>
              <a:buChar char="•"/>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Food Safety Authority</a:t>
            </a:r>
          </a:p>
          <a:p>
            <a:pPr marL="800100" lvl="1" indent="-342900" defTabSz="457200">
              <a:lnSpc>
                <a:spcPct val="118000"/>
              </a:lnSpc>
              <a:spcBef>
                <a:spcPct val="30000"/>
              </a:spcBef>
              <a:buFont typeface="Arial" panose="020B0604020202020204" pitchFamily="34" charset="0"/>
              <a:buChar char="•"/>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Environmental Protection Agency</a:t>
            </a:r>
          </a:p>
          <a:p>
            <a:pPr marL="800100" lvl="1" indent="-342900" defTabSz="457200">
              <a:lnSpc>
                <a:spcPct val="118000"/>
              </a:lnSpc>
              <a:spcBef>
                <a:spcPct val="30000"/>
              </a:spcBef>
              <a:buFont typeface="Arial" panose="020B0604020202020204" pitchFamily="34" charset="0"/>
              <a:buChar char="•"/>
              <a:defRPr/>
            </a:pPr>
            <a:r>
              <a:rPr lang="en-IE" sz="2600" kern="0" dirty="0">
                <a:latin typeface="Helvetica Neue"/>
                <a:sym typeface="Helvetica Neue"/>
              </a:rPr>
              <a:t>Bord Bia</a:t>
            </a:r>
          </a:p>
          <a:p>
            <a:pPr marL="342900" indent="-342900" defTabSz="457200">
              <a:lnSpc>
                <a:spcPct val="118000"/>
              </a:lnSpc>
              <a:spcBef>
                <a:spcPct val="30000"/>
              </a:spcBef>
              <a:buFont typeface="Arial" panose="020B0604020202020204" pitchFamily="34" charset="0"/>
              <a:buChar char="•"/>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The Strategy aims for Ireland to be a World Leader in Sustainable Food Systems</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Comprised of 4 missions, 22 goals and 218 actions. </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Aim to capture outcomes and present as the following indicators</a:t>
            </a:r>
          </a:p>
          <a:p>
            <a:pPr marL="800100" lvl="1" indent="-342900" defTabSz="457200">
              <a:lnSpc>
                <a:spcPct val="118000"/>
              </a:lnSpc>
              <a:spcBef>
                <a:spcPct val="30000"/>
              </a:spcBef>
              <a:buFont typeface="Arial" panose="020B0604020202020204" pitchFamily="34" charset="0"/>
              <a:buChar char="•"/>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Environmental indicators</a:t>
            </a:r>
          </a:p>
          <a:p>
            <a:pPr marL="800100" lvl="1" indent="-342900" defTabSz="457200">
              <a:lnSpc>
                <a:spcPct val="118000"/>
              </a:lnSpc>
              <a:spcBef>
                <a:spcPct val="30000"/>
              </a:spcBef>
              <a:buFont typeface="Arial" panose="020B0604020202020204" pitchFamily="34" charset="0"/>
              <a:buChar char="•"/>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Economic indicators</a:t>
            </a:r>
          </a:p>
          <a:p>
            <a:pPr marL="800100" lvl="1" indent="-342900" defTabSz="457200">
              <a:lnSpc>
                <a:spcPct val="118000"/>
              </a:lnSpc>
              <a:spcBef>
                <a:spcPct val="30000"/>
              </a:spcBef>
              <a:buFont typeface="Arial" panose="020B0604020202020204" pitchFamily="34" charset="0"/>
              <a:buChar char="•"/>
              <a:defRPr/>
            </a:pPr>
            <a:r>
              <a:rPr lang="en-IE" sz="2600" kern="0" dirty="0">
                <a:latin typeface="Helvetica Neue"/>
                <a:sym typeface="Helvetica Neue"/>
              </a:rPr>
              <a:t>S</a:t>
            </a:r>
            <a:r>
              <a:rPr kumimoji="0" lang="en-IE" sz="2600" b="0" i="0" u="none" strike="noStrike" kern="0" cap="none" spc="0" normalizeH="0" baseline="0" noProof="0" dirty="0" err="1">
                <a:ln>
                  <a:noFill/>
                </a:ln>
                <a:solidFill>
                  <a:srgbClr val="000000"/>
                </a:solidFill>
                <a:effectLst/>
                <a:uLnTx/>
                <a:uFillTx/>
                <a:latin typeface="Helvetica Neue"/>
                <a:sym typeface="Helvetica Neue"/>
              </a:rPr>
              <a:t>ocial</a:t>
            </a:r>
            <a:r>
              <a:rPr kumimoji="0" lang="en-IE" sz="2600" b="0" i="0" u="none" strike="noStrike" kern="0" cap="none" spc="0" normalizeH="0" baseline="0" noProof="0" dirty="0">
                <a:ln>
                  <a:noFill/>
                </a:ln>
                <a:solidFill>
                  <a:srgbClr val="000000"/>
                </a:solidFill>
                <a:effectLst/>
                <a:uLnTx/>
                <a:uFillTx/>
                <a:latin typeface="Helvetica Neue"/>
                <a:sym typeface="Helvetica Neue"/>
              </a:rPr>
              <a:t> indicators.</a:t>
            </a:r>
          </a:p>
        </p:txBody>
      </p:sp>
    </p:spTree>
    <p:extLst>
      <p:ext uri="{BB962C8B-B14F-4D97-AF65-F5344CB8AC3E}">
        <p14:creationId xmlns:p14="http://schemas.microsoft.com/office/powerpoint/2010/main" val="429171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dirty="0"/>
              <a:t>Mission 1</a:t>
            </a:r>
          </a:p>
        </p:txBody>
      </p:sp>
      <p:pic>
        <p:nvPicPr>
          <p:cNvPr id="4" name="Picture 3">
            <a:extLst>
              <a:ext uri="{FF2B5EF4-FFF2-40B4-BE49-F238E27FC236}">
                <a16:creationId xmlns:a16="http://schemas.microsoft.com/office/drawing/2014/main" id="{A2873EF2-552C-4E2F-91DE-F7785E8A7387}"/>
              </a:ext>
            </a:extLst>
          </p:cNvPr>
          <p:cNvPicPr>
            <a:picLocks noChangeAspect="1"/>
          </p:cNvPicPr>
          <p:nvPr/>
        </p:nvPicPr>
        <p:blipFill>
          <a:blip r:embed="rId2"/>
          <a:stretch>
            <a:fillRect/>
          </a:stretch>
        </p:blipFill>
        <p:spPr>
          <a:xfrm>
            <a:off x="257800" y="1833882"/>
            <a:ext cx="21513629" cy="11882118"/>
          </a:xfrm>
          <a:prstGeom prst="rect">
            <a:avLst/>
          </a:prstGeom>
        </p:spPr>
      </p:pic>
    </p:spTree>
    <p:extLst>
      <p:ext uri="{BB962C8B-B14F-4D97-AF65-F5344CB8AC3E}">
        <p14:creationId xmlns:p14="http://schemas.microsoft.com/office/powerpoint/2010/main" val="48412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a:t>Mission 1</a:t>
            </a:r>
            <a:endParaRPr lang="en-IE" dirty="0"/>
          </a:p>
        </p:txBody>
      </p:sp>
      <p:pic>
        <p:nvPicPr>
          <p:cNvPr id="3" name="Picture 2">
            <a:extLst>
              <a:ext uri="{FF2B5EF4-FFF2-40B4-BE49-F238E27FC236}">
                <a16:creationId xmlns:a16="http://schemas.microsoft.com/office/drawing/2014/main" id="{CE0BD245-9163-C167-0E5F-883B144F8745}"/>
              </a:ext>
            </a:extLst>
          </p:cNvPr>
          <p:cNvPicPr>
            <a:picLocks noChangeAspect="1"/>
          </p:cNvPicPr>
          <p:nvPr/>
        </p:nvPicPr>
        <p:blipFill>
          <a:blip r:embed="rId2"/>
          <a:stretch>
            <a:fillRect/>
          </a:stretch>
        </p:blipFill>
        <p:spPr>
          <a:xfrm>
            <a:off x="172984" y="1915885"/>
            <a:ext cx="21198483" cy="11800115"/>
          </a:xfrm>
          <a:prstGeom prst="rect">
            <a:avLst/>
          </a:prstGeom>
        </p:spPr>
      </p:pic>
    </p:spTree>
    <p:extLst>
      <p:ext uri="{BB962C8B-B14F-4D97-AF65-F5344CB8AC3E}">
        <p14:creationId xmlns:p14="http://schemas.microsoft.com/office/powerpoint/2010/main" val="110239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dirty="0"/>
              <a:t>Mission 3</a:t>
            </a:r>
          </a:p>
        </p:txBody>
      </p:sp>
      <p:pic>
        <p:nvPicPr>
          <p:cNvPr id="4" name="Picture 3">
            <a:extLst>
              <a:ext uri="{FF2B5EF4-FFF2-40B4-BE49-F238E27FC236}">
                <a16:creationId xmlns:a16="http://schemas.microsoft.com/office/drawing/2014/main" id="{AEAB9D03-F071-E3F0-A328-64D834396266}"/>
              </a:ext>
            </a:extLst>
          </p:cNvPr>
          <p:cNvPicPr>
            <a:picLocks noChangeAspect="1"/>
          </p:cNvPicPr>
          <p:nvPr/>
        </p:nvPicPr>
        <p:blipFill>
          <a:blip r:embed="rId2"/>
          <a:stretch>
            <a:fillRect/>
          </a:stretch>
        </p:blipFill>
        <p:spPr>
          <a:xfrm>
            <a:off x="674914" y="1959428"/>
            <a:ext cx="20987657" cy="11756571"/>
          </a:xfrm>
          <a:prstGeom prst="rect">
            <a:avLst/>
          </a:prstGeom>
        </p:spPr>
      </p:pic>
    </p:spTree>
    <p:extLst>
      <p:ext uri="{BB962C8B-B14F-4D97-AF65-F5344CB8AC3E}">
        <p14:creationId xmlns:p14="http://schemas.microsoft.com/office/powerpoint/2010/main" val="394881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lstStyle/>
          <a:p>
            <a:pPr algn="ctr"/>
            <a:r>
              <a:rPr lang="en-IE" dirty="0"/>
              <a:t>Mission 4</a:t>
            </a:r>
          </a:p>
        </p:txBody>
      </p:sp>
      <p:pic>
        <p:nvPicPr>
          <p:cNvPr id="3" name="Picture 2">
            <a:extLst>
              <a:ext uri="{FF2B5EF4-FFF2-40B4-BE49-F238E27FC236}">
                <a16:creationId xmlns:a16="http://schemas.microsoft.com/office/drawing/2014/main" id="{36BC6FCA-C465-DC4D-9168-D6DAF0D1C594}"/>
              </a:ext>
            </a:extLst>
          </p:cNvPr>
          <p:cNvPicPr>
            <a:picLocks noChangeAspect="1"/>
          </p:cNvPicPr>
          <p:nvPr/>
        </p:nvPicPr>
        <p:blipFill>
          <a:blip r:embed="rId2"/>
          <a:stretch>
            <a:fillRect/>
          </a:stretch>
        </p:blipFill>
        <p:spPr>
          <a:xfrm>
            <a:off x="440915" y="1845782"/>
            <a:ext cx="21025714" cy="11748882"/>
          </a:xfrm>
          <a:prstGeom prst="rect">
            <a:avLst/>
          </a:prstGeom>
        </p:spPr>
      </p:pic>
    </p:spTree>
    <p:extLst>
      <p:ext uri="{BB962C8B-B14F-4D97-AF65-F5344CB8AC3E}">
        <p14:creationId xmlns:p14="http://schemas.microsoft.com/office/powerpoint/2010/main" val="3842984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noAutofit/>
          </a:bodyPr>
          <a:lstStyle/>
          <a:p>
            <a:pPr algn="ctr"/>
            <a:r>
              <a:rPr lang="en-IE" sz="6000" dirty="0"/>
              <a:t>Strategic Environmental Assessment Indicators</a:t>
            </a:r>
          </a:p>
        </p:txBody>
      </p:sp>
      <p:pic>
        <p:nvPicPr>
          <p:cNvPr id="4" name="Picture 3">
            <a:extLst>
              <a:ext uri="{FF2B5EF4-FFF2-40B4-BE49-F238E27FC236}">
                <a16:creationId xmlns:a16="http://schemas.microsoft.com/office/drawing/2014/main" id="{BCFF2A7A-BB7A-0038-9339-A4FBF561133B}"/>
              </a:ext>
            </a:extLst>
          </p:cNvPr>
          <p:cNvPicPr>
            <a:picLocks noChangeAspect="1"/>
          </p:cNvPicPr>
          <p:nvPr/>
        </p:nvPicPr>
        <p:blipFill>
          <a:blip r:embed="rId3"/>
          <a:stretch>
            <a:fillRect/>
          </a:stretch>
        </p:blipFill>
        <p:spPr>
          <a:xfrm>
            <a:off x="0" y="1607637"/>
            <a:ext cx="21743231" cy="12151906"/>
          </a:xfrm>
          <a:prstGeom prst="rect">
            <a:avLst/>
          </a:prstGeom>
        </p:spPr>
      </p:pic>
    </p:spTree>
    <p:extLst>
      <p:ext uri="{BB962C8B-B14F-4D97-AF65-F5344CB8AC3E}">
        <p14:creationId xmlns:p14="http://schemas.microsoft.com/office/powerpoint/2010/main" val="1042010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a:xfrm>
            <a:off x="1411288" y="547007"/>
            <a:ext cx="19283362" cy="1913164"/>
          </a:xfrm>
        </p:spPr>
        <p:txBody>
          <a:bodyPr>
            <a:noAutofit/>
          </a:bodyPr>
          <a:lstStyle/>
          <a:p>
            <a:pPr algn="ctr"/>
            <a:r>
              <a:rPr lang="en-IE" sz="6000" dirty="0"/>
              <a:t>Strategic Environmental Assessment Indicators</a:t>
            </a:r>
          </a:p>
        </p:txBody>
      </p:sp>
      <p:pic>
        <p:nvPicPr>
          <p:cNvPr id="3" name="Picture 2">
            <a:extLst>
              <a:ext uri="{FF2B5EF4-FFF2-40B4-BE49-F238E27FC236}">
                <a16:creationId xmlns:a16="http://schemas.microsoft.com/office/drawing/2014/main" id="{0E0F4B24-191A-E199-0201-778AFB2FCEA5}"/>
              </a:ext>
            </a:extLst>
          </p:cNvPr>
          <p:cNvPicPr>
            <a:picLocks noChangeAspect="1"/>
          </p:cNvPicPr>
          <p:nvPr/>
        </p:nvPicPr>
        <p:blipFill>
          <a:blip r:embed="rId3"/>
          <a:stretch>
            <a:fillRect/>
          </a:stretch>
        </p:blipFill>
        <p:spPr>
          <a:xfrm>
            <a:off x="195943" y="1621595"/>
            <a:ext cx="21640800" cy="11993055"/>
          </a:xfrm>
          <a:prstGeom prst="rect">
            <a:avLst/>
          </a:prstGeom>
        </p:spPr>
      </p:pic>
    </p:spTree>
    <p:extLst>
      <p:ext uri="{BB962C8B-B14F-4D97-AF65-F5344CB8AC3E}">
        <p14:creationId xmlns:p14="http://schemas.microsoft.com/office/powerpoint/2010/main" val="2204909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p:txBody>
          <a:bodyPr/>
          <a:lstStyle/>
          <a:p>
            <a:pPr algn="ctr"/>
            <a:r>
              <a:rPr lang="en-IE" dirty="0"/>
              <a:t>Next Steps</a:t>
            </a:r>
          </a:p>
        </p:txBody>
      </p:sp>
      <p:pic>
        <p:nvPicPr>
          <p:cNvPr id="3" name="Picture 2">
            <a:extLst>
              <a:ext uri="{FF2B5EF4-FFF2-40B4-BE49-F238E27FC236}">
                <a16:creationId xmlns:a16="http://schemas.microsoft.com/office/drawing/2014/main" id="{CF9ED2EF-6F77-80FD-40CA-EBA2C75ED0CD}"/>
              </a:ext>
            </a:extLst>
          </p:cNvPr>
          <p:cNvPicPr>
            <a:picLocks noChangeAspect="1"/>
          </p:cNvPicPr>
          <p:nvPr/>
        </p:nvPicPr>
        <p:blipFill>
          <a:blip r:embed="rId2"/>
          <a:stretch>
            <a:fillRect/>
          </a:stretch>
        </p:blipFill>
        <p:spPr>
          <a:xfrm>
            <a:off x="13694228" y="3028950"/>
            <a:ext cx="10689771" cy="10687050"/>
          </a:xfrm>
          <a:prstGeom prst="rect">
            <a:avLst/>
          </a:prstGeom>
        </p:spPr>
      </p:pic>
      <p:sp>
        <p:nvSpPr>
          <p:cNvPr id="4" name="Content Placeholder 2">
            <a:extLst>
              <a:ext uri="{FF2B5EF4-FFF2-40B4-BE49-F238E27FC236}">
                <a16:creationId xmlns:a16="http://schemas.microsoft.com/office/drawing/2014/main" id="{742D1A65-780A-D03D-2037-087DFFC1A15F}"/>
              </a:ext>
            </a:extLst>
          </p:cNvPr>
          <p:cNvSpPr txBox="1">
            <a:spLocks/>
          </p:cNvSpPr>
          <p:nvPr/>
        </p:nvSpPr>
        <p:spPr>
          <a:xfrm>
            <a:off x="537368" y="4005943"/>
            <a:ext cx="13352803" cy="6770914"/>
          </a:xfrm>
          <a:prstGeom prst="rect">
            <a:avLst/>
          </a:prstGeom>
        </p:spPr>
        <p:txBody>
          <a:bodyPr>
            <a:noAutofit/>
          </a:bodyPr>
          <a:lstStyle>
            <a:lvl1pPr algn="l" defTabSz="825500" rtl="0" eaLnBrk="0" fontAlgn="base" hangingPunct="0">
              <a:lnSpc>
                <a:spcPct val="110000"/>
              </a:lnSpc>
              <a:spcBef>
                <a:spcPct val="0"/>
              </a:spcBef>
              <a:spcAft>
                <a:spcPct val="0"/>
              </a:spcAft>
              <a:defRPr sz="8800" spc="-150">
                <a:solidFill>
                  <a:srgbClr val="5E5E5E"/>
                </a:solidFill>
                <a:latin typeface="+mn-lt"/>
                <a:ea typeface="Open Sans"/>
                <a:cs typeface="Open Sans"/>
                <a:sym typeface="Open Sans" panose="020B0606030504020204" pitchFamily="34" charset="0"/>
              </a:defRPr>
            </a:lvl1pPr>
            <a:lvl2pPr indent="228600" algn="l" defTabSz="825500" rtl="0" eaLnBrk="0" fontAlgn="base" hangingPunct="0">
              <a:lnSpc>
                <a:spcPct val="110000"/>
              </a:lnSpc>
              <a:spcBef>
                <a:spcPct val="0"/>
              </a:spcBef>
              <a:spcAft>
                <a:spcPct val="0"/>
              </a:spcAft>
              <a:defRPr sz="6000" spc="-150">
                <a:solidFill>
                  <a:srgbClr val="5E5E5E"/>
                </a:solidFill>
                <a:latin typeface="+mn-lt"/>
                <a:ea typeface="Open Sans"/>
                <a:cs typeface="Open Sans"/>
                <a:sym typeface="Open Sans" panose="020B0606030504020204" pitchFamily="34" charset="0"/>
              </a:defRPr>
            </a:lvl2pPr>
            <a:lvl3pPr marL="1439863" indent="-857250" algn="l" defTabSz="825500" rtl="0" eaLnBrk="0" fontAlgn="base" hangingPunct="0">
              <a:lnSpc>
                <a:spcPct val="110000"/>
              </a:lnSpc>
              <a:spcBef>
                <a:spcPct val="0"/>
              </a:spcBef>
              <a:spcAft>
                <a:spcPct val="0"/>
              </a:spcAft>
              <a:buClr>
                <a:srgbClr val="83BE41"/>
              </a:buClr>
              <a:buFont typeface=".AppleSystemUIFont"/>
              <a:buChar char="—"/>
              <a:defRPr sz="6000" i="1" spc="-150">
                <a:solidFill>
                  <a:srgbClr val="5E5E5E"/>
                </a:solidFill>
                <a:latin typeface="+mn-lt"/>
                <a:ea typeface="Open Sans"/>
                <a:cs typeface="Open Sans"/>
                <a:sym typeface="Open Sans" panose="020B0606030504020204" pitchFamily="34" charset="0"/>
              </a:defRPr>
            </a:lvl3pPr>
            <a:lvl4pPr marL="2159000" indent="-685800" algn="l" defTabSz="825500" rtl="0" eaLnBrk="0" fontAlgn="base" hangingPunct="0">
              <a:lnSpc>
                <a:spcPct val="110000"/>
              </a:lnSpc>
              <a:spcBef>
                <a:spcPct val="0"/>
              </a:spcBef>
              <a:spcAft>
                <a:spcPct val="0"/>
              </a:spcAft>
              <a:buClr>
                <a:srgbClr val="83BE41"/>
              </a:buClr>
              <a:buFont typeface=".AppleSystemUIFont"/>
              <a:buChar char="—"/>
              <a:defRPr sz="4800" spc="-150">
                <a:solidFill>
                  <a:srgbClr val="5E5E5E"/>
                </a:solidFill>
                <a:latin typeface="+mn-lt"/>
                <a:ea typeface="Open Sans"/>
                <a:cs typeface="Open Sans"/>
                <a:sym typeface="Open Sans" panose="020B0606030504020204" pitchFamily="34" charset="0"/>
              </a:defRPr>
            </a:lvl4pPr>
            <a:lvl5pPr marL="2879725" indent="-685800" algn="l" defTabSz="825500" rtl="0" eaLnBrk="0" fontAlgn="base" hangingPunct="0">
              <a:lnSpc>
                <a:spcPct val="110000"/>
              </a:lnSpc>
              <a:spcBef>
                <a:spcPct val="0"/>
              </a:spcBef>
              <a:spcAft>
                <a:spcPct val="0"/>
              </a:spcAft>
              <a:buClr>
                <a:srgbClr val="83BE41"/>
              </a:buClr>
              <a:buFont typeface=".AppleSystemUIFont"/>
              <a:buChar char="–"/>
              <a:defRPr sz="4800" i="1" spc="-150">
                <a:solidFill>
                  <a:srgbClr val="5E5E5E"/>
                </a:solidFill>
                <a:latin typeface="+mn-lt"/>
                <a:ea typeface="Open Sans"/>
                <a:cs typeface="Open Sans"/>
                <a:sym typeface="Open Sans" panose="020B0606030504020204" pitchFamily="34" charset="0"/>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a:lstStyle>
          <a:p>
            <a:pPr marL="1143000" indent="-1143000">
              <a:lnSpc>
                <a:spcPct val="100000"/>
              </a:lnSpc>
              <a:buFont typeface="Arial" panose="020B0604020202020204" pitchFamily="34" charset="0"/>
              <a:buChar char="•"/>
            </a:pPr>
            <a:r>
              <a:rPr lang="en-IE" sz="3200" kern="0" dirty="0">
                <a:solidFill>
                  <a:schemeClr val="tx1"/>
                </a:solidFill>
                <a:latin typeface="Times New Roman" panose="02020603050405020304" pitchFamily="18" charset="0"/>
                <a:cs typeface="Times New Roman" panose="02020603050405020304" pitchFamily="18" charset="0"/>
              </a:rPr>
              <a:t>Dashboard Updates </a:t>
            </a:r>
          </a:p>
          <a:p>
            <a:pPr marL="1800000" lvl="2"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Data sources to be updated with 2024 data</a:t>
            </a:r>
          </a:p>
          <a:p>
            <a:pPr marL="1800000" lvl="2"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Final 2022 / 2023 data to be included where appropriate</a:t>
            </a:r>
          </a:p>
          <a:p>
            <a:pPr marL="1800000" lvl="2"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Further development of data sources – DAFM Internal and External</a:t>
            </a:r>
          </a:p>
          <a:p>
            <a:pPr marL="1800000" lvl="2"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Ongoing Annual / Biannual updates </a:t>
            </a:r>
          </a:p>
          <a:p>
            <a:pPr marL="1800000" lvl="2"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Data maintained  in the DAFM Logical Data Warehouse</a:t>
            </a:r>
          </a:p>
          <a:p>
            <a:pPr marL="1143000" indent="-1143000">
              <a:lnSpc>
                <a:spcPct val="100000"/>
              </a:lnSpc>
              <a:buFont typeface="Arial" panose="020B0604020202020204" pitchFamily="34" charset="0"/>
              <a:buChar char="•"/>
            </a:pPr>
            <a:endParaRPr lang="en-IE" sz="3200" kern="0" dirty="0">
              <a:solidFill>
                <a:schemeClr val="tx1"/>
              </a:solidFill>
              <a:latin typeface="Times New Roman" panose="02020603050405020304" pitchFamily="18" charset="0"/>
              <a:cs typeface="Times New Roman" panose="02020603050405020304" pitchFamily="18" charset="0"/>
            </a:endParaRPr>
          </a:p>
          <a:p>
            <a:pPr marL="1143000" indent="-1143000">
              <a:lnSpc>
                <a:spcPct val="100000"/>
              </a:lnSpc>
              <a:buFont typeface="Arial" panose="020B0604020202020204" pitchFamily="34" charset="0"/>
              <a:buChar char="•"/>
            </a:pPr>
            <a:r>
              <a:rPr lang="en-IE" sz="3200" kern="0" dirty="0">
                <a:solidFill>
                  <a:schemeClr val="tx1"/>
                </a:solidFill>
                <a:latin typeface="Times New Roman" panose="02020603050405020304" pitchFamily="18" charset="0"/>
                <a:cs typeface="Times New Roman" panose="02020603050405020304" pitchFamily="18" charset="0"/>
              </a:rPr>
              <a:t>Economic and Social Indicator Development</a:t>
            </a:r>
          </a:p>
          <a:p>
            <a:pPr marL="1799862" lvl="4"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High Level Requirements Gathering and Prototype Development in progress</a:t>
            </a:r>
          </a:p>
          <a:p>
            <a:pPr marL="1799862" lvl="4"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Mission 2 indicators - Family Farm Income, Age Profile, Isolation risk, etc</a:t>
            </a:r>
          </a:p>
          <a:p>
            <a:pPr marL="1799862" lvl="4"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Mission 3 indicators - Enhanced food safety, animal health &amp; welfare, etc</a:t>
            </a:r>
          </a:p>
          <a:p>
            <a:pPr marL="1799862" lvl="4" indent="-360000">
              <a:lnSpc>
                <a:spcPct val="100000"/>
              </a:lnSpc>
              <a:buFont typeface="Arial" panose="020B0604020202020204" pitchFamily="34" charset="0"/>
              <a:buChar char="•"/>
            </a:pPr>
            <a:r>
              <a:rPr lang="en-IE" sz="3200" i="0" kern="0" dirty="0">
                <a:solidFill>
                  <a:schemeClr val="tx1"/>
                </a:solidFill>
                <a:latin typeface="Times New Roman" panose="02020603050405020304" pitchFamily="18" charset="0"/>
                <a:cs typeface="Times New Roman" panose="02020603050405020304" pitchFamily="18" charset="0"/>
              </a:rPr>
              <a:t>Mission 4 indicators – Level of private Research &amp; Development, Promotion of food &amp; nutrition security, and Sustainable Food Systems, etc</a:t>
            </a:r>
          </a:p>
          <a:p>
            <a:pPr marL="1143000" indent="-1143000">
              <a:lnSpc>
                <a:spcPct val="100000"/>
              </a:lnSpc>
              <a:buFont typeface="Arial" panose="020B0604020202020204" pitchFamily="34" charset="0"/>
              <a:buChar char="•"/>
            </a:pPr>
            <a:endParaRPr lang="en-IE" sz="3200" kern="0" dirty="0">
              <a:solidFill>
                <a:schemeClr val="tx1"/>
              </a:solidFill>
              <a:latin typeface="Times New Roman" panose="02020603050405020304" pitchFamily="18" charset="0"/>
              <a:cs typeface="Times New Roman" panose="02020603050405020304" pitchFamily="18" charset="0"/>
            </a:endParaRPr>
          </a:p>
          <a:p>
            <a:pPr marL="1143000" indent="-1143000">
              <a:lnSpc>
                <a:spcPct val="100000"/>
              </a:lnSpc>
              <a:buFont typeface="Arial" panose="020B0604020202020204" pitchFamily="34" charset="0"/>
              <a:buChar char="•"/>
            </a:pPr>
            <a:r>
              <a:rPr lang="en-IE" sz="3200" kern="0" dirty="0">
                <a:solidFill>
                  <a:schemeClr val="tx1"/>
                </a:solidFill>
                <a:latin typeface="Times New Roman" panose="02020603050405020304" pitchFamily="18" charset="0"/>
                <a:cs typeface="Times New Roman" panose="02020603050405020304" pitchFamily="18" charset="0"/>
              </a:rPr>
              <a:t>Phase 2 – on a phased basis in 2025</a:t>
            </a:r>
          </a:p>
        </p:txBody>
      </p:sp>
    </p:spTree>
    <p:extLst>
      <p:ext uri="{BB962C8B-B14F-4D97-AF65-F5344CB8AC3E}">
        <p14:creationId xmlns:p14="http://schemas.microsoft.com/office/powerpoint/2010/main" val="328851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317F-2473-40C2-8805-0B1465E2C0FB}"/>
              </a:ext>
            </a:extLst>
          </p:cNvPr>
          <p:cNvSpPr>
            <a:spLocks noGrp="1"/>
          </p:cNvSpPr>
          <p:nvPr>
            <p:ph type="title"/>
          </p:nvPr>
        </p:nvSpPr>
        <p:spPr/>
        <p:txBody>
          <a:bodyPr anchor="ctr">
            <a:normAutofit/>
          </a:bodyPr>
          <a:lstStyle/>
          <a:p>
            <a:r>
              <a:rPr lang="en-IE" sz="9600" dirty="0"/>
              <a:t>Thank you and any questions?</a:t>
            </a:r>
          </a:p>
        </p:txBody>
      </p:sp>
    </p:spTree>
    <p:extLst>
      <p:ext uri="{BB962C8B-B14F-4D97-AF65-F5344CB8AC3E}">
        <p14:creationId xmlns:p14="http://schemas.microsoft.com/office/powerpoint/2010/main" val="40048106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D2A2-4340-DF8B-7A0C-E14C6A0A8501}"/>
              </a:ext>
            </a:extLst>
          </p:cNvPr>
          <p:cNvSpPr>
            <a:spLocks noGrp="1"/>
          </p:cNvSpPr>
          <p:nvPr>
            <p:ph type="title"/>
          </p:nvPr>
        </p:nvSpPr>
        <p:spPr/>
        <p:txBody>
          <a:bodyPr/>
          <a:lstStyle/>
          <a:p>
            <a:pPr algn="ctr"/>
            <a:r>
              <a:rPr lang="en-IE" dirty="0"/>
              <a:t>Project Objectives</a:t>
            </a:r>
          </a:p>
        </p:txBody>
      </p:sp>
      <p:pic>
        <p:nvPicPr>
          <p:cNvPr id="3" name="Picture 2">
            <a:extLst>
              <a:ext uri="{FF2B5EF4-FFF2-40B4-BE49-F238E27FC236}">
                <a16:creationId xmlns:a16="http://schemas.microsoft.com/office/drawing/2014/main" id="{CF9ED2EF-6F77-80FD-40CA-EBA2C75ED0CD}"/>
              </a:ext>
            </a:extLst>
          </p:cNvPr>
          <p:cNvPicPr>
            <a:picLocks noChangeAspect="1"/>
          </p:cNvPicPr>
          <p:nvPr/>
        </p:nvPicPr>
        <p:blipFill>
          <a:blip r:embed="rId2"/>
          <a:stretch>
            <a:fillRect/>
          </a:stretch>
        </p:blipFill>
        <p:spPr>
          <a:xfrm>
            <a:off x="13694228" y="3028950"/>
            <a:ext cx="10689771" cy="10687050"/>
          </a:xfrm>
          <a:prstGeom prst="rect">
            <a:avLst/>
          </a:prstGeom>
        </p:spPr>
      </p:pic>
      <p:sp>
        <p:nvSpPr>
          <p:cNvPr id="10" name="TextBox 9">
            <a:extLst>
              <a:ext uri="{FF2B5EF4-FFF2-40B4-BE49-F238E27FC236}">
                <a16:creationId xmlns:a16="http://schemas.microsoft.com/office/drawing/2014/main" id="{3F575EAB-8F67-B9DC-2222-FECDAEFDFB2A}"/>
              </a:ext>
            </a:extLst>
          </p:cNvPr>
          <p:cNvSpPr txBox="1"/>
          <p:nvPr/>
        </p:nvSpPr>
        <p:spPr>
          <a:xfrm>
            <a:off x="237445" y="3440175"/>
            <a:ext cx="13128171" cy="7905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The Food Vision 2030 Dashboard will identify baseline data to monitor progress against agreed goals as defined by the Strategic Environmental Assessment (SEA) Indicators for the Food Vision 2030 Strategy. </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The first phase of the dashboard is focused on Mission 1 key indicators . </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These indicators were identified and mandated through a consulting process. </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kumimoji="0" lang="en-IE" sz="2600" b="0" i="0" u="none" strike="noStrike" kern="0" cap="none" spc="0" normalizeH="0" baseline="0" noProof="0" dirty="0">
                <a:ln>
                  <a:noFill/>
                </a:ln>
                <a:solidFill>
                  <a:srgbClr val="000000"/>
                </a:solidFill>
                <a:effectLst/>
                <a:uLnTx/>
                <a:uFillTx/>
                <a:latin typeface="Helvetica Neue"/>
                <a:sym typeface="Helvetica Neue"/>
              </a:rPr>
              <a:t>The next phase of the dashboard will focus on the economic and social key indicators identified in the strategy across Missions 2, 3 and 4</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r>
              <a:rPr lang="en-IE" sz="2600" kern="0" dirty="0">
                <a:latin typeface="Helvetica Neue"/>
                <a:sym typeface="Helvetica Neue"/>
              </a:rPr>
              <a:t> D</a:t>
            </a:r>
            <a:r>
              <a:rPr kumimoji="0" lang="en-IE" sz="2600" b="0" i="0" u="none" strike="noStrike" kern="0" cap="none" spc="0" normalizeH="0" baseline="0" noProof="0" dirty="0" err="1">
                <a:ln>
                  <a:noFill/>
                </a:ln>
                <a:solidFill>
                  <a:srgbClr val="000000"/>
                </a:solidFill>
                <a:effectLst/>
                <a:uLnTx/>
                <a:uFillTx/>
                <a:latin typeface="Helvetica Neue"/>
                <a:sym typeface="Helvetica Neue"/>
              </a:rPr>
              <a:t>ashboard</a:t>
            </a:r>
            <a:r>
              <a:rPr kumimoji="0" lang="en-IE" sz="2600" b="0" i="0" u="none" strike="noStrike" kern="0" cap="none" spc="0" normalizeH="0" baseline="0" noProof="0" dirty="0">
                <a:ln>
                  <a:noFill/>
                </a:ln>
                <a:solidFill>
                  <a:srgbClr val="000000"/>
                </a:solidFill>
                <a:effectLst/>
                <a:uLnTx/>
                <a:uFillTx/>
                <a:latin typeface="Helvetica Neue"/>
                <a:sym typeface="Helvetica Neue"/>
              </a:rPr>
              <a:t> will facilitate the data to be assembled centrally and </a:t>
            </a:r>
            <a:r>
              <a:rPr kumimoji="0" lang="en-IE" sz="2600" b="0" i="0" u="none" strike="noStrike" kern="0" cap="none" spc="0" normalizeH="0" baseline="0" noProof="0" dirty="0">
                <a:ln>
                  <a:noFill/>
                </a:ln>
                <a:solidFill>
                  <a:schemeClr val="tx1"/>
                </a:solidFill>
                <a:effectLst/>
                <a:uLnTx/>
                <a:uFillTx/>
                <a:latin typeface="Helvetica Neue"/>
                <a:sym typeface="Helvetica Neue"/>
              </a:rPr>
              <a:t>automated over the course of the programme. </a:t>
            </a:r>
          </a:p>
          <a:p>
            <a:pPr marL="457200" indent="-457200">
              <a:spcAft>
                <a:spcPts val="600"/>
              </a:spcAft>
              <a:buFont typeface="Arial" panose="020B0604020202020204" pitchFamily="34" charset="0"/>
              <a:buChar char="•"/>
            </a:pPr>
            <a:r>
              <a:rPr lang="en-IE" altLang="en-US" sz="2600" dirty="0">
                <a:solidFill>
                  <a:schemeClr val="tx1"/>
                </a:solidFill>
                <a:latin typeface="Helvetica Neue"/>
                <a:cs typeface="Arial" panose="020B0604020202020204" pitchFamily="34" charset="0"/>
              </a:rPr>
              <a:t>Deploy an internal dashboard available to DAFM. </a:t>
            </a:r>
          </a:p>
          <a:p>
            <a:pPr marL="457200" indent="-457200">
              <a:spcAft>
                <a:spcPts val="600"/>
              </a:spcAft>
              <a:buFont typeface="Arial" panose="020B0604020202020204" pitchFamily="34" charset="0"/>
              <a:buChar char="•"/>
            </a:pPr>
            <a:r>
              <a:rPr lang="en-IE" altLang="en-US" sz="2600" dirty="0">
                <a:solidFill>
                  <a:schemeClr val="tx1"/>
                </a:solidFill>
                <a:latin typeface="Helvetica Neue"/>
                <a:cs typeface="Arial" panose="020B0604020202020204" pitchFamily="34" charset="0"/>
              </a:rPr>
              <a:t>Dashboard to also be made available to the public through gov.ie and DAFM websites</a:t>
            </a:r>
          </a:p>
          <a:p>
            <a:pPr marL="457200" indent="-457200">
              <a:spcAft>
                <a:spcPts val="600"/>
              </a:spcAft>
              <a:buFont typeface="Arial" panose="020B0604020202020204" pitchFamily="34" charset="0"/>
              <a:buChar char="•"/>
            </a:pPr>
            <a:r>
              <a:rPr lang="en-IE" altLang="en-US" sz="2600" dirty="0">
                <a:solidFill>
                  <a:schemeClr val="tx1"/>
                </a:solidFill>
                <a:latin typeface="Helvetica Neue"/>
                <a:cs typeface="Arial" panose="020B0604020202020204" pitchFamily="34" charset="0"/>
              </a:rPr>
              <a:t>Make accessible through the public portal for the Food Vision Strategy charting Irelands journey towards being a World Leader in Sustainable Food Systems.</a:t>
            </a: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endParaRPr kumimoji="0" lang="en-IE" sz="2200" b="0" i="0" u="none" strike="noStrike" kern="0" cap="none" spc="0" normalizeH="0" baseline="0" noProof="0" dirty="0">
              <a:ln>
                <a:noFill/>
              </a:ln>
              <a:solidFill>
                <a:srgbClr val="000000"/>
              </a:solidFill>
              <a:effectLst/>
              <a:uLnTx/>
              <a:uFillTx/>
              <a:latin typeface="Helvetica Neue"/>
              <a:sym typeface="Helvetica Neue"/>
            </a:endParaRPr>
          </a:p>
          <a:p>
            <a:pPr marL="342900" marR="0" lvl="0" indent="-342900" algn="l" defTabSz="457200" rtl="0" eaLnBrk="0" fontAlgn="base" latinLnBrk="0" hangingPunct="0">
              <a:lnSpc>
                <a:spcPct val="118000"/>
              </a:lnSpc>
              <a:spcBef>
                <a:spcPct val="30000"/>
              </a:spcBef>
              <a:spcAft>
                <a:spcPct val="0"/>
              </a:spcAft>
              <a:buClrTx/>
              <a:buSzTx/>
              <a:buFont typeface="Arial" panose="020B0604020202020204" pitchFamily="34" charset="0"/>
              <a:buChar char="•"/>
              <a:tabLst/>
              <a:defRPr/>
            </a:pPr>
            <a:endParaRPr kumimoji="0" lang="en-IE" sz="2200" b="0" i="0" u="none" strike="noStrike" kern="0" cap="none" spc="0" normalizeH="0" baseline="0" noProof="0" dirty="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19406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7">
            <a:extLst>
              <a:ext uri="{FF2B5EF4-FFF2-40B4-BE49-F238E27FC236}">
                <a16:creationId xmlns:a16="http://schemas.microsoft.com/office/drawing/2014/main" id="{9C237E66-FF06-B7CC-A039-D6A46C336746}"/>
              </a:ext>
            </a:extLst>
          </p:cNvPr>
          <p:cNvSpPr txBox="1">
            <a:spLocks noChangeArrowheads="1"/>
          </p:cNvSpPr>
          <p:nvPr/>
        </p:nvSpPr>
        <p:spPr bwMode="auto">
          <a:xfrm>
            <a:off x="1471613" y="1216024"/>
            <a:ext cx="19689762" cy="105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70000"/>
              </a:lnSpc>
              <a:spcAft>
                <a:spcPts val="600"/>
              </a:spcAft>
            </a:pPr>
            <a:r>
              <a:rPr lang="en-GB" altLang="en-US" sz="9600" b="1" dirty="0">
                <a:solidFill>
                  <a:srgbClr val="005A52"/>
                </a:solidFill>
                <a:latin typeface="+mn-lt"/>
                <a:cs typeface="Arial" panose="020B0604020202020204" pitchFamily="34" charset="0"/>
              </a:rPr>
              <a:t>Approach</a:t>
            </a:r>
            <a:r>
              <a:rPr lang="en-IE" altLang="en-US" sz="9600" dirty="0">
                <a:latin typeface="+mn-lt"/>
              </a:rPr>
              <a:t> </a:t>
            </a:r>
            <a:endParaRPr lang="en-GB" altLang="en-US" sz="9600" b="1" dirty="0">
              <a:solidFill>
                <a:srgbClr val="005A52"/>
              </a:solidFill>
              <a:latin typeface="+mn-lt"/>
              <a:cs typeface="Arial" panose="020B0604020202020204" pitchFamily="34" charset="0"/>
            </a:endParaRPr>
          </a:p>
        </p:txBody>
      </p:sp>
      <p:sp>
        <p:nvSpPr>
          <p:cNvPr id="5" name="Rectangle: Rounded Corners 4">
            <a:extLst>
              <a:ext uri="{FF2B5EF4-FFF2-40B4-BE49-F238E27FC236}">
                <a16:creationId xmlns:a16="http://schemas.microsoft.com/office/drawing/2014/main" id="{6359F864-E82E-ADFE-C86E-F7FC1C911B02}"/>
              </a:ext>
            </a:extLst>
          </p:cNvPr>
          <p:cNvSpPr/>
          <p:nvPr/>
        </p:nvSpPr>
        <p:spPr>
          <a:xfrm>
            <a:off x="1471613" y="3335338"/>
            <a:ext cx="1881187" cy="1439862"/>
          </a:xfrm>
          <a:prstGeom prst="roundRect">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4</a:t>
            </a:r>
          </a:p>
          <a:p>
            <a:pPr algn="ctr">
              <a:defRPr/>
            </a:pPr>
            <a:r>
              <a:rPr lang="en-IE" sz="2000" dirty="0">
                <a:latin typeface="Arial" panose="020B0604020202020204" pitchFamily="34" charset="0"/>
                <a:cs typeface="Arial" panose="020B0604020202020204" pitchFamily="34" charset="0"/>
              </a:rPr>
              <a:t>Missions</a:t>
            </a:r>
          </a:p>
        </p:txBody>
      </p:sp>
      <p:sp>
        <p:nvSpPr>
          <p:cNvPr id="6" name="Rectangle: Rounded Corners 5">
            <a:extLst>
              <a:ext uri="{FF2B5EF4-FFF2-40B4-BE49-F238E27FC236}">
                <a16:creationId xmlns:a16="http://schemas.microsoft.com/office/drawing/2014/main" id="{FEEA939E-E7A5-8251-0C0D-C081FA36E147}"/>
              </a:ext>
            </a:extLst>
          </p:cNvPr>
          <p:cNvSpPr/>
          <p:nvPr/>
        </p:nvSpPr>
        <p:spPr>
          <a:xfrm>
            <a:off x="1471613" y="5068888"/>
            <a:ext cx="1881187" cy="1439862"/>
          </a:xfrm>
          <a:prstGeom prst="roundRect">
            <a:avLst/>
          </a:prstGeom>
          <a:solidFill>
            <a:srgbClr val="B3B6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21</a:t>
            </a:r>
          </a:p>
          <a:p>
            <a:pPr algn="ctr">
              <a:defRPr/>
            </a:pPr>
            <a:r>
              <a:rPr lang="en-IE" sz="2000" dirty="0">
                <a:latin typeface="Arial" panose="020B0604020202020204" pitchFamily="34" charset="0"/>
                <a:cs typeface="Arial" panose="020B0604020202020204" pitchFamily="34" charset="0"/>
              </a:rPr>
              <a:t>Key Indicators</a:t>
            </a:r>
          </a:p>
        </p:txBody>
      </p:sp>
      <p:sp>
        <p:nvSpPr>
          <p:cNvPr id="7" name="Rectangle: Rounded Corners 6">
            <a:extLst>
              <a:ext uri="{FF2B5EF4-FFF2-40B4-BE49-F238E27FC236}">
                <a16:creationId xmlns:a16="http://schemas.microsoft.com/office/drawing/2014/main" id="{69E1B49C-4C11-6DF3-44D2-E7B0B96A1C62}"/>
              </a:ext>
            </a:extLst>
          </p:cNvPr>
          <p:cNvSpPr/>
          <p:nvPr/>
        </p:nvSpPr>
        <p:spPr>
          <a:xfrm>
            <a:off x="1471613" y="6800850"/>
            <a:ext cx="1882775" cy="1439863"/>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80+</a:t>
            </a:r>
          </a:p>
          <a:p>
            <a:pPr algn="ctr">
              <a:defRPr/>
            </a:pPr>
            <a:r>
              <a:rPr lang="en-IE" sz="2000" dirty="0">
                <a:latin typeface="Arial" panose="020B0604020202020204" pitchFamily="34" charset="0"/>
                <a:cs typeface="Arial" panose="020B0604020202020204" pitchFamily="34" charset="0"/>
              </a:rPr>
              <a:t>Metrics</a:t>
            </a:r>
          </a:p>
        </p:txBody>
      </p:sp>
      <p:sp>
        <p:nvSpPr>
          <p:cNvPr id="8" name="Rectangle: Rounded Corners 7">
            <a:extLst>
              <a:ext uri="{FF2B5EF4-FFF2-40B4-BE49-F238E27FC236}">
                <a16:creationId xmlns:a16="http://schemas.microsoft.com/office/drawing/2014/main" id="{A0CDAB40-2695-5E0C-FFD8-D8079572267B}"/>
              </a:ext>
            </a:extLst>
          </p:cNvPr>
          <p:cNvSpPr/>
          <p:nvPr/>
        </p:nvSpPr>
        <p:spPr>
          <a:xfrm>
            <a:off x="1471613" y="8534400"/>
            <a:ext cx="1882775" cy="1439863"/>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100+</a:t>
            </a:r>
          </a:p>
          <a:p>
            <a:pPr algn="ctr">
              <a:defRPr/>
            </a:pPr>
            <a:r>
              <a:rPr lang="en-IE" sz="2000" dirty="0">
                <a:latin typeface="Arial" panose="020B0604020202020204" pitchFamily="34" charset="0"/>
                <a:cs typeface="Arial" panose="020B0604020202020204" pitchFamily="34" charset="0"/>
              </a:rPr>
              <a:t>Datasets</a:t>
            </a:r>
          </a:p>
        </p:txBody>
      </p:sp>
      <p:cxnSp>
        <p:nvCxnSpPr>
          <p:cNvPr id="11" name="Straight Connector 10">
            <a:extLst>
              <a:ext uri="{FF2B5EF4-FFF2-40B4-BE49-F238E27FC236}">
                <a16:creationId xmlns:a16="http://schemas.microsoft.com/office/drawing/2014/main" id="{A9568039-5DDA-8551-3C5C-E10245630864}"/>
              </a:ext>
            </a:extLst>
          </p:cNvPr>
          <p:cNvCxnSpPr>
            <a:cxnSpLocks/>
          </p:cNvCxnSpPr>
          <p:nvPr/>
        </p:nvCxnSpPr>
        <p:spPr>
          <a:xfrm>
            <a:off x="3687763" y="3334870"/>
            <a:ext cx="0" cy="8337177"/>
          </a:xfrm>
          <a:prstGeom prst="line">
            <a:avLst/>
          </a:prstGeom>
          <a:effectLst>
            <a:glow rad="63500">
              <a:schemeClr val="accent3">
                <a:satMod val="175000"/>
                <a:alpha val="40000"/>
              </a:schemeClr>
            </a:glow>
          </a:effectLst>
        </p:spPr>
        <p:style>
          <a:lnRef idx="2">
            <a:schemeClr val="accent3"/>
          </a:lnRef>
          <a:fillRef idx="0">
            <a:schemeClr val="accent3"/>
          </a:fillRef>
          <a:effectRef idx="1">
            <a:schemeClr val="accent3"/>
          </a:effectRef>
          <a:fontRef idx="minor">
            <a:schemeClr val="tx1"/>
          </a:fontRef>
        </p:style>
      </p:cxnSp>
      <p:grpSp>
        <p:nvGrpSpPr>
          <p:cNvPr id="33803" name="Group 28">
            <a:extLst>
              <a:ext uri="{FF2B5EF4-FFF2-40B4-BE49-F238E27FC236}">
                <a16:creationId xmlns:a16="http://schemas.microsoft.com/office/drawing/2014/main" id="{4F33664E-235A-AF41-98B8-2479C635B648}"/>
              </a:ext>
            </a:extLst>
          </p:cNvPr>
          <p:cNvGrpSpPr>
            <a:grpSpLocks/>
          </p:cNvGrpSpPr>
          <p:nvPr/>
        </p:nvGrpSpPr>
        <p:grpSpPr bwMode="auto">
          <a:xfrm>
            <a:off x="8248196" y="2393186"/>
            <a:ext cx="8689973" cy="1384995"/>
            <a:chOff x="4521284" y="3574242"/>
            <a:chExt cx="4592002" cy="1025837"/>
          </a:xfrm>
        </p:grpSpPr>
        <p:sp>
          <p:nvSpPr>
            <p:cNvPr id="18" name="Oval 17">
              <a:extLst>
                <a:ext uri="{FF2B5EF4-FFF2-40B4-BE49-F238E27FC236}">
                  <a16:creationId xmlns:a16="http://schemas.microsoft.com/office/drawing/2014/main" id="{3BBBD39F-8FE5-510F-8912-E49D75106205}"/>
                </a:ext>
              </a:extLst>
            </p:cNvPr>
            <p:cNvSpPr/>
            <p:nvPr/>
          </p:nvSpPr>
          <p:spPr>
            <a:xfrm>
              <a:off x="4521284" y="3728419"/>
              <a:ext cx="566406" cy="707309"/>
            </a:xfrm>
            <a:prstGeom prst="ellipse">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1</a:t>
              </a:r>
            </a:p>
          </p:txBody>
        </p:sp>
        <p:sp>
          <p:nvSpPr>
            <p:cNvPr id="33819" name="TextBox 21">
              <a:extLst>
                <a:ext uri="{FF2B5EF4-FFF2-40B4-BE49-F238E27FC236}">
                  <a16:creationId xmlns:a16="http://schemas.microsoft.com/office/drawing/2014/main" id="{1A77BCEC-4DB7-0C41-8748-66BC2881A6AE}"/>
                </a:ext>
              </a:extLst>
            </p:cNvPr>
            <p:cNvSpPr txBox="1">
              <a:spLocks noChangeArrowheads="1"/>
            </p:cNvSpPr>
            <p:nvPr/>
          </p:nvSpPr>
          <p:spPr bwMode="auto">
            <a:xfrm>
              <a:off x="5172657" y="3574242"/>
              <a:ext cx="3940629" cy="10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IE" altLang="en-US" sz="2800" b="1" dirty="0">
                  <a:solidFill>
                    <a:srgbClr val="005A52"/>
                  </a:solidFill>
                  <a:latin typeface="Arial" panose="020B0604020202020204" pitchFamily="34" charset="0"/>
                  <a:cs typeface="Arial" panose="020B0604020202020204" pitchFamily="34" charset="0"/>
                </a:rPr>
                <a:t>Mission 1</a:t>
              </a:r>
            </a:p>
            <a:p>
              <a:pPr algn="ctr"/>
              <a:r>
                <a:rPr lang="en-IE" altLang="en-US" sz="2800" b="1" dirty="0">
                  <a:solidFill>
                    <a:srgbClr val="005A52"/>
                  </a:solidFill>
                  <a:latin typeface="Arial" panose="020B0604020202020204" pitchFamily="34" charset="0"/>
                  <a:cs typeface="Arial" panose="020B0604020202020204" pitchFamily="34" charset="0"/>
                </a:rPr>
                <a:t>A Climate Smart, Environmentally Sustainable Agri-Food Sector</a:t>
              </a:r>
            </a:p>
          </p:txBody>
        </p:sp>
      </p:grpSp>
      <p:sp>
        <p:nvSpPr>
          <p:cNvPr id="2" name="Rectangle: Rounded Corners 1">
            <a:extLst>
              <a:ext uri="{FF2B5EF4-FFF2-40B4-BE49-F238E27FC236}">
                <a16:creationId xmlns:a16="http://schemas.microsoft.com/office/drawing/2014/main" id="{D1DE0FDA-A338-C92B-124D-D27EECCA41B5}"/>
              </a:ext>
            </a:extLst>
          </p:cNvPr>
          <p:cNvSpPr/>
          <p:nvPr/>
        </p:nvSpPr>
        <p:spPr>
          <a:xfrm>
            <a:off x="1471613" y="10266363"/>
            <a:ext cx="1882775" cy="15081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30+</a:t>
            </a:r>
          </a:p>
          <a:p>
            <a:pPr algn="ctr">
              <a:defRPr/>
            </a:pPr>
            <a:r>
              <a:rPr lang="en-IE" sz="2000" dirty="0">
                <a:latin typeface="Arial" panose="020B0604020202020204" pitchFamily="34" charset="0"/>
                <a:cs typeface="Arial" panose="020B0604020202020204" pitchFamily="34" charset="0"/>
              </a:rPr>
              <a:t>Dashboards</a:t>
            </a:r>
          </a:p>
        </p:txBody>
      </p:sp>
      <p:sp>
        <p:nvSpPr>
          <p:cNvPr id="3" name="TextBox 2">
            <a:extLst>
              <a:ext uri="{FF2B5EF4-FFF2-40B4-BE49-F238E27FC236}">
                <a16:creationId xmlns:a16="http://schemas.microsoft.com/office/drawing/2014/main" id="{4E204F18-2A63-F4C1-8770-8CE0C0AB41A2}"/>
              </a:ext>
            </a:extLst>
          </p:cNvPr>
          <p:cNvSpPr txBox="1"/>
          <p:nvPr/>
        </p:nvSpPr>
        <p:spPr>
          <a:xfrm>
            <a:off x="4491100" y="4228373"/>
            <a:ext cx="6574473" cy="3703578"/>
          </a:xfrm>
          <a:prstGeom prst="rect">
            <a:avLst/>
          </a:prstGeom>
          <a:gradFill>
            <a:gsLst>
              <a:gs pos="37000">
                <a:schemeClr val="accent1">
                  <a:lumMod val="20000"/>
                  <a:lumOff val="8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IE" sz="2600" b="1" dirty="0"/>
              <a:t>Key Indicators: </a:t>
            </a:r>
          </a:p>
          <a:p>
            <a:pPr marL="0" marR="0" indent="0" defTabSz="825500" rtl="0" fontAlgn="auto" latinLnBrk="0" hangingPunct="0">
              <a:lnSpc>
                <a:spcPct val="100000"/>
              </a:lnSpc>
              <a:spcBef>
                <a:spcPts val="0"/>
              </a:spcBef>
              <a:spcAft>
                <a:spcPts val="0"/>
              </a:spcAft>
              <a:buClrTx/>
              <a:buSzTx/>
              <a:buFontTx/>
              <a:buNone/>
              <a:tabLst/>
            </a:pPr>
            <a:r>
              <a:rPr lang="en-IE" sz="2600" dirty="0"/>
              <a:t>• Biogenic methane level</a:t>
            </a:r>
          </a:p>
          <a:p>
            <a:pPr marL="0" marR="0" indent="0" defTabSz="825500" rtl="0" fontAlgn="auto" latinLnBrk="0" hangingPunct="0">
              <a:lnSpc>
                <a:spcPct val="100000"/>
              </a:lnSpc>
              <a:spcBef>
                <a:spcPts val="0"/>
              </a:spcBef>
              <a:spcAft>
                <a:spcPts val="0"/>
              </a:spcAft>
              <a:buClrTx/>
              <a:buSzTx/>
              <a:buFontTx/>
              <a:buNone/>
              <a:tabLst/>
            </a:pPr>
            <a:r>
              <a:rPr lang="en-IE" sz="2600" dirty="0"/>
              <a:t> • Ammonia and Nitrous Oxide emissions </a:t>
            </a:r>
          </a:p>
          <a:p>
            <a:pPr marL="0" marR="0" indent="0" defTabSz="825500" rtl="0" fontAlgn="auto" latinLnBrk="0" hangingPunct="0">
              <a:lnSpc>
                <a:spcPct val="100000"/>
              </a:lnSpc>
              <a:spcBef>
                <a:spcPts val="0"/>
              </a:spcBef>
              <a:spcAft>
                <a:spcPts val="0"/>
              </a:spcAft>
              <a:buClrTx/>
              <a:buSzTx/>
              <a:buFontTx/>
              <a:buNone/>
              <a:tabLst/>
            </a:pPr>
            <a:r>
              <a:rPr lang="en-IE" sz="2600" dirty="0"/>
              <a:t>• Water quality </a:t>
            </a:r>
          </a:p>
          <a:p>
            <a:pPr marL="0" marR="0" indent="0" defTabSz="825500" rtl="0" fontAlgn="auto" latinLnBrk="0" hangingPunct="0">
              <a:lnSpc>
                <a:spcPct val="100000"/>
              </a:lnSpc>
              <a:spcBef>
                <a:spcPts val="0"/>
              </a:spcBef>
              <a:spcAft>
                <a:spcPts val="0"/>
              </a:spcAft>
              <a:buClrTx/>
              <a:buSzTx/>
              <a:buFontTx/>
              <a:buNone/>
              <a:tabLst/>
            </a:pPr>
            <a:r>
              <a:rPr lang="en-IE" sz="2600" dirty="0"/>
              <a:t>• Biodiversity – land and sea </a:t>
            </a:r>
          </a:p>
          <a:p>
            <a:pPr marL="0" marR="0" indent="0" defTabSz="825500" rtl="0" fontAlgn="auto" latinLnBrk="0" hangingPunct="0">
              <a:lnSpc>
                <a:spcPct val="100000"/>
              </a:lnSpc>
              <a:spcBef>
                <a:spcPts val="0"/>
              </a:spcBef>
              <a:spcAft>
                <a:spcPts val="0"/>
              </a:spcAft>
              <a:buClrTx/>
              <a:buSzTx/>
              <a:buFontTx/>
              <a:buNone/>
              <a:tabLst/>
            </a:pPr>
            <a:r>
              <a:rPr lang="en-IE" sz="2600" dirty="0"/>
              <a:t>• Afforestation level </a:t>
            </a:r>
          </a:p>
          <a:p>
            <a:pPr marL="0" marR="0" indent="0" defTabSz="825500" rtl="0" fontAlgn="auto" latinLnBrk="0" hangingPunct="0">
              <a:lnSpc>
                <a:spcPct val="100000"/>
              </a:lnSpc>
              <a:spcBef>
                <a:spcPts val="0"/>
              </a:spcBef>
              <a:spcAft>
                <a:spcPts val="0"/>
              </a:spcAft>
              <a:buClrTx/>
              <a:buSzTx/>
              <a:buFontTx/>
              <a:buNone/>
              <a:tabLst/>
            </a:pPr>
            <a:r>
              <a:rPr lang="en-IE" sz="2600" dirty="0"/>
              <a:t>• Level of organic farming </a:t>
            </a:r>
          </a:p>
          <a:p>
            <a:pPr marL="0" marR="0" indent="0" defTabSz="825500" rtl="0" fontAlgn="auto" latinLnBrk="0" hangingPunct="0">
              <a:lnSpc>
                <a:spcPct val="100000"/>
              </a:lnSpc>
              <a:spcBef>
                <a:spcPts val="0"/>
              </a:spcBef>
              <a:spcAft>
                <a:spcPts val="0"/>
              </a:spcAft>
              <a:buClrTx/>
              <a:buSzTx/>
              <a:buFontTx/>
              <a:buNone/>
              <a:tabLst/>
            </a:pPr>
            <a:r>
              <a:rPr lang="en-IE" sz="2600" dirty="0"/>
              <a:t>• Food Waste statistics </a:t>
            </a:r>
          </a:p>
          <a:p>
            <a:pPr marL="0" marR="0" indent="0" defTabSz="825500" rtl="0" fontAlgn="auto" latinLnBrk="0" hangingPunct="0">
              <a:lnSpc>
                <a:spcPct val="100000"/>
              </a:lnSpc>
              <a:spcBef>
                <a:spcPts val="0"/>
              </a:spcBef>
              <a:spcAft>
                <a:spcPts val="0"/>
              </a:spcAft>
              <a:buClrTx/>
              <a:buSzTx/>
              <a:buFontTx/>
              <a:buNone/>
              <a:tabLst/>
            </a:pPr>
            <a:r>
              <a:rPr lang="en-IE" sz="2600" dirty="0"/>
              <a:t>• Enhanced Origin Green Programme</a:t>
            </a:r>
            <a:endParaRPr kumimoji="0" lang="en-IE" sz="2600" b="0" i="0" u="none" strike="noStrike" cap="none" spc="0" normalizeH="0" baseline="0" dirty="0">
              <a:ln>
                <a:noFill/>
              </a:ln>
              <a:solidFill>
                <a:srgbClr val="000000"/>
              </a:solidFill>
              <a:effectLst/>
              <a:uFillTx/>
              <a:latin typeface="Open Sans"/>
              <a:ea typeface="Open Sans"/>
              <a:cs typeface="Open Sans"/>
              <a:sym typeface="Open Sans"/>
            </a:endParaRPr>
          </a:p>
        </p:txBody>
      </p:sp>
      <p:sp>
        <p:nvSpPr>
          <p:cNvPr id="9" name="TextBox 8">
            <a:extLst>
              <a:ext uri="{FF2B5EF4-FFF2-40B4-BE49-F238E27FC236}">
                <a16:creationId xmlns:a16="http://schemas.microsoft.com/office/drawing/2014/main" id="{41F91684-334A-8F1B-5A1D-4606E6F14822}"/>
              </a:ext>
            </a:extLst>
          </p:cNvPr>
          <p:cNvSpPr txBox="1"/>
          <p:nvPr/>
        </p:nvSpPr>
        <p:spPr>
          <a:xfrm>
            <a:off x="11868910" y="4228373"/>
            <a:ext cx="12229955" cy="7396897"/>
          </a:xfrm>
          <a:prstGeom prst="rect">
            <a:avLst/>
          </a:prstGeom>
          <a:gradFill>
            <a:gsLst>
              <a:gs pos="0">
                <a:schemeClr val="accent3">
                  <a:lumMod val="20000"/>
                  <a:lumOff val="80000"/>
                </a:schemeClr>
              </a:gs>
              <a:gs pos="74000">
                <a:schemeClr val="accent3">
                  <a:lumMod val="40000"/>
                  <a:lumOff val="60000"/>
                </a:schemeClr>
              </a:gs>
              <a:gs pos="83000">
                <a:schemeClr val="accent3">
                  <a:lumMod val="40000"/>
                  <a:lumOff val="60000"/>
                </a:schemeClr>
              </a:gs>
              <a:gs pos="100000">
                <a:schemeClr val="accent3">
                  <a:lumMod val="60000"/>
                  <a:lumOff val="40000"/>
                </a:schemeClr>
              </a:gs>
            </a:gsLst>
            <a:lin ang="5400000" scaled="1"/>
          </a:gra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IE" sz="2800" b="1" dirty="0"/>
              <a:t>Goals: </a:t>
            </a:r>
          </a:p>
          <a:p>
            <a:pPr marL="0" marR="0" indent="0" defTabSz="825500" rtl="0" fontAlgn="auto" latinLnBrk="0" hangingPunct="0">
              <a:lnSpc>
                <a:spcPct val="100000"/>
              </a:lnSpc>
              <a:spcBef>
                <a:spcPts val="0"/>
              </a:spcBef>
              <a:spcAft>
                <a:spcPts val="0"/>
              </a:spcAft>
              <a:buClrTx/>
              <a:buSzTx/>
              <a:buFontTx/>
              <a:buNone/>
              <a:tabLst/>
            </a:pPr>
            <a:r>
              <a:rPr lang="en-IE" sz="2800" dirty="0"/>
              <a:t>GOAL 1:</a:t>
            </a:r>
          </a:p>
          <a:p>
            <a:pPr marL="0" marR="0" indent="0" defTabSz="825500" rtl="0" fontAlgn="auto" latinLnBrk="0" hangingPunct="0">
              <a:lnSpc>
                <a:spcPct val="100000"/>
              </a:lnSpc>
              <a:spcBef>
                <a:spcPts val="0"/>
              </a:spcBef>
              <a:spcAft>
                <a:spcPts val="0"/>
              </a:spcAft>
              <a:buClrTx/>
              <a:buSzTx/>
              <a:buFontTx/>
              <a:buNone/>
              <a:tabLst/>
            </a:pPr>
            <a:r>
              <a:rPr lang="en-IE" sz="2800" dirty="0"/>
              <a:t>Develop a Climate Neutral Food System by 2050 and Improve Air Quality</a:t>
            </a:r>
          </a:p>
          <a:p>
            <a:pPr marL="0" marR="0" indent="0" defTabSz="825500" rtl="0" fontAlgn="auto" latinLnBrk="0" hangingPunct="0">
              <a:lnSpc>
                <a:spcPct val="100000"/>
              </a:lnSpc>
              <a:spcBef>
                <a:spcPts val="0"/>
              </a:spcBef>
              <a:spcAft>
                <a:spcPts val="0"/>
              </a:spcAft>
              <a:buClrTx/>
              <a:buSzTx/>
              <a:buFontTx/>
              <a:buNone/>
              <a:tabLst/>
            </a:pPr>
            <a:r>
              <a:rPr lang="en-IE" sz="2800" dirty="0"/>
              <a:t>GOAL 2:</a:t>
            </a:r>
          </a:p>
          <a:p>
            <a:pPr marL="0" marR="0" indent="0" defTabSz="825500" rtl="0" fontAlgn="auto" latinLnBrk="0" hangingPunct="0">
              <a:lnSpc>
                <a:spcPct val="100000"/>
              </a:lnSpc>
              <a:spcBef>
                <a:spcPts val="0"/>
              </a:spcBef>
              <a:spcAft>
                <a:spcPts val="0"/>
              </a:spcAft>
              <a:buClrTx/>
              <a:buSzTx/>
              <a:buFontTx/>
              <a:buNone/>
              <a:tabLst/>
            </a:pPr>
            <a:r>
              <a:rPr lang="en-IE" sz="2800" dirty="0"/>
              <a:t>Restore and Enhance Biodiversity</a:t>
            </a:r>
          </a:p>
          <a:p>
            <a:pPr marL="0" marR="0" indent="0" defTabSz="825500" rtl="0" fontAlgn="auto" latinLnBrk="0" hangingPunct="0">
              <a:lnSpc>
                <a:spcPct val="100000"/>
              </a:lnSpc>
              <a:spcBef>
                <a:spcPts val="0"/>
              </a:spcBef>
              <a:spcAft>
                <a:spcPts val="0"/>
              </a:spcAft>
              <a:buClrTx/>
              <a:buSzTx/>
              <a:buFontTx/>
              <a:buNone/>
              <a:tabLst/>
            </a:pPr>
            <a:r>
              <a:rPr lang="en-IE" sz="2800" dirty="0"/>
              <a:t>GOAL 3:</a:t>
            </a:r>
          </a:p>
          <a:p>
            <a:pPr marL="0" marR="0" indent="0" defTabSz="825500" rtl="0" fontAlgn="auto" latinLnBrk="0" hangingPunct="0">
              <a:lnSpc>
                <a:spcPct val="100000"/>
              </a:lnSpc>
              <a:spcBef>
                <a:spcPts val="0"/>
              </a:spcBef>
              <a:spcAft>
                <a:spcPts val="0"/>
              </a:spcAft>
              <a:buClrTx/>
              <a:buSzTx/>
              <a:buFontTx/>
              <a:buNone/>
              <a:tabLst/>
            </a:pPr>
            <a:r>
              <a:rPr lang="en-IE" sz="2800" dirty="0"/>
              <a:t>Protect High Status Sites and Contribute to Protection &amp; Restoration of Good Water Quality and Healthy Aquatic Ecosystems</a:t>
            </a:r>
          </a:p>
          <a:p>
            <a:pPr marL="0" marR="0" indent="0" defTabSz="825500" rtl="0" fontAlgn="auto" latinLnBrk="0" hangingPunct="0">
              <a:lnSpc>
                <a:spcPct val="100000"/>
              </a:lnSpc>
              <a:spcBef>
                <a:spcPts val="0"/>
              </a:spcBef>
              <a:spcAft>
                <a:spcPts val="0"/>
              </a:spcAft>
              <a:buClrTx/>
              <a:buSzTx/>
              <a:buFontTx/>
              <a:buNone/>
              <a:tabLst/>
            </a:pPr>
            <a:r>
              <a:rPr lang="en-IE" sz="2800" dirty="0"/>
              <a:t>GOAL 4:</a:t>
            </a:r>
          </a:p>
          <a:p>
            <a:pPr marL="0" marR="0" indent="0" defTabSz="825500" rtl="0" fontAlgn="auto" latinLnBrk="0" hangingPunct="0">
              <a:lnSpc>
                <a:spcPct val="100000"/>
              </a:lnSpc>
              <a:spcBef>
                <a:spcPts val="0"/>
              </a:spcBef>
              <a:spcAft>
                <a:spcPts val="0"/>
              </a:spcAft>
              <a:buClrTx/>
              <a:buSzTx/>
              <a:buFontTx/>
              <a:buNone/>
              <a:tabLst/>
            </a:pPr>
            <a:r>
              <a:rPr lang="en-IE" sz="2800" dirty="0"/>
              <a:t>Develop Diverse, Multi-functional Forests</a:t>
            </a:r>
          </a:p>
          <a:p>
            <a:pPr marL="0" marR="0" indent="0" defTabSz="825500" rtl="0" fontAlgn="auto" latinLnBrk="0" hangingPunct="0">
              <a:lnSpc>
                <a:spcPct val="100000"/>
              </a:lnSpc>
              <a:spcBef>
                <a:spcPts val="0"/>
              </a:spcBef>
              <a:spcAft>
                <a:spcPts val="0"/>
              </a:spcAft>
              <a:buClrTx/>
              <a:buSzTx/>
              <a:buFontTx/>
              <a:buNone/>
              <a:tabLst/>
            </a:pPr>
            <a:r>
              <a:rPr lang="en-IE" sz="2800" dirty="0"/>
              <a:t>GOAL 5:</a:t>
            </a:r>
          </a:p>
          <a:p>
            <a:pPr marL="0" marR="0" indent="0" defTabSz="825500" rtl="0" fontAlgn="auto" latinLnBrk="0" hangingPunct="0">
              <a:lnSpc>
                <a:spcPct val="100000"/>
              </a:lnSpc>
              <a:spcBef>
                <a:spcPts val="0"/>
              </a:spcBef>
              <a:spcAft>
                <a:spcPts val="0"/>
              </a:spcAft>
              <a:buClrTx/>
              <a:buSzTx/>
              <a:buFontTx/>
              <a:buNone/>
              <a:tabLst/>
            </a:pPr>
            <a:r>
              <a:rPr lang="en-IE" sz="2800" dirty="0"/>
              <a:t>Enhance the Environmental Sustainability of the Seafood Sector</a:t>
            </a:r>
          </a:p>
          <a:p>
            <a:pPr marL="0" marR="0" indent="0" defTabSz="825500" rtl="0" fontAlgn="auto" latinLnBrk="0" hangingPunct="0">
              <a:lnSpc>
                <a:spcPct val="100000"/>
              </a:lnSpc>
              <a:spcBef>
                <a:spcPts val="0"/>
              </a:spcBef>
              <a:spcAft>
                <a:spcPts val="0"/>
              </a:spcAft>
              <a:buClrTx/>
              <a:buSzTx/>
              <a:buFontTx/>
              <a:buNone/>
              <a:tabLst/>
            </a:pPr>
            <a:r>
              <a:rPr lang="en-IE" sz="2800" dirty="0"/>
              <a:t>GOAL 6:</a:t>
            </a:r>
          </a:p>
          <a:p>
            <a:pPr marL="0" marR="0" indent="0" defTabSz="825500" rtl="0" fontAlgn="auto" latinLnBrk="0" hangingPunct="0">
              <a:lnSpc>
                <a:spcPct val="100000"/>
              </a:lnSpc>
              <a:spcBef>
                <a:spcPts val="0"/>
              </a:spcBef>
              <a:spcAft>
                <a:spcPts val="0"/>
              </a:spcAft>
              <a:buClrTx/>
              <a:buSzTx/>
              <a:buFontTx/>
              <a:buNone/>
              <a:tabLst/>
            </a:pPr>
            <a:r>
              <a:rPr lang="en-IE" sz="2800" dirty="0"/>
              <a:t>Embed the Agri-Food Sector in the Circular, Regenerative Bioeconomy</a:t>
            </a:r>
          </a:p>
          <a:p>
            <a:pPr marL="0" marR="0" indent="0" defTabSz="825500" rtl="0" fontAlgn="auto" latinLnBrk="0" hangingPunct="0">
              <a:lnSpc>
                <a:spcPct val="100000"/>
              </a:lnSpc>
              <a:spcBef>
                <a:spcPts val="0"/>
              </a:spcBef>
              <a:spcAft>
                <a:spcPts val="0"/>
              </a:spcAft>
              <a:buClrTx/>
              <a:buSzTx/>
              <a:buFontTx/>
              <a:buNone/>
              <a:tabLst/>
            </a:pPr>
            <a:r>
              <a:rPr lang="en-IE" sz="2800" dirty="0"/>
              <a:t>GOAL 7:</a:t>
            </a:r>
          </a:p>
          <a:p>
            <a:pPr marL="0" marR="0" indent="0" defTabSz="825500" rtl="0" fontAlgn="auto" latinLnBrk="0" hangingPunct="0">
              <a:lnSpc>
                <a:spcPct val="100000"/>
              </a:lnSpc>
              <a:spcBef>
                <a:spcPts val="0"/>
              </a:spcBef>
              <a:spcAft>
                <a:spcPts val="0"/>
              </a:spcAft>
              <a:buClrTx/>
              <a:buSzTx/>
              <a:buFontTx/>
              <a:buNone/>
              <a:tabLst/>
            </a:pPr>
            <a:r>
              <a:rPr lang="en-IE" sz="2800" dirty="0"/>
              <a:t>Strengthen Origin Green &amp; Sustainable Supports to Reflect the Higher Level of Ambition </a:t>
            </a:r>
            <a:endParaRPr kumimoji="0" lang="en-IE" sz="2800" b="0" i="0" u="none" strike="noStrike" cap="none" spc="0" normalizeH="0" baseline="0" dirty="0">
              <a:ln>
                <a:noFill/>
              </a:ln>
              <a:solidFill>
                <a:srgbClr val="000000"/>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34415531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7">
            <a:extLst>
              <a:ext uri="{FF2B5EF4-FFF2-40B4-BE49-F238E27FC236}">
                <a16:creationId xmlns:a16="http://schemas.microsoft.com/office/drawing/2014/main" id="{9C237E66-FF06-B7CC-A039-D6A46C336746}"/>
              </a:ext>
            </a:extLst>
          </p:cNvPr>
          <p:cNvSpPr txBox="1">
            <a:spLocks noChangeArrowheads="1"/>
          </p:cNvSpPr>
          <p:nvPr/>
        </p:nvSpPr>
        <p:spPr bwMode="auto">
          <a:xfrm>
            <a:off x="1471613" y="1216024"/>
            <a:ext cx="19689762" cy="105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70000"/>
              </a:lnSpc>
              <a:spcAft>
                <a:spcPts val="600"/>
              </a:spcAft>
            </a:pPr>
            <a:r>
              <a:rPr lang="en-GB" altLang="en-US" sz="9600" b="1" dirty="0">
                <a:solidFill>
                  <a:srgbClr val="005A52"/>
                </a:solidFill>
                <a:latin typeface="+mn-lt"/>
                <a:cs typeface="Arial" panose="020B0604020202020204" pitchFamily="34" charset="0"/>
              </a:rPr>
              <a:t>Approach</a:t>
            </a:r>
            <a:r>
              <a:rPr lang="en-IE" altLang="en-US" sz="9600" dirty="0">
                <a:latin typeface="+mn-lt"/>
              </a:rPr>
              <a:t> </a:t>
            </a:r>
            <a:endParaRPr lang="en-GB" altLang="en-US" sz="9600" b="1" dirty="0">
              <a:solidFill>
                <a:srgbClr val="005A52"/>
              </a:solidFill>
              <a:latin typeface="+mn-lt"/>
              <a:cs typeface="Arial" panose="020B0604020202020204" pitchFamily="34" charset="0"/>
            </a:endParaRPr>
          </a:p>
        </p:txBody>
      </p:sp>
      <p:sp>
        <p:nvSpPr>
          <p:cNvPr id="5" name="Rectangle: Rounded Corners 4">
            <a:extLst>
              <a:ext uri="{FF2B5EF4-FFF2-40B4-BE49-F238E27FC236}">
                <a16:creationId xmlns:a16="http://schemas.microsoft.com/office/drawing/2014/main" id="{6359F864-E82E-ADFE-C86E-F7FC1C911B02}"/>
              </a:ext>
            </a:extLst>
          </p:cNvPr>
          <p:cNvSpPr/>
          <p:nvPr/>
        </p:nvSpPr>
        <p:spPr>
          <a:xfrm>
            <a:off x="1471613" y="3335338"/>
            <a:ext cx="1881187" cy="1439862"/>
          </a:xfrm>
          <a:prstGeom prst="roundRect">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4</a:t>
            </a:r>
          </a:p>
          <a:p>
            <a:pPr algn="ctr">
              <a:defRPr/>
            </a:pPr>
            <a:r>
              <a:rPr lang="en-IE" sz="2000" dirty="0">
                <a:latin typeface="Arial" panose="020B0604020202020204" pitchFamily="34" charset="0"/>
                <a:cs typeface="Arial" panose="020B0604020202020204" pitchFamily="34" charset="0"/>
              </a:rPr>
              <a:t>Missions</a:t>
            </a:r>
          </a:p>
        </p:txBody>
      </p:sp>
      <p:sp>
        <p:nvSpPr>
          <p:cNvPr id="6" name="Rectangle: Rounded Corners 5">
            <a:extLst>
              <a:ext uri="{FF2B5EF4-FFF2-40B4-BE49-F238E27FC236}">
                <a16:creationId xmlns:a16="http://schemas.microsoft.com/office/drawing/2014/main" id="{FEEA939E-E7A5-8251-0C0D-C081FA36E147}"/>
              </a:ext>
            </a:extLst>
          </p:cNvPr>
          <p:cNvSpPr/>
          <p:nvPr/>
        </p:nvSpPr>
        <p:spPr>
          <a:xfrm>
            <a:off x="1471613" y="5068888"/>
            <a:ext cx="1881187" cy="1439862"/>
          </a:xfrm>
          <a:prstGeom prst="roundRect">
            <a:avLst/>
          </a:prstGeom>
          <a:solidFill>
            <a:srgbClr val="B3B6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21</a:t>
            </a:r>
          </a:p>
          <a:p>
            <a:pPr algn="ctr">
              <a:defRPr/>
            </a:pPr>
            <a:r>
              <a:rPr lang="en-IE" sz="2000" dirty="0">
                <a:latin typeface="Arial" panose="020B0604020202020204" pitchFamily="34" charset="0"/>
                <a:cs typeface="Arial" panose="020B0604020202020204" pitchFamily="34" charset="0"/>
              </a:rPr>
              <a:t>Key Indicators</a:t>
            </a:r>
          </a:p>
        </p:txBody>
      </p:sp>
      <p:sp>
        <p:nvSpPr>
          <p:cNvPr id="7" name="Rectangle: Rounded Corners 6">
            <a:extLst>
              <a:ext uri="{FF2B5EF4-FFF2-40B4-BE49-F238E27FC236}">
                <a16:creationId xmlns:a16="http://schemas.microsoft.com/office/drawing/2014/main" id="{69E1B49C-4C11-6DF3-44D2-E7B0B96A1C62}"/>
              </a:ext>
            </a:extLst>
          </p:cNvPr>
          <p:cNvSpPr/>
          <p:nvPr/>
        </p:nvSpPr>
        <p:spPr>
          <a:xfrm>
            <a:off x="1471613" y="6800850"/>
            <a:ext cx="1882775" cy="1439863"/>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80+</a:t>
            </a:r>
          </a:p>
          <a:p>
            <a:pPr algn="ctr">
              <a:defRPr/>
            </a:pPr>
            <a:r>
              <a:rPr lang="en-IE" sz="2000" dirty="0">
                <a:latin typeface="Arial" panose="020B0604020202020204" pitchFamily="34" charset="0"/>
                <a:cs typeface="Arial" panose="020B0604020202020204" pitchFamily="34" charset="0"/>
              </a:rPr>
              <a:t>Metrics</a:t>
            </a:r>
          </a:p>
        </p:txBody>
      </p:sp>
      <p:sp>
        <p:nvSpPr>
          <p:cNvPr id="8" name="Rectangle: Rounded Corners 7">
            <a:extLst>
              <a:ext uri="{FF2B5EF4-FFF2-40B4-BE49-F238E27FC236}">
                <a16:creationId xmlns:a16="http://schemas.microsoft.com/office/drawing/2014/main" id="{A0CDAB40-2695-5E0C-FFD8-D8079572267B}"/>
              </a:ext>
            </a:extLst>
          </p:cNvPr>
          <p:cNvSpPr/>
          <p:nvPr/>
        </p:nvSpPr>
        <p:spPr>
          <a:xfrm>
            <a:off x="1471613" y="8534400"/>
            <a:ext cx="1882775" cy="1439863"/>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100+</a:t>
            </a:r>
          </a:p>
          <a:p>
            <a:pPr algn="ctr">
              <a:defRPr/>
            </a:pPr>
            <a:r>
              <a:rPr lang="en-IE" sz="2000" dirty="0">
                <a:latin typeface="Arial" panose="020B0604020202020204" pitchFamily="34" charset="0"/>
                <a:cs typeface="Arial" panose="020B0604020202020204" pitchFamily="34" charset="0"/>
              </a:rPr>
              <a:t>Datasets</a:t>
            </a:r>
          </a:p>
        </p:txBody>
      </p:sp>
      <p:cxnSp>
        <p:nvCxnSpPr>
          <p:cNvPr id="11" name="Straight Connector 10">
            <a:extLst>
              <a:ext uri="{FF2B5EF4-FFF2-40B4-BE49-F238E27FC236}">
                <a16:creationId xmlns:a16="http://schemas.microsoft.com/office/drawing/2014/main" id="{A9568039-5DDA-8551-3C5C-E10245630864}"/>
              </a:ext>
            </a:extLst>
          </p:cNvPr>
          <p:cNvCxnSpPr>
            <a:cxnSpLocks/>
          </p:cNvCxnSpPr>
          <p:nvPr/>
        </p:nvCxnSpPr>
        <p:spPr>
          <a:xfrm>
            <a:off x="3687763" y="3334870"/>
            <a:ext cx="0" cy="8337177"/>
          </a:xfrm>
          <a:prstGeom prst="line">
            <a:avLst/>
          </a:prstGeom>
          <a:effectLst>
            <a:glow rad="63500">
              <a:schemeClr val="accent3">
                <a:satMod val="175000"/>
                <a:alpha val="40000"/>
              </a:schemeClr>
            </a:glow>
          </a:effectLst>
        </p:spPr>
        <p:style>
          <a:lnRef idx="2">
            <a:schemeClr val="accent3"/>
          </a:lnRef>
          <a:fillRef idx="0">
            <a:schemeClr val="accent3"/>
          </a:fillRef>
          <a:effectRef idx="1">
            <a:schemeClr val="accent3"/>
          </a:effectRef>
          <a:fontRef idx="minor">
            <a:schemeClr val="tx1"/>
          </a:fontRef>
        </p:style>
      </p:cxnSp>
      <p:grpSp>
        <p:nvGrpSpPr>
          <p:cNvPr id="33803" name="Group 28">
            <a:extLst>
              <a:ext uri="{FF2B5EF4-FFF2-40B4-BE49-F238E27FC236}">
                <a16:creationId xmlns:a16="http://schemas.microsoft.com/office/drawing/2014/main" id="{4F33664E-235A-AF41-98B8-2479C635B648}"/>
              </a:ext>
            </a:extLst>
          </p:cNvPr>
          <p:cNvGrpSpPr>
            <a:grpSpLocks/>
          </p:cNvGrpSpPr>
          <p:nvPr/>
        </p:nvGrpSpPr>
        <p:grpSpPr bwMode="auto">
          <a:xfrm>
            <a:off x="8335281" y="2456830"/>
            <a:ext cx="8689973" cy="1384995"/>
            <a:chOff x="4521284" y="3574242"/>
            <a:chExt cx="4592002" cy="1025837"/>
          </a:xfrm>
        </p:grpSpPr>
        <p:sp>
          <p:nvSpPr>
            <p:cNvPr id="18" name="Oval 17">
              <a:extLst>
                <a:ext uri="{FF2B5EF4-FFF2-40B4-BE49-F238E27FC236}">
                  <a16:creationId xmlns:a16="http://schemas.microsoft.com/office/drawing/2014/main" id="{3BBBD39F-8FE5-510F-8912-E49D75106205}"/>
                </a:ext>
              </a:extLst>
            </p:cNvPr>
            <p:cNvSpPr/>
            <p:nvPr/>
          </p:nvSpPr>
          <p:spPr>
            <a:xfrm>
              <a:off x="4521284" y="3728419"/>
              <a:ext cx="566406" cy="707309"/>
            </a:xfrm>
            <a:prstGeom prst="ellipse">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2</a:t>
              </a:r>
            </a:p>
          </p:txBody>
        </p:sp>
        <p:sp>
          <p:nvSpPr>
            <p:cNvPr id="33819" name="TextBox 21">
              <a:extLst>
                <a:ext uri="{FF2B5EF4-FFF2-40B4-BE49-F238E27FC236}">
                  <a16:creationId xmlns:a16="http://schemas.microsoft.com/office/drawing/2014/main" id="{1A77BCEC-4DB7-0C41-8748-66BC2881A6AE}"/>
                </a:ext>
              </a:extLst>
            </p:cNvPr>
            <p:cNvSpPr txBox="1">
              <a:spLocks noChangeArrowheads="1"/>
            </p:cNvSpPr>
            <p:nvPr/>
          </p:nvSpPr>
          <p:spPr bwMode="auto">
            <a:xfrm>
              <a:off x="5172657" y="3574242"/>
              <a:ext cx="3940629" cy="10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IE" altLang="en-US" sz="2800" b="1" dirty="0">
                  <a:solidFill>
                    <a:srgbClr val="005A52"/>
                  </a:solidFill>
                  <a:latin typeface="Arial" panose="020B0604020202020204" pitchFamily="34" charset="0"/>
                  <a:cs typeface="Arial" panose="020B0604020202020204" pitchFamily="34" charset="0"/>
                </a:rPr>
                <a:t>Mission 2</a:t>
              </a:r>
            </a:p>
            <a:p>
              <a:pPr algn="ctr"/>
              <a:r>
                <a:rPr lang="en-IE" altLang="en-US" sz="2800" b="1" dirty="0">
                  <a:solidFill>
                    <a:srgbClr val="005A52"/>
                  </a:solidFill>
                  <a:latin typeface="Arial" panose="020B0604020202020204" pitchFamily="34" charset="0"/>
                  <a:cs typeface="Arial" panose="020B0604020202020204" pitchFamily="34" charset="0"/>
                </a:rPr>
                <a:t>Viable and Resilient Primary Producers  With Enhanced Well-being</a:t>
              </a:r>
            </a:p>
          </p:txBody>
        </p:sp>
      </p:grpSp>
      <p:sp>
        <p:nvSpPr>
          <p:cNvPr id="2" name="Rectangle: Rounded Corners 1">
            <a:extLst>
              <a:ext uri="{FF2B5EF4-FFF2-40B4-BE49-F238E27FC236}">
                <a16:creationId xmlns:a16="http://schemas.microsoft.com/office/drawing/2014/main" id="{D1DE0FDA-A338-C92B-124D-D27EECCA41B5}"/>
              </a:ext>
            </a:extLst>
          </p:cNvPr>
          <p:cNvSpPr/>
          <p:nvPr/>
        </p:nvSpPr>
        <p:spPr>
          <a:xfrm>
            <a:off x="1471613" y="10266363"/>
            <a:ext cx="1882775" cy="15081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30+</a:t>
            </a:r>
          </a:p>
          <a:p>
            <a:pPr algn="ctr">
              <a:defRPr/>
            </a:pPr>
            <a:r>
              <a:rPr lang="en-IE" sz="2000" dirty="0">
                <a:latin typeface="Arial" panose="020B0604020202020204" pitchFamily="34" charset="0"/>
                <a:cs typeface="Arial" panose="020B0604020202020204" pitchFamily="34" charset="0"/>
              </a:rPr>
              <a:t>Dashboards</a:t>
            </a:r>
          </a:p>
        </p:txBody>
      </p:sp>
      <p:sp>
        <p:nvSpPr>
          <p:cNvPr id="4" name="TextBox 3">
            <a:extLst>
              <a:ext uri="{FF2B5EF4-FFF2-40B4-BE49-F238E27FC236}">
                <a16:creationId xmlns:a16="http://schemas.microsoft.com/office/drawing/2014/main" id="{76E349DD-B813-7D15-96B8-8754DEFC2C58}"/>
              </a:ext>
            </a:extLst>
          </p:cNvPr>
          <p:cNvSpPr txBox="1"/>
          <p:nvPr/>
        </p:nvSpPr>
        <p:spPr>
          <a:xfrm>
            <a:off x="8015870" y="4026765"/>
            <a:ext cx="9271346" cy="4842351"/>
          </a:xfrm>
          <a:prstGeom prst="rect">
            <a:avLst/>
          </a:prstGeom>
          <a:gradFill>
            <a:gsLst>
              <a:gs pos="0">
                <a:schemeClr val="accent3">
                  <a:lumMod val="20000"/>
                  <a:lumOff val="80000"/>
                </a:schemeClr>
              </a:gs>
              <a:gs pos="74000">
                <a:schemeClr val="accent3">
                  <a:lumMod val="40000"/>
                  <a:lumOff val="60000"/>
                </a:schemeClr>
              </a:gs>
              <a:gs pos="83000">
                <a:schemeClr val="accent3">
                  <a:lumMod val="40000"/>
                  <a:lumOff val="60000"/>
                </a:schemeClr>
              </a:gs>
              <a:gs pos="100000">
                <a:schemeClr val="accent3">
                  <a:lumMod val="60000"/>
                  <a:lumOff val="40000"/>
                </a:schemeClr>
              </a:gs>
            </a:gsLst>
            <a:lin ang="5400000" scaled="1"/>
          </a:gra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IE" sz="2800" b="1" dirty="0"/>
              <a:t>Goals: </a:t>
            </a:r>
          </a:p>
          <a:p>
            <a:pPr marL="0" marR="0" indent="0" defTabSz="825500" rtl="0" fontAlgn="auto" latinLnBrk="0" hangingPunct="0">
              <a:lnSpc>
                <a:spcPct val="100000"/>
              </a:lnSpc>
              <a:spcBef>
                <a:spcPts val="0"/>
              </a:spcBef>
              <a:spcAft>
                <a:spcPts val="0"/>
              </a:spcAft>
              <a:buClrTx/>
              <a:buSzTx/>
              <a:buFontTx/>
              <a:buNone/>
              <a:tabLst/>
            </a:pPr>
            <a:r>
              <a:rPr lang="en-IE" sz="2800" dirty="0"/>
              <a:t>GOAL 1:</a:t>
            </a:r>
          </a:p>
          <a:p>
            <a:pPr marL="0" marR="0" indent="0" defTabSz="825500" rtl="0" fontAlgn="auto" latinLnBrk="0" hangingPunct="0">
              <a:lnSpc>
                <a:spcPct val="100000"/>
              </a:lnSpc>
              <a:spcBef>
                <a:spcPts val="0"/>
              </a:spcBef>
              <a:spcAft>
                <a:spcPts val="0"/>
              </a:spcAft>
              <a:buClrTx/>
              <a:buSzTx/>
              <a:buFontTx/>
              <a:buNone/>
              <a:tabLst/>
            </a:pPr>
            <a:r>
              <a:rPr lang="en-IE" sz="2800" dirty="0"/>
              <a:t>Improve the Competitiveness and Productivity of Primary Producers</a:t>
            </a:r>
          </a:p>
          <a:p>
            <a:pPr marL="0" marR="0" indent="0" defTabSz="825500" rtl="0" fontAlgn="auto" latinLnBrk="0" hangingPunct="0">
              <a:lnSpc>
                <a:spcPct val="100000"/>
              </a:lnSpc>
              <a:spcBef>
                <a:spcPts val="0"/>
              </a:spcBef>
              <a:spcAft>
                <a:spcPts val="0"/>
              </a:spcAft>
              <a:buClrTx/>
              <a:buSzTx/>
              <a:buFontTx/>
              <a:buNone/>
              <a:tabLst/>
            </a:pPr>
            <a:r>
              <a:rPr lang="en-IE" sz="2800" dirty="0"/>
              <a:t>GOAL 2:</a:t>
            </a:r>
          </a:p>
          <a:p>
            <a:pPr marL="0" marR="0" indent="0" defTabSz="825500" rtl="0" fontAlgn="auto" latinLnBrk="0" hangingPunct="0">
              <a:lnSpc>
                <a:spcPct val="100000"/>
              </a:lnSpc>
              <a:spcBef>
                <a:spcPts val="0"/>
              </a:spcBef>
              <a:spcAft>
                <a:spcPts val="0"/>
              </a:spcAft>
              <a:buClrTx/>
              <a:buSzTx/>
              <a:buFontTx/>
              <a:buNone/>
              <a:tabLst/>
            </a:pPr>
            <a:r>
              <a:rPr lang="en-IE" sz="2800" dirty="0"/>
              <a:t>Improve the Creation and Equitable Distribution of Value</a:t>
            </a:r>
          </a:p>
          <a:p>
            <a:pPr marL="0" marR="0" indent="0" defTabSz="825500" rtl="0" fontAlgn="auto" latinLnBrk="0" hangingPunct="0">
              <a:lnSpc>
                <a:spcPct val="100000"/>
              </a:lnSpc>
              <a:spcBef>
                <a:spcPts val="0"/>
              </a:spcBef>
              <a:spcAft>
                <a:spcPts val="0"/>
              </a:spcAft>
              <a:buClrTx/>
              <a:buSzTx/>
              <a:buFontTx/>
              <a:buNone/>
              <a:tabLst/>
            </a:pPr>
            <a:r>
              <a:rPr lang="en-IE" sz="2800" dirty="0"/>
              <a:t>GOAL 3:</a:t>
            </a:r>
          </a:p>
          <a:p>
            <a:pPr marL="0" marR="0" indent="0" defTabSz="825500" rtl="0" fontAlgn="auto" latinLnBrk="0" hangingPunct="0">
              <a:lnSpc>
                <a:spcPct val="100000"/>
              </a:lnSpc>
              <a:spcBef>
                <a:spcPts val="0"/>
              </a:spcBef>
              <a:spcAft>
                <a:spcPts val="0"/>
              </a:spcAft>
              <a:buClrTx/>
              <a:buSzTx/>
              <a:buFontTx/>
              <a:buNone/>
              <a:tabLst/>
            </a:pPr>
            <a:r>
              <a:rPr lang="en-IE" sz="2800" dirty="0"/>
              <a:t>Increase Primary Producer System Diversification</a:t>
            </a:r>
          </a:p>
          <a:p>
            <a:pPr marL="0" marR="0" indent="0" defTabSz="825500" rtl="0" fontAlgn="auto" latinLnBrk="0" hangingPunct="0">
              <a:lnSpc>
                <a:spcPct val="100000"/>
              </a:lnSpc>
              <a:spcBef>
                <a:spcPts val="0"/>
              </a:spcBef>
              <a:spcAft>
                <a:spcPts val="0"/>
              </a:spcAft>
              <a:buClrTx/>
              <a:buSzTx/>
              <a:buFontTx/>
              <a:buNone/>
              <a:tabLst/>
            </a:pPr>
            <a:r>
              <a:rPr lang="en-IE" sz="2800" dirty="0"/>
              <a:t>GOAL 4:</a:t>
            </a:r>
          </a:p>
          <a:p>
            <a:pPr marL="0" marR="0" indent="0" defTabSz="825500" rtl="0" fontAlgn="auto" latinLnBrk="0" hangingPunct="0">
              <a:lnSpc>
                <a:spcPct val="100000"/>
              </a:lnSpc>
              <a:spcBef>
                <a:spcPts val="0"/>
              </a:spcBef>
              <a:spcAft>
                <a:spcPts val="0"/>
              </a:spcAft>
              <a:buClrTx/>
              <a:buSzTx/>
              <a:buFontTx/>
              <a:buNone/>
              <a:tabLst/>
            </a:pPr>
            <a:r>
              <a:rPr lang="en-IE" sz="2800" dirty="0"/>
              <a:t>Improve the Social Sustainability of Primary Producers</a:t>
            </a:r>
            <a:endParaRPr kumimoji="0" lang="en-IE" sz="2800" b="0" i="0" u="none" strike="noStrike" cap="none" spc="0" normalizeH="0" baseline="0" dirty="0">
              <a:ln>
                <a:noFill/>
              </a:ln>
              <a:solidFill>
                <a:srgbClr val="000000"/>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37551947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7">
            <a:extLst>
              <a:ext uri="{FF2B5EF4-FFF2-40B4-BE49-F238E27FC236}">
                <a16:creationId xmlns:a16="http://schemas.microsoft.com/office/drawing/2014/main" id="{9C237E66-FF06-B7CC-A039-D6A46C336746}"/>
              </a:ext>
            </a:extLst>
          </p:cNvPr>
          <p:cNvSpPr txBox="1">
            <a:spLocks noChangeArrowheads="1"/>
          </p:cNvSpPr>
          <p:nvPr/>
        </p:nvSpPr>
        <p:spPr bwMode="auto">
          <a:xfrm>
            <a:off x="1471613" y="1216024"/>
            <a:ext cx="19689762" cy="105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70000"/>
              </a:lnSpc>
              <a:spcAft>
                <a:spcPts val="600"/>
              </a:spcAft>
            </a:pPr>
            <a:r>
              <a:rPr lang="en-GB" altLang="en-US" sz="9600" b="1" dirty="0">
                <a:solidFill>
                  <a:srgbClr val="005A52"/>
                </a:solidFill>
                <a:latin typeface="+mn-lt"/>
                <a:cs typeface="Arial" panose="020B0604020202020204" pitchFamily="34" charset="0"/>
              </a:rPr>
              <a:t>Approach</a:t>
            </a:r>
            <a:r>
              <a:rPr lang="en-IE" altLang="en-US" sz="9600" dirty="0">
                <a:latin typeface="+mn-lt"/>
              </a:rPr>
              <a:t> </a:t>
            </a:r>
            <a:endParaRPr lang="en-GB" altLang="en-US" sz="9600" b="1" dirty="0">
              <a:solidFill>
                <a:srgbClr val="005A52"/>
              </a:solidFill>
              <a:latin typeface="+mn-lt"/>
              <a:cs typeface="Arial" panose="020B0604020202020204" pitchFamily="34" charset="0"/>
            </a:endParaRPr>
          </a:p>
        </p:txBody>
      </p:sp>
      <p:sp>
        <p:nvSpPr>
          <p:cNvPr id="5" name="Rectangle: Rounded Corners 4">
            <a:extLst>
              <a:ext uri="{FF2B5EF4-FFF2-40B4-BE49-F238E27FC236}">
                <a16:creationId xmlns:a16="http://schemas.microsoft.com/office/drawing/2014/main" id="{6359F864-E82E-ADFE-C86E-F7FC1C911B02}"/>
              </a:ext>
            </a:extLst>
          </p:cNvPr>
          <p:cNvSpPr/>
          <p:nvPr/>
        </p:nvSpPr>
        <p:spPr>
          <a:xfrm>
            <a:off x="1471613" y="3335338"/>
            <a:ext cx="1881187" cy="1439862"/>
          </a:xfrm>
          <a:prstGeom prst="roundRect">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4</a:t>
            </a:r>
          </a:p>
          <a:p>
            <a:pPr algn="ctr">
              <a:defRPr/>
            </a:pPr>
            <a:r>
              <a:rPr lang="en-IE" sz="2000" dirty="0">
                <a:latin typeface="Arial" panose="020B0604020202020204" pitchFamily="34" charset="0"/>
                <a:cs typeface="Arial" panose="020B0604020202020204" pitchFamily="34" charset="0"/>
              </a:rPr>
              <a:t>Missions</a:t>
            </a:r>
          </a:p>
        </p:txBody>
      </p:sp>
      <p:sp>
        <p:nvSpPr>
          <p:cNvPr id="6" name="Rectangle: Rounded Corners 5">
            <a:extLst>
              <a:ext uri="{FF2B5EF4-FFF2-40B4-BE49-F238E27FC236}">
                <a16:creationId xmlns:a16="http://schemas.microsoft.com/office/drawing/2014/main" id="{FEEA939E-E7A5-8251-0C0D-C081FA36E147}"/>
              </a:ext>
            </a:extLst>
          </p:cNvPr>
          <p:cNvSpPr/>
          <p:nvPr/>
        </p:nvSpPr>
        <p:spPr>
          <a:xfrm>
            <a:off x="1471613" y="5068888"/>
            <a:ext cx="1881187" cy="1439862"/>
          </a:xfrm>
          <a:prstGeom prst="roundRect">
            <a:avLst/>
          </a:prstGeom>
          <a:solidFill>
            <a:srgbClr val="B3B6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21</a:t>
            </a:r>
          </a:p>
          <a:p>
            <a:pPr algn="ctr">
              <a:defRPr/>
            </a:pPr>
            <a:r>
              <a:rPr lang="en-IE" sz="2000" dirty="0">
                <a:latin typeface="Arial" panose="020B0604020202020204" pitchFamily="34" charset="0"/>
                <a:cs typeface="Arial" panose="020B0604020202020204" pitchFamily="34" charset="0"/>
              </a:rPr>
              <a:t>Key Indicators</a:t>
            </a:r>
          </a:p>
        </p:txBody>
      </p:sp>
      <p:sp>
        <p:nvSpPr>
          <p:cNvPr id="7" name="Rectangle: Rounded Corners 6">
            <a:extLst>
              <a:ext uri="{FF2B5EF4-FFF2-40B4-BE49-F238E27FC236}">
                <a16:creationId xmlns:a16="http://schemas.microsoft.com/office/drawing/2014/main" id="{69E1B49C-4C11-6DF3-44D2-E7B0B96A1C62}"/>
              </a:ext>
            </a:extLst>
          </p:cNvPr>
          <p:cNvSpPr/>
          <p:nvPr/>
        </p:nvSpPr>
        <p:spPr>
          <a:xfrm>
            <a:off x="1471613" y="6800850"/>
            <a:ext cx="1882775" cy="1439863"/>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80+</a:t>
            </a:r>
          </a:p>
          <a:p>
            <a:pPr algn="ctr">
              <a:defRPr/>
            </a:pPr>
            <a:r>
              <a:rPr lang="en-IE" sz="2000" dirty="0">
                <a:latin typeface="Arial" panose="020B0604020202020204" pitchFamily="34" charset="0"/>
                <a:cs typeface="Arial" panose="020B0604020202020204" pitchFamily="34" charset="0"/>
              </a:rPr>
              <a:t>Metrics</a:t>
            </a:r>
          </a:p>
        </p:txBody>
      </p:sp>
      <p:sp>
        <p:nvSpPr>
          <p:cNvPr id="8" name="Rectangle: Rounded Corners 7">
            <a:extLst>
              <a:ext uri="{FF2B5EF4-FFF2-40B4-BE49-F238E27FC236}">
                <a16:creationId xmlns:a16="http://schemas.microsoft.com/office/drawing/2014/main" id="{A0CDAB40-2695-5E0C-FFD8-D8079572267B}"/>
              </a:ext>
            </a:extLst>
          </p:cNvPr>
          <p:cNvSpPr/>
          <p:nvPr/>
        </p:nvSpPr>
        <p:spPr>
          <a:xfrm>
            <a:off x="1471613" y="8534400"/>
            <a:ext cx="1882775" cy="1439863"/>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100+</a:t>
            </a:r>
          </a:p>
          <a:p>
            <a:pPr algn="ctr">
              <a:defRPr/>
            </a:pPr>
            <a:r>
              <a:rPr lang="en-IE" sz="2000" dirty="0">
                <a:latin typeface="Arial" panose="020B0604020202020204" pitchFamily="34" charset="0"/>
                <a:cs typeface="Arial" panose="020B0604020202020204" pitchFamily="34" charset="0"/>
              </a:rPr>
              <a:t>Datasets</a:t>
            </a:r>
          </a:p>
        </p:txBody>
      </p:sp>
      <p:cxnSp>
        <p:nvCxnSpPr>
          <p:cNvPr id="11" name="Straight Connector 10">
            <a:extLst>
              <a:ext uri="{FF2B5EF4-FFF2-40B4-BE49-F238E27FC236}">
                <a16:creationId xmlns:a16="http://schemas.microsoft.com/office/drawing/2014/main" id="{A9568039-5DDA-8551-3C5C-E10245630864}"/>
              </a:ext>
            </a:extLst>
          </p:cNvPr>
          <p:cNvCxnSpPr>
            <a:cxnSpLocks/>
          </p:cNvCxnSpPr>
          <p:nvPr/>
        </p:nvCxnSpPr>
        <p:spPr>
          <a:xfrm>
            <a:off x="3687763" y="3334870"/>
            <a:ext cx="0" cy="8337177"/>
          </a:xfrm>
          <a:prstGeom prst="line">
            <a:avLst/>
          </a:prstGeom>
          <a:effectLst>
            <a:glow rad="63500">
              <a:schemeClr val="accent3">
                <a:satMod val="175000"/>
                <a:alpha val="40000"/>
              </a:schemeClr>
            </a:glow>
          </a:effectLst>
        </p:spPr>
        <p:style>
          <a:lnRef idx="2">
            <a:schemeClr val="accent3"/>
          </a:lnRef>
          <a:fillRef idx="0">
            <a:schemeClr val="accent3"/>
          </a:fillRef>
          <a:effectRef idx="1">
            <a:schemeClr val="accent3"/>
          </a:effectRef>
          <a:fontRef idx="minor">
            <a:schemeClr val="tx1"/>
          </a:fontRef>
        </p:style>
      </p:cxnSp>
      <p:grpSp>
        <p:nvGrpSpPr>
          <p:cNvPr id="33803" name="Group 28">
            <a:extLst>
              <a:ext uri="{FF2B5EF4-FFF2-40B4-BE49-F238E27FC236}">
                <a16:creationId xmlns:a16="http://schemas.microsoft.com/office/drawing/2014/main" id="{4F33664E-235A-AF41-98B8-2479C635B648}"/>
              </a:ext>
            </a:extLst>
          </p:cNvPr>
          <p:cNvGrpSpPr>
            <a:grpSpLocks/>
          </p:cNvGrpSpPr>
          <p:nvPr/>
        </p:nvGrpSpPr>
        <p:grpSpPr bwMode="auto">
          <a:xfrm>
            <a:off x="8365445" y="2427397"/>
            <a:ext cx="8529180" cy="1815882"/>
            <a:chOff x="4606251" y="3574242"/>
            <a:chExt cx="4507035" cy="1344986"/>
          </a:xfrm>
        </p:grpSpPr>
        <p:sp>
          <p:nvSpPr>
            <p:cNvPr id="18" name="Oval 17">
              <a:extLst>
                <a:ext uri="{FF2B5EF4-FFF2-40B4-BE49-F238E27FC236}">
                  <a16:creationId xmlns:a16="http://schemas.microsoft.com/office/drawing/2014/main" id="{3BBBD39F-8FE5-510F-8912-E49D75106205}"/>
                </a:ext>
              </a:extLst>
            </p:cNvPr>
            <p:cNvSpPr/>
            <p:nvPr/>
          </p:nvSpPr>
          <p:spPr>
            <a:xfrm>
              <a:off x="4606251" y="3728419"/>
              <a:ext cx="566406" cy="707309"/>
            </a:xfrm>
            <a:prstGeom prst="ellipse">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3</a:t>
              </a:r>
            </a:p>
          </p:txBody>
        </p:sp>
        <p:sp>
          <p:nvSpPr>
            <p:cNvPr id="33819" name="TextBox 21">
              <a:extLst>
                <a:ext uri="{FF2B5EF4-FFF2-40B4-BE49-F238E27FC236}">
                  <a16:creationId xmlns:a16="http://schemas.microsoft.com/office/drawing/2014/main" id="{1A77BCEC-4DB7-0C41-8748-66BC2881A6AE}"/>
                </a:ext>
              </a:extLst>
            </p:cNvPr>
            <p:cNvSpPr txBox="1">
              <a:spLocks noChangeArrowheads="1"/>
            </p:cNvSpPr>
            <p:nvPr/>
          </p:nvSpPr>
          <p:spPr bwMode="auto">
            <a:xfrm>
              <a:off x="5172657" y="3574242"/>
              <a:ext cx="3940629" cy="134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IE" altLang="en-US" sz="2800" b="1" dirty="0">
                  <a:solidFill>
                    <a:srgbClr val="005A52"/>
                  </a:solidFill>
                  <a:latin typeface="Arial" panose="020B0604020202020204" pitchFamily="34" charset="0"/>
                  <a:cs typeface="Arial" panose="020B0604020202020204" pitchFamily="34" charset="0"/>
                </a:rPr>
                <a:t>Mission 3</a:t>
              </a:r>
            </a:p>
            <a:p>
              <a:pPr algn="ctr"/>
              <a:r>
                <a:rPr lang="en-IE" altLang="en-US" sz="2800" b="1" dirty="0">
                  <a:solidFill>
                    <a:srgbClr val="005A52"/>
                  </a:solidFill>
                  <a:latin typeface="Arial" panose="020B0604020202020204" pitchFamily="34" charset="0"/>
                  <a:cs typeface="Arial" panose="020B0604020202020204" pitchFamily="34" charset="0"/>
                </a:rPr>
                <a:t>Food which is Safe, Nutritious and Appealing, Trusted and Valued at Home and Abroad</a:t>
              </a:r>
            </a:p>
          </p:txBody>
        </p:sp>
      </p:grpSp>
      <p:sp>
        <p:nvSpPr>
          <p:cNvPr id="2" name="Rectangle: Rounded Corners 1">
            <a:extLst>
              <a:ext uri="{FF2B5EF4-FFF2-40B4-BE49-F238E27FC236}">
                <a16:creationId xmlns:a16="http://schemas.microsoft.com/office/drawing/2014/main" id="{D1DE0FDA-A338-C92B-124D-D27EECCA41B5}"/>
              </a:ext>
            </a:extLst>
          </p:cNvPr>
          <p:cNvSpPr/>
          <p:nvPr/>
        </p:nvSpPr>
        <p:spPr>
          <a:xfrm>
            <a:off x="1471613" y="10266363"/>
            <a:ext cx="1882775" cy="15081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30+</a:t>
            </a:r>
          </a:p>
          <a:p>
            <a:pPr algn="ctr">
              <a:defRPr/>
            </a:pPr>
            <a:r>
              <a:rPr lang="en-IE" sz="2000" dirty="0">
                <a:latin typeface="Arial" panose="020B0604020202020204" pitchFamily="34" charset="0"/>
                <a:cs typeface="Arial" panose="020B0604020202020204" pitchFamily="34" charset="0"/>
              </a:rPr>
              <a:t>Dashboards</a:t>
            </a:r>
          </a:p>
        </p:txBody>
      </p:sp>
      <p:sp>
        <p:nvSpPr>
          <p:cNvPr id="9" name="TextBox 8">
            <a:extLst>
              <a:ext uri="{FF2B5EF4-FFF2-40B4-BE49-F238E27FC236}">
                <a16:creationId xmlns:a16="http://schemas.microsoft.com/office/drawing/2014/main" id="{7DCAFA61-4CE2-EB17-57C8-D20D686B4A8D}"/>
              </a:ext>
            </a:extLst>
          </p:cNvPr>
          <p:cNvSpPr txBox="1"/>
          <p:nvPr/>
        </p:nvSpPr>
        <p:spPr>
          <a:xfrm>
            <a:off x="7056240" y="4479621"/>
            <a:ext cx="10271520" cy="5273238"/>
          </a:xfrm>
          <a:prstGeom prst="rect">
            <a:avLst/>
          </a:prstGeom>
          <a:gradFill>
            <a:gsLst>
              <a:gs pos="0">
                <a:schemeClr val="accent3">
                  <a:lumMod val="20000"/>
                  <a:lumOff val="80000"/>
                </a:schemeClr>
              </a:gs>
              <a:gs pos="74000">
                <a:schemeClr val="accent3">
                  <a:lumMod val="40000"/>
                  <a:lumOff val="60000"/>
                </a:schemeClr>
              </a:gs>
              <a:gs pos="83000">
                <a:schemeClr val="accent3">
                  <a:lumMod val="40000"/>
                  <a:lumOff val="60000"/>
                </a:schemeClr>
              </a:gs>
              <a:gs pos="100000">
                <a:schemeClr val="accent3">
                  <a:lumMod val="60000"/>
                  <a:lumOff val="40000"/>
                </a:schemeClr>
              </a:gs>
            </a:gsLst>
            <a:lin ang="5400000" scaled="1"/>
          </a:gra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IE" sz="2800" b="1" dirty="0"/>
              <a:t>Goals: </a:t>
            </a:r>
          </a:p>
          <a:p>
            <a:pPr marL="0" marR="0" indent="0" defTabSz="825500" rtl="0" fontAlgn="auto" latinLnBrk="0" hangingPunct="0">
              <a:lnSpc>
                <a:spcPct val="100000"/>
              </a:lnSpc>
              <a:spcBef>
                <a:spcPts val="0"/>
              </a:spcBef>
              <a:spcAft>
                <a:spcPts val="0"/>
              </a:spcAft>
              <a:buClrTx/>
              <a:buSzTx/>
              <a:buFontTx/>
              <a:buNone/>
              <a:tabLst/>
            </a:pPr>
            <a:r>
              <a:rPr lang="en-IE" sz="2800" dirty="0"/>
              <a:t>GOAL 1:</a:t>
            </a:r>
          </a:p>
          <a:p>
            <a:pPr marL="0" marR="0" indent="0" defTabSz="825500" rtl="0" fontAlgn="auto" latinLnBrk="0" hangingPunct="0">
              <a:lnSpc>
                <a:spcPct val="100000"/>
              </a:lnSpc>
              <a:spcBef>
                <a:spcPts val="0"/>
              </a:spcBef>
              <a:spcAft>
                <a:spcPts val="0"/>
              </a:spcAft>
              <a:buClrTx/>
              <a:buSzTx/>
              <a:buFontTx/>
              <a:buNone/>
              <a:tabLst/>
            </a:pPr>
            <a:r>
              <a:rPr lang="en-IE" sz="2800" dirty="0"/>
              <a:t>Prioritise Coherent Food and Health Policies to Deliver Improved Health Outcomes</a:t>
            </a:r>
          </a:p>
          <a:p>
            <a:pPr marL="0" marR="0" indent="0" defTabSz="825500" rtl="0" fontAlgn="auto" latinLnBrk="0" hangingPunct="0">
              <a:lnSpc>
                <a:spcPct val="100000"/>
              </a:lnSpc>
              <a:spcBef>
                <a:spcPts val="0"/>
              </a:spcBef>
              <a:spcAft>
                <a:spcPts val="0"/>
              </a:spcAft>
              <a:buClrTx/>
              <a:buSzTx/>
              <a:buFontTx/>
              <a:buNone/>
              <a:tabLst/>
            </a:pPr>
            <a:r>
              <a:rPr lang="en-IE" sz="2800" dirty="0"/>
              <a:t>GOAL 2:</a:t>
            </a:r>
          </a:p>
          <a:p>
            <a:pPr marL="0" marR="0" indent="0" defTabSz="825500" rtl="0" fontAlgn="auto" latinLnBrk="0" hangingPunct="0">
              <a:lnSpc>
                <a:spcPct val="100000"/>
              </a:lnSpc>
              <a:spcBef>
                <a:spcPts val="0"/>
              </a:spcBef>
              <a:spcAft>
                <a:spcPts val="0"/>
              </a:spcAft>
              <a:buClrTx/>
              <a:buSzTx/>
              <a:buFontTx/>
              <a:buNone/>
              <a:tabLst/>
            </a:pPr>
            <a:r>
              <a:rPr lang="en-IE" sz="2800" dirty="0"/>
              <a:t>Enhance Consumer Trust in our Food System, Providing Evidence of a Safe, Ethical Food Supply</a:t>
            </a:r>
          </a:p>
          <a:p>
            <a:pPr marL="0" marR="0" indent="0" defTabSz="825500" rtl="0" fontAlgn="auto" latinLnBrk="0" hangingPunct="0">
              <a:lnSpc>
                <a:spcPct val="100000"/>
              </a:lnSpc>
              <a:spcBef>
                <a:spcPts val="0"/>
              </a:spcBef>
              <a:spcAft>
                <a:spcPts val="0"/>
              </a:spcAft>
              <a:buClrTx/>
              <a:buSzTx/>
              <a:buFontTx/>
              <a:buNone/>
              <a:tabLst/>
            </a:pPr>
            <a:r>
              <a:rPr lang="en-IE" sz="2800" dirty="0"/>
              <a:t>GOAL 3:</a:t>
            </a:r>
          </a:p>
          <a:p>
            <a:pPr marL="0" marR="0" indent="0" defTabSz="825500" rtl="0" fontAlgn="auto" latinLnBrk="0" hangingPunct="0">
              <a:lnSpc>
                <a:spcPct val="100000"/>
              </a:lnSpc>
              <a:spcBef>
                <a:spcPts val="0"/>
              </a:spcBef>
              <a:spcAft>
                <a:spcPts val="0"/>
              </a:spcAft>
              <a:buClrTx/>
              <a:buSzTx/>
              <a:buFontTx/>
              <a:buNone/>
              <a:tabLst/>
            </a:pPr>
            <a:r>
              <a:rPr lang="en-IE" sz="2800" dirty="0"/>
              <a:t>Create Value-Add in Food Through Insight, Innovation and Product Differentiation</a:t>
            </a:r>
          </a:p>
          <a:p>
            <a:pPr marL="0" marR="0" indent="0" defTabSz="825500" rtl="0" fontAlgn="auto" latinLnBrk="0" hangingPunct="0">
              <a:lnSpc>
                <a:spcPct val="100000"/>
              </a:lnSpc>
              <a:spcBef>
                <a:spcPts val="0"/>
              </a:spcBef>
              <a:spcAft>
                <a:spcPts val="0"/>
              </a:spcAft>
              <a:buClrTx/>
              <a:buSzTx/>
              <a:buFontTx/>
              <a:buNone/>
              <a:tabLst/>
            </a:pPr>
            <a:r>
              <a:rPr lang="en-IE" sz="2800" dirty="0"/>
              <a:t>GOAL 4:</a:t>
            </a:r>
          </a:p>
          <a:p>
            <a:pPr marL="0" marR="0" indent="0" defTabSz="825500" rtl="0" fontAlgn="auto" latinLnBrk="0" hangingPunct="0">
              <a:lnSpc>
                <a:spcPct val="100000"/>
              </a:lnSpc>
              <a:spcBef>
                <a:spcPts val="0"/>
              </a:spcBef>
              <a:spcAft>
                <a:spcPts val="0"/>
              </a:spcAft>
              <a:buClrTx/>
              <a:buSzTx/>
              <a:buFontTx/>
              <a:buNone/>
              <a:tabLst/>
            </a:pPr>
            <a:r>
              <a:rPr lang="en-IE" sz="2800" dirty="0"/>
              <a:t>Develop Market Opportunities at Home and Abroad</a:t>
            </a:r>
            <a:endParaRPr kumimoji="0" lang="en-IE" sz="2800" b="0" i="0" u="none" strike="noStrike" cap="none" spc="0" normalizeH="0" baseline="0" dirty="0">
              <a:ln>
                <a:noFill/>
              </a:ln>
              <a:solidFill>
                <a:srgbClr val="000000"/>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40850354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7">
            <a:extLst>
              <a:ext uri="{FF2B5EF4-FFF2-40B4-BE49-F238E27FC236}">
                <a16:creationId xmlns:a16="http://schemas.microsoft.com/office/drawing/2014/main" id="{9C237E66-FF06-B7CC-A039-D6A46C336746}"/>
              </a:ext>
            </a:extLst>
          </p:cNvPr>
          <p:cNvSpPr txBox="1">
            <a:spLocks noChangeArrowheads="1"/>
          </p:cNvSpPr>
          <p:nvPr/>
        </p:nvSpPr>
        <p:spPr bwMode="auto">
          <a:xfrm>
            <a:off x="1471613" y="1216024"/>
            <a:ext cx="19689762" cy="105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70000"/>
              </a:lnSpc>
              <a:spcAft>
                <a:spcPts val="600"/>
              </a:spcAft>
            </a:pPr>
            <a:r>
              <a:rPr lang="en-GB" altLang="en-US" sz="9600" b="1" dirty="0">
                <a:solidFill>
                  <a:srgbClr val="005A52"/>
                </a:solidFill>
                <a:latin typeface="+mn-lt"/>
                <a:cs typeface="Arial" panose="020B0604020202020204" pitchFamily="34" charset="0"/>
              </a:rPr>
              <a:t>Approach</a:t>
            </a:r>
            <a:r>
              <a:rPr lang="en-IE" altLang="en-US" sz="9600" dirty="0">
                <a:latin typeface="+mn-lt"/>
              </a:rPr>
              <a:t> </a:t>
            </a:r>
            <a:endParaRPr lang="en-GB" altLang="en-US" sz="9600" b="1" dirty="0">
              <a:solidFill>
                <a:srgbClr val="005A52"/>
              </a:solidFill>
              <a:latin typeface="+mn-lt"/>
              <a:cs typeface="Arial" panose="020B0604020202020204" pitchFamily="34" charset="0"/>
            </a:endParaRPr>
          </a:p>
        </p:txBody>
      </p:sp>
      <p:sp>
        <p:nvSpPr>
          <p:cNvPr id="5" name="Rectangle: Rounded Corners 4">
            <a:extLst>
              <a:ext uri="{FF2B5EF4-FFF2-40B4-BE49-F238E27FC236}">
                <a16:creationId xmlns:a16="http://schemas.microsoft.com/office/drawing/2014/main" id="{6359F864-E82E-ADFE-C86E-F7FC1C911B02}"/>
              </a:ext>
            </a:extLst>
          </p:cNvPr>
          <p:cNvSpPr/>
          <p:nvPr/>
        </p:nvSpPr>
        <p:spPr>
          <a:xfrm>
            <a:off x="1471613" y="3335338"/>
            <a:ext cx="1881187" cy="1439862"/>
          </a:xfrm>
          <a:prstGeom prst="roundRect">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4</a:t>
            </a:r>
          </a:p>
          <a:p>
            <a:pPr algn="ctr">
              <a:defRPr/>
            </a:pPr>
            <a:r>
              <a:rPr lang="en-IE" sz="2000" dirty="0">
                <a:latin typeface="Arial" panose="020B0604020202020204" pitchFamily="34" charset="0"/>
                <a:cs typeface="Arial" panose="020B0604020202020204" pitchFamily="34" charset="0"/>
              </a:rPr>
              <a:t>Missions</a:t>
            </a:r>
          </a:p>
        </p:txBody>
      </p:sp>
      <p:sp>
        <p:nvSpPr>
          <p:cNvPr id="6" name="Rectangle: Rounded Corners 5">
            <a:extLst>
              <a:ext uri="{FF2B5EF4-FFF2-40B4-BE49-F238E27FC236}">
                <a16:creationId xmlns:a16="http://schemas.microsoft.com/office/drawing/2014/main" id="{FEEA939E-E7A5-8251-0C0D-C081FA36E147}"/>
              </a:ext>
            </a:extLst>
          </p:cNvPr>
          <p:cNvSpPr/>
          <p:nvPr/>
        </p:nvSpPr>
        <p:spPr>
          <a:xfrm>
            <a:off x="1471613" y="5068888"/>
            <a:ext cx="1881187" cy="1439862"/>
          </a:xfrm>
          <a:prstGeom prst="roundRect">
            <a:avLst/>
          </a:prstGeom>
          <a:solidFill>
            <a:srgbClr val="B3B6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21</a:t>
            </a:r>
          </a:p>
          <a:p>
            <a:pPr algn="ctr">
              <a:defRPr/>
            </a:pPr>
            <a:r>
              <a:rPr lang="en-IE" sz="2000" dirty="0">
                <a:latin typeface="Arial" panose="020B0604020202020204" pitchFamily="34" charset="0"/>
                <a:cs typeface="Arial" panose="020B0604020202020204" pitchFamily="34" charset="0"/>
              </a:rPr>
              <a:t>Key Indicators</a:t>
            </a:r>
          </a:p>
        </p:txBody>
      </p:sp>
      <p:sp>
        <p:nvSpPr>
          <p:cNvPr id="7" name="Rectangle: Rounded Corners 6">
            <a:extLst>
              <a:ext uri="{FF2B5EF4-FFF2-40B4-BE49-F238E27FC236}">
                <a16:creationId xmlns:a16="http://schemas.microsoft.com/office/drawing/2014/main" id="{69E1B49C-4C11-6DF3-44D2-E7B0B96A1C62}"/>
              </a:ext>
            </a:extLst>
          </p:cNvPr>
          <p:cNvSpPr/>
          <p:nvPr/>
        </p:nvSpPr>
        <p:spPr>
          <a:xfrm>
            <a:off x="1471613" y="6800850"/>
            <a:ext cx="1882775" cy="1439863"/>
          </a:xfrm>
          <a:prstGeom prst="roundRect">
            <a:avLst/>
          </a:prstGeom>
          <a:solidFill>
            <a:srgbClr val="5E5E5E"/>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80+</a:t>
            </a:r>
          </a:p>
          <a:p>
            <a:pPr algn="ctr">
              <a:defRPr/>
            </a:pPr>
            <a:r>
              <a:rPr lang="en-IE" sz="2000" dirty="0">
                <a:latin typeface="Arial" panose="020B0604020202020204" pitchFamily="34" charset="0"/>
                <a:cs typeface="Arial" panose="020B0604020202020204" pitchFamily="34" charset="0"/>
              </a:rPr>
              <a:t>Metrics</a:t>
            </a:r>
          </a:p>
        </p:txBody>
      </p:sp>
      <p:sp>
        <p:nvSpPr>
          <p:cNvPr id="8" name="Rectangle: Rounded Corners 7">
            <a:extLst>
              <a:ext uri="{FF2B5EF4-FFF2-40B4-BE49-F238E27FC236}">
                <a16:creationId xmlns:a16="http://schemas.microsoft.com/office/drawing/2014/main" id="{A0CDAB40-2695-5E0C-FFD8-D8079572267B}"/>
              </a:ext>
            </a:extLst>
          </p:cNvPr>
          <p:cNvSpPr/>
          <p:nvPr/>
        </p:nvSpPr>
        <p:spPr>
          <a:xfrm>
            <a:off x="1471613" y="8534400"/>
            <a:ext cx="1882775" cy="1439863"/>
          </a:xfrm>
          <a:prstGeom prst="roundRect">
            <a:avLst/>
          </a:prstGeom>
          <a:solidFill>
            <a:srgbClr val="A79563"/>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100+</a:t>
            </a:r>
          </a:p>
          <a:p>
            <a:pPr algn="ctr">
              <a:defRPr/>
            </a:pPr>
            <a:r>
              <a:rPr lang="en-IE" sz="2000" dirty="0">
                <a:latin typeface="Arial" panose="020B0604020202020204" pitchFamily="34" charset="0"/>
                <a:cs typeface="Arial" panose="020B0604020202020204" pitchFamily="34" charset="0"/>
              </a:rPr>
              <a:t>Datasets</a:t>
            </a:r>
          </a:p>
        </p:txBody>
      </p:sp>
      <p:cxnSp>
        <p:nvCxnSpPr>
          <p:cNvPr id="11" name="Straight Connector 10">
            <a:extLst>
              <a:ext uri="{FF2B5EF4-FFF2-40B4-BE49-F238E27FC236}">
                <a16:creationId xmlns:a16="http://schemas.microsoft.com/office/drawing/2014/main" id="{A9568039-5DDA-8551-3C5C-E10245630864}"/>
              </a:ext>
            </a:extLst>
          </p:cNvPr>
          <p:cNvCxnSpPr>
            <a:cxnSpLocks/>
          </p:cNvCxnSpPr>
          <p:nvPr/>
        </p:nvCxnSpPr>
        <p:spPr>
          <a:xfrm>
            <a:off x="3687763" y="3334870"/>
            <a:ext cx="0" cy="8337177"/>
          </a:xfrm>
          <a:prstGeom prst="line">
            <a:avLst/>
          </a:prstGeom>
          <a:effectLst>
            <a:glow rad="63500">
              <a:schemeClr val="accent3">
                <a:satMod val="175000"/>
                <a:alpha val="40000"/>
              </a:schemeClr>
            </a:glow>
          </a:effectLst>
        </p:spPr>
        <p:style>
          <a:lnRef idx="2">
            <a:schemeClr val="accent3"/>
          </a:lnRef>
          <a:fillRef idx="0">
            <a:schemeClr val="accent3"/>
          </a:fillRef>
          <a:effectRef idx="1">
            <a:schemeClr val="accent3"/>
          </a:effectRef>
          <a:fontRef idx="minor">
            <a:schemeClr val="tx1"/>
          </a:fontRef>
        </p:style>
      </p:cxnSp>
      <p:grpSp>
        <p:nvGrpSpPr>
          <p:cNvPr id="33803" name="Group 28">
            <a:extLst>
              <a:ext uri="{FF2B5EF4-FFF2-40B4-BE49-F238E27FC236}">
                <a16:creationId xmlns:a16="http://schemas.microsoft.com/office/drawing/2014/main" id="{4F33664E-235A-AF41-98B8-2479C635B648}"/>
              </a:ext>
            </a:extLst>
          </p:cNvPr>
          <p:cNvGrpSpPr>
            <a:grpSpLocks/>
          </p:cNvGrpSpPr>
          <p:nvPr/>
        </p:nvGrpSpPr>
        <p:grpSpPr bwMode="auto">
          <a:xfrm>
            <a:off x="8191273" y="2426929"/>
            <a:ext cx="9508895" cy="1815882"/>
            <a:chOff x="4606251" y="3574242"/>
            <a:chExt cx="4507035" cy="1344986"/>
          </a:xfrm>
        </p:grpSpPr>
        <p:sp>
          <p:nvSpPr>
            <p:cNvPr id="18" name="Oval 17">
              <a:extLst>
                <a:ext uri="{FF2B5EF4-FFF2-40B4-BE49-F238E27FC236}">
                  <a16:creationId xmlns:a16="http://schemas.microsoft.com/office/drawing/2014/main" id="{3BBBD39F-8FE5-510F-8912-E49D75106205}"/>
                </a:ext>
              </a:extLst>
            </p:cNvPr>
            <p:cNvSpPr/>
            <p:nvPr/>
          </p:nvSpPr>
          <p:spPr>
            <a:xfrm>
              <a:off x="4606251" y="3728419"/>
              <a:ext cx="566406" cy="707309"/>
            </a:xfrm>
            <a:prstGeom prst="ellipse">
              <a:avLst/>
            </a:prstGeom>
            <a:solidFill>
              <a:srgbClr val="004D44"/>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600" dirty="0">
                  <a:latin typeface="Arial" panose="020B0604020202020204" pitchFamily="34" charset="0"/>
                  <a:cs typeface="Arial" panose="020B0604020202020204" pitchFamily="34" charset="0"/>
                </a:rPr>
                <a:t>4</a:t>
              </a:r>
            </a:p>
          </p:txBody>
        </p:sp>
        <p:sp>
          <p:nvSpPr>
            <p:cNvPr id="33819" name="TextBox 21">
              <a:extLst>
                <a:ext uri="{FF2B5EF4-FFF2-40B4-BE49-F238E27FC236}">
                  <a16:creationId xmlns:a16="http://schemas.microsoft.com/office/drawing/2014/main" id="{1A77BCEC-4DB7-0C41-8748-66BC2881A6AE}"/>
                </a:ext>
              </a:extLst>
            </p:cNvPr>
            <p:cNvSpPr txBox="1">
              <a:spLocks noChangeArrowheads="1"/>
            </p:cNvSpPr>
            <p:nvPr/>
          </p:nvSpPr>
          <p:spPr bwMode="auto">
            <a:xfrm>
              <a:off x="5172657" y="3574242"/>
              <a:ext cx="3940629" cy="134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IE" altLang="en-US" sz="2800" b="1" dirty="0">
                  <a:solidFill>
                    <a:srgbClr val="005A52"/>
                  </a:solidFill>
                  <a:latin typeface="Arial" panose="020B0604020202020204" pitchFamily="34" charset="0"/>
                  <a:cs typeface="Arial" panose="020B0604020202020204" pitchFamily="34" charset="0"/>
                </a:rPr>
                <a:t>Mission 4</a:t>
              </a:r>
            </a:p>
            <a:p>
              <a:pPr algn="ctr"/>
              <a:r>
                <a:rPr lang="en-IE" altLang="en-US" sz="2800" b="1" dirty="0">
                  <a:solidFill>
                    <a:srgbClr val="005A52"/>
                  </a:solidFill>
                  <a:latin typeface="Arial" panose="020B0604020202020204" pitchFamily="34" charset="0"/>
                  <a:cs typeface="Arial" panose="020B0604020202020204" pitchFamily="34" charset="0"/>
                </a:rPr>
                <a:t>An Innovative, Competitive and Resilient Agri-Food Sector, driven by Technology and Talent </a:t>
              </a:r>
            </a:p>
          </p:txBody>
        </p:sp>
      </p:grpSp>
      <p:sp>
        <p:nvSpPr>
          <p:cNvPr id="2" name="Rectangle: Rounded Corners 1">
            <a:extLst>
              <a:ext uri="{FF2B5EF4-FFF2-40B4-BE49-F238E27FC236}">
                <a16:creationId xmlns:a16="http://schemas.microsoft.com/office/drawing/2014/main" id="{D1DE0FDA-A338-C92B-124D-D27EECCA41B5}"/>
              </a:ext>
            </a:extLst>
          </p:cNvPr>
          <p:cNvSpPr/>
          <p:nvPr/>
        </p:nvSpPr>
        <p:spPr>
          <a:xfrm>
            <a:off x="1471613" y="10266363"/>
            <a:ext cx="1882775" cy="1508125"/>
          </a:xfrm>
          <a:prstGeom prst="roundRect">
            <a:avLst/>
          </a:prstGeom>
          <a:solidFill>
            <a:srgbClr val="005A52"/>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IE" sz="3200" dirty="0">
                <a:latin typeface="Arial" panose="020B0604020202020204" pitchFamily="34" charset="0"/>
                <a:cs typeface="Arial" panose="020B0604020202020204" pitchFamily="34" charset="0"/>
              </a:rPr>
              <a:t>30+</a:t>
            </a:r>
          </a:p>
          <a:p>
            <a:pPr algn="ctr">
              <a:defRPr/>
            </a:pPr>
            <a:r>
              <a:rPr lang="en-IE" sz="2000" dirty="0">
                <a:latin typeface="Arial" panose="020B0604020202020204" pitchFamily="34" charset="0"/>
                <a:cs typeface="Arial" panose="020B0604020202020204" pitchFamily="34" charset="0"/>
              </a:rPr>
              <a:t>Dashboards</a:t>
            </a:r>
          </a:p>
        </p:txBody>
      </p:sp>
      <p:sp>
        <p:nvSpPr>
          <p:cNvPr id="9" name="TextBox 8">
            <a:extLst>
              <a:ext uri="{FF2B5EF4-FFF2-40B4-BE49-F238E27FC236}">
                <a16:creationId xmlns:a16="http://schemas.microsoft.com/office/drawing/2014/main" id="{7225FD29-F61C-FA63-2CC2-39F15D26248B}"/>
              </a:ext>
            </a:extLst>
          </p:cNvPr>
          <p:cNvSpPr txBox="1"/>
          <p:nvPr/>
        </p:nvSpPr>
        <p:spPr>
          <a:xfrm>
            <a:off x="7547048" y="4227821"/>
            <a:ext cx="9717689" cy="7858562"/>
          </a:xfrm>
          <a:prstGeom prst="rect">
            <a:avLst/>
          </a:prstGeom>
          <a:gradFill>
            <a:gsLst>
              <a:gs pos="0">
                <a:schemeClr val="accent3">
                  <a:lumMod val="20000"/>
                  <a:lumOff val="80000"/>
                </a:schemeClr>
              </a:gs>
              <a:gs pos="74000">
                <a:schemeClr val="accent3">
                  <a:lumMod val="40000"/>
                  <a:lumOff val="60000"/>
                </a:schemeClr>
              </a:gs>
              <a:gs pos="83000">
                <a:schemeClr val="accent3">
                  <a:lumMod val="40000"/>
                  <a:lumOff val="60000"/>
                </a:schemeClr>
              </a:gs>
              <a:gs pos="100000">
                <a:schemeClr val="accent3">
                  <a:lumMod val="60000"/>
                  <a:lumOff val="40000"/>
                </a:schemeClr>
              </a:gs>
            </a:gsLst>
            <a:lin ang="5400000" scaled="1"/>
          </a:gra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IE" sz="2800" b="1" dirty="0"/>
              <a:t>Goals: </a:t>
            </a:r>
          </a:p>
          <a:p>
            <a:pPr marL="0" marR="0" indent="0" defTabSz="825500" rtl="0" fontAlgn="auto" latinLnBrk="0" hangingPunct="0">
              <a:lnSpc>
                <a:spcPct val="100000"/>
              </a:lnSpc>
              <a:spcBef>
                <a:spcPts val="0"/>
              </a:spcBef>
              <a:spcAft>
                <a:spcPts val="0"/>
              </a:spcAft>
              <a:buClrTx/>
              <a:buSzTx/>
              <a:buFontTx/>
              <a:buNone/>
              <a:tabLst/>
            </a:pPr>
            <a:r>
              <a:rPr lang="en-IE" sz="2800" dirty="0"/>
              <a:t>GOAL 1:</a:t>
            </a:r>
          </a:p>
          <a:p>
            <a:pPr marL="0" marR="0" indent="0" defTabSz="825500" rtl="0" fontAlgn="auto" latinLnBrk="0" hangingPunct="0">
              <a:lnSpc>
                <a:spcPct val="100000"/>
              </a:lnSpc>
              <a:spcBef>
                <a:spcPts val="0"/>
              </a:spcBef>
              <a:spcAft>
                <a:spcPts val="0"/>
              </a:spcAft>
              <a:buClrTx/>
              <a:buSzTx/>
              <a:buFontTx/>
              <a:buNone/>
              <a:tabLst/>
            </a:pPr>
            <a:r>
              <a:rPr lang="en-IE" sz="2800" dirty="0"/>
              <a:t>Move to a Challenge-Focused Innovation System</a:t>
            </a:r>
          </a:p>
          <a:p>
            <a:pPr marL="0" marR="0" indent="0" defTabSz="825500" rtl="0" fontAlgn="auto" latinLnBrk="0" hangingPunct="0">
              <a:lnSpc>
                <a:spcPct val="100000"/>
              </a:lnSpc>
              <a:spcBef>
                <a:spcPts val="0"/>
              </a:spcBef>
              <a:spcAft>
                <a:spcPts val="0"/>
              </a:spcAft>
              <a:buClrTx/>
              <a:buSzTx/>
              <a:buFontTx/>
              <a:buNone/>
              <a:tabLst/>
            </a:pPr>
            <a:r>
              <a:rPr lang="en-IE" sz="2800" dirty="0"/>
              <a:t>GOAL 2:</a:t>
            </a:r>
          </a:p>
          <a:p>
            <a:pPr marL="0" marR="0" indent="0" defTabSz="825500" rtl="0" fontAlgn="auto" latinLnBrk="0" hangingPunct="0">
              <a:lnSpc>
                <a:spcPct val="100000"/>
              </a:lnSpc>
              <a:spcBef>
                <a:spcPts val="0"/>
              </a:spcBef>
              <a:spcAft>
                <a:spcPts val="0"/>
              </a:spcAft>
              <a:buClrTx/>
              <a:buSzTx/>
              <a:buFontTx/>
              <a:buNone/>
              <a:tabLst/>
            </a:pPr>
            <a:r>
              <a:rPr lang="en-IE" sz="2800" dirty="0"/>
              <a:t>A Strategic Funding Approach for Research, Development and Innovation</a:t>
            </a:r>
          </a:p>
          <a:p>
            <a:pPr marL="0" marR="0" indent="0" defTabSz="825500" rtl="0" fontAlgn="auto" latinLnBrk="0" hangingPunct="0">
              <a:lnSpc>
                <a:spcPct val="100000"/>
              </a:lnSpc>
              <a:spcBef>
                <a:spcPts val="0"/>
              </a:spcBef>
              <a:spcAft>
                <a:spcPts val="0"/>
              </a:spcAft>
              <a:buClrTx/>
              <a:buSzTx/>
              <a:buFontTx/>
              <a:buNone/>
              <a:tabLst/>
            </a:pPr>
            <a:r>
              <a:rPr lang="en-IE" sz="2800" dirty="0"/>
              <a:t>GOAL 3:</a:t>
            </a:r>
          </a:p>
          <a:p>
            <a:pPr marL="0" marR="0" indent="0" defTabSz="825500" rtl="0" fontAlgn="auto" latinLnBrk="0" hangingPunct="0">
              <a:lnSpc>
                <a:spcPct val="100000"/>
              </a:lnSpc>
              <a:spcBef>
                <a:spcPts val="0"/>
              </a:spcBef>
              <a:spcAft>
                <a:spcPts val="0"/>
              </a:spcAft>
              <a:buClrTx/>
              <a:buSzTx/>
              <a:buFontTx/>
              <a:buNone/>
              <a:tabLst/>
            </a:pPr>
            <a:r>
              <a:rPr lang="en-IE" sz="2800" dirty="0"/>
              <a:t>Develop a Dynamic Knowledge Exchange Environment</a:t>
            </a:r>
          </a:p>
          <a:p>
            <a:pPr marL="0" marR="0" indent="0" defTabSz="825500" rtl="0" fontAlgn="auto" latinLnBrk="0" hangingPunct="0">
              <a:lnSpc>
                <a:spcPct val="100000"/>
              </a:lnSpc>
              <a:spcBef>
                <a:spcPts val="0"/>
              </a:spcBef>
              <a:spcAft>
                <a:spcPts val="0"/>
              </a:spcAft>
              <a:buClrTx/>
              <a:buSzTx/>
              <a:buFontTx/>
              <a:buNone/>
              <a:tabLst/>
            </a:pPr>
            <a:r>
              <a:rPr lang="en-IE" sz="2800" dirty="0"/>
              <a:t>GOAL 4:</a:t>
            </a:r>
          </a:p>
          <a:p>
            <a:pPr marL="0" marR="0" indent="0" defTabSz="825500" rtl="0" fontAlgn="auto" latinLnBrk="0" hangingPunct="0">
              <a:lnSpc>
                <a:spcPct val="100000"/>
              </a:lnSpc>
              <a:spcBef>
                <a:spcPts val="0"/>
              </a:spcBef>
              <a:spcAft>
                <a:spcPts val="0"/>
              </a:spcAft>
              <a:buClrTx/>
              <a:buSzTx/>
              <a:buFontTx/>
              <a:buNone/>
              <a:tabLst/>
            </a:pPr>
            <a:r>
              <a:rPr lang="en-IE" sz="2800" dirty="0"/>
              <a:t>Enhance the Use of Technology and Data</a:t>
            </a:r>
          </a:p>
          <a:p>
            <a:pPr marL="0" marR="0" indent="0" defTabSz="825500" rtl="0" fontAlgn="auto" latinLnBrk="0" hangingPunct="0">
              <a:lnSpc>
                <a:spcPct val="100000"/>
              </a:lnSpc>
              <a:spcBef>
                <a:spcPts val="0"/>
              </a:spcBef>
              <a:spcAft>
                <a:spcPts val="0"/>
              </a:spcAft>
              <a:buClrTx/>
              <a:buSzTx/>
              <a:buFontTx/>
              <a:buNone/>
              <a:tabLst/>
            </a:pPr>
            <a:r>
              <a:rPr lang="en-IE" sz="2800" dirty="0"/>
              <a:t>GOAL 5:</a:t>
            </a:r>
          </a:p>
          <a:p>
            <a:pPr marL="0" marR="0" indent="0" defTabSz="825500" rtl="0" fontAlgn="auto" latinLnBrk="0" hangingPunct="0">
              <a:lnSpc>
                <a:spcPct val="100000"/>
              </a:lnSpc>
              <a:spcBef>
                <a:spcPts val="0"/>
              </a:spcBef>
              <a:spcAft>
                <a:spcPts val="0"/>
              </a:spcAft>
              <a:buClrTx/>
              <a:buSzTx/>
              <a:buFontTx/>
              <a:buNone/>
              <a:tabLst/>
            </a:pPr>
            <a:r>
              <a:rPr lang="en-IE" sz="2800" dirty="0"/>
              <a:t>Maintain and Improve Competitiveness and Resilience</a:t>
            </a:r>
          </a:p>
          <a:p>
            <a:pPr marL="0" marR="0" indent="0" defTabSz="825500" rtl="0" fontAlgn="auto" latinLnBrk="0" hangingPunct="0">
              <a:lnSpc>
                <a:spcPct val="100000"/>
              </a:lnSpc>
              <a:spcBef>
                <a:spcPts val="0"/>
              </a:spcBef>
              <a:spcAft>
                <a:spcPts val="0"/>
              </a:spcAft>
              <a:buClrTx/>
              <a:buSzTx/>
              <a:buFontTx/>
              <a:buNone/>
              <a:tabLst/>
            </a:pPr>
            <a:r>
              <a:rPr lang="en-IE" sz="2800" dirty="0"/>
              <a:t>GOAL 6:</a:t>
            </a:r>
          </a:p>
          <a:p>
            <a:pPr marL="0" marR="0" indent="0" defTabSz="825500" rtl="0" fontAlgn="auto" latinLnBrk="0" hangingPunct="0">
              <a:lnSpc>
                <a:spcPct val="100000"/>
              </a:lnSpc>
              <a:spcBef>
                <a:spcPts val="0"/>
              </a:spcBef>
              <a:spcAft>
                <a:spcPts val="0"/>
              </a:spcAft>
              <a:buClrTx/>
              <a:buSzTx/>
              <a:buFontTx/>
              <a:buNone/>
              <a:tabLst/>
            </a:pPr>
            <a:r>
              <a:rPr lang="en-IE" sz="2800" dirty="0"/>
              <a:t>Attract and Nurture Diverse and Inclusive Talent</a:t>
            </a:r>
          </a:p>
          <a:p>
            <a:pPr marL="0" marR="0" indent="0" defTabSz="825500" rtl="0" fontAlgn="auto" latinLnBrk="0" hangingPunct="0">
              <a:lnSpc>
                <a:spcPct val="100000"/>
              </a:lnSpc>
              <a:spcBef>
                <a:spcPts val="0"/>
              </a:spcBef>
              <a:spcAft>
                <a:spcPts val="0"/>
              </a:spcAft>
              <a:buClrTx/>
              <a:buSzTx/>
              <a:buFontTx/>
              <a:buNone/>
              <a:tabLst/>
            </a:pPr>
            <a:r>
              <a:rPr lang="en-IE" sz="2800" dirty="0"/>
              <a:t>GOAL 7:</a:t>
            </a:r>
          </a:p>
          <a:p>
            <a:pPr marL="0" marR="0" indent="0" defTabSz="825500" rtl="0" fontAlgn="auto" latinLnBrk="0" hangingPunct="0">
              <a:lnSpc>
                <a:spcPct val="100000"/>
              </a:lnSpc>
              <a:spcBef>
                <a:spcPts val="0"/>
              </a:spcBef>
              <a:spcAft>
                <a:spcPts val="0"/>
              </a:spcAft>
              <a:buClrTx/>
              <a:buSzTx/>
              <a:buFontTx/>
              <a:buNone/>
              <a:tabLst/>
            </a:pPr>
            <a:r>
              <a:rPr lang="en-IE" sz="2800" dirty="0"/>
              <a:t>Policy Coherence in Sustainable Food Systems Between Ireland’s Domestic Policy and its Development Cooperation and Foreign Policy</a:t>
            </a:r>
            <a:endParaRPr kumimoji="0" lang="en-IE" sz="2800" b="0" i="0" u="none" strike="noStrike" cap="none" spc="0" normalizeH="0" baseline="0" dirty="0">
              <a:ln>
                <a:noFill/>
              </a:ln>
              <a:solidFill>
                <a:srgbClr val="000000"/>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38313268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8D3E4EA-294A-1314-65CA-F7BCADDAF0DA}"/>
              </a:ext>
            </a:extLst>
          </p:cNvPr>
          <p:cNvSpPr/>
          <p:nvPr/>
        </p:nvSpPr>
        <p:spPr>
          <a:xfrm>
            <a:off x="4847525" y="8326515"/>
            <a:ext cx="5700019" cy="3315289"/>
          </a:xfrm>
          <a:prstGeom prst="rect">
            <a:avLst/>
          </a:prstGeom>
          <a:solidFill>
            <a:srgbClr val="5E5E5E"/>
          </a:solidFill>
          <a:ln w="12700" cap="flat" cmpd="sng" algn="ctr">
            <a:noFill/>
            <a:prstDash val="solid"/>
            <a:miter lim="800000"/>
          </a:ln>
          <a:effectLst/>
        </p:spPr>
        <p:txBody>
          <a:bodyPr rtlCol="0" anchor="ctr"/>
          <a:lstStyle/>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r>
              <a:rPr lang="en-IE" sz="2800" b="1" kern="0" dirty="0">
                <a:solidFill>
                  <a:srgbClr val="FFFFFF"/>
                </a:solidFill>
                <a:latin typeface="Arial"/>
                <a:cs typeface="+mn-cs"/>
              </a:rPr>
              <a:t>Business Divisions</a:t>
            </a:r>
          </a:p>
          <a:p>
            <a:pPr algn="ctr" defTabSz="1828800" eaLnBrk="1" fontAlgn="auto" hangingPunct="1">
              <a:spcBef>
                <a:spcPts val="0"/>
              </a:spcBef>
              <a:spcAft>
                <a:spcPts val="0"/>
              </a:spcAft>
              <a:defRPr/>
            </a:pPr>
            <a:r>
              <a:rPr lang="en-IE" sz="2800" b="1" kern="0" dirty="0">
                <a:solidFill>
                  <a:srgbClr val="FFFFFF"/>
                </a:solidFill>
                <a:latin typeface="Arial"/>
                <a:cs typeface="+mn-cs"/>
              </a:rPr>
              <a:t> - DAFM</a:t>
            </a:r>
          </a:p>
        </p:txBody>
      </p:sp>
      <p:sp>
        <p:nvSpPr>
          <p:cNvPr id="42" name="Rectangle 41">
            <a:extLst>
              <a:ext uri="{FF2B5EF4-FFF2-40B4-BE49-F238E27FC236}">
                <a16:creationId xmlns:a16="http://schemas.microsoft.com/office/drawing/2014/main" id="{C605EE7F-0C34-F5A5-7138-3241D10CF872}"/>
              </a:ext>
            </a:extLst>
          </p:cNvPr>
          <p:cNvSpPr/>
          <p:nvPr/>
        </p:nvSpPr>
        <p:spPr>
          <a:xfrm>
            <a:off x="10816976" y="6665085"/>
            <a:ext cx="5376752" cy="3804370"/>
          </a:xfrm>
          <a:prstGeom prst="rect">
            <a:avLst/>
          </a:prstGeom>
          <a:solidFill>
            <a:srgbClr val="005850"/>
          </a:solidFill>
          <a:ln w="12700" cap="flat" cmpd="sng" algn="ctr">
            <a:noFill/>
            <a:prstDash val="solid"/>
            <a:miter lim="800000"/>
          </a:ln>
          <a:effectLst/>
        </p:spPr>
        <p:txBody>
          <a:bodyPr rtlCol="0" anchor="ctr"/>
          <a:lstStyle/>
          <a:p>
            <a:pPr algn="ctr" defTabSz="1828800" eaLnBrk="1" fontAlgn="auto" hangingPunct="1">
              <a:spcBef>
                <a:spcPts val="0"/>
              </a:spcBef>
              <a:spcAft>
                <a:spcPts val="0"/>
              </a:spcAft>
              <a:defRPr/>
            </a:pPr>
            <a:r>
              <a:rPr lang="en-IE" sz="2800" b="1" kern="0" dirty="0">
                <a:solidFill>
                  <a:srgbClr val="FFFFFF"/>
                </a:solidFill>
                <a:latin typeface="Arial"/>
                <a:cs typeface="+mn-cs"/>
              </a:rPr>
              <a:t>Others</a:t>
            </a:r>
          </a:p>
        </p:txBody>
      </p:sp>
      <p:sp>
        <p:nvSpPr>
          <p:cNvPr id="43" name="Rectangle 42">
            <a:extLst>
              <a:ext uri="{FF2B5EF4-FFF2-40B4-BE49-F238E27FC236}">
                <a16:creationId xmlns:a16="http://schemas.microsoft.com/office/drawing/2014/main" id="{3B8240F7-12A2-B847-A336-B00F3333FF3A}"/>
              </a:ext>
            </a:extLst>
          </p:cNvPr>
          <p:cNvSpPr/>
          <p:nvPr/>
        </p:nvSpPr>
        <p:spPr>
          <a:xfrm>
            <a:off x="10816975" y="2684206"/>
            <a:ext cx="5376753" cy="3804370"/>
          </a:xfrm>
          <a:prstGeom prst="rect">
            <a:avLst/>
          </a:prstGeom>
          <a:solidFill>
            <a:srgbClr val="B3B6A7"/>
          </a:solidFill>
          <a:ln w="12700" cap="flat" cmpd="sng" algn="ctr">
            <a:noFill/>
            <a:prstDash val="solid"/>
            <a:miter lim="800000"/>
          </a:ln>
          <a:effectLst/>
        </p:spPr>
        <p:txBody>
          <a:bodyPr rtlCol="0" anchor="ctr"/>
          <a:lstStyle/>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r>
              <a:rPr lang="en-IE" sz="2800" b="1" kern="0" dirty="0">
                <a:solidFill>
                  <a:srgbClr val="FFFFFF"/>
                </a:solidFill>
                <a:latin typeface="Arial"/>
                <a:cs typeface="+mn-cs"/>
              </a:rPr>
              <a:t>Partner Agencies</a:t>
            </a:r>
          </a:p>
        </p:txBody>
      </p:sp>
      <p:sp>
        <p:nvSpPr>
          <p:cNvPr id="44" name="Rectangle 43">
            <a:extLst>
              <a:ext uri="{FF2B5EF4-FFF2-40B4-BE49-F238E27FC236}">
                <a16:creationId xmlns:a16="http://schemas.microsoft.com/office/drawing/2014/main" id="{9F6C97B5-5AC3-0481-A5A0-4FEA3F768DCC}"/>
              </a:ext>
            </a:extLst>
          </p:cNvPr>
          <p:cNvSpPr/>
          <p:nvPr/>
        </p:nvSpPr>
        <p:spPr>
          <a:xfrm>
            <a:off x="4847525" y="5384059"/>
            <a:ext cx="5837449" cy="2843904"/>
          </a:xfrm>
          <a:prstGeom prst="rect">
            <a:avLst/>
          </a:prstGeom>
          <a:solidFill>
            <a:srgbClr val="A39161"/>
          </a:solidFill>
          <a:ln w="12700" cap="flat" cmpd="sng" algn="ctr">
            <a:noFill/>
            <a:prstDash val="solid"/>
            <a:miter lim="800000"/>
          </a:ln>
          <a:effectLst/>
        </p:spPr>
        <p:txBody>
          <a:bodyPr rtlCol="0" anchor="ctr"/>
          <a:lstStyle/>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r>
              <a:rPr lang="en-IE" sz="2800" b="1" kern="0" dirty="0">
                <a:solidFill>
                  <a:srgbClr val="FFFFFF"/>
                </a:solidFill>
                <a:latin typeface="Arial"/>
                <a:cs typeface="+mn-cs"/>
              </a:rPr>
              <a:t>Business Owners</a:t>
            </a:r>
          </a:p>
          <a:p>
            <a:pPr algn="ctr" defTabSz="1828800" eaLnBrk="1" fontAlgn="auto" hangingPunct="1">
              <a:spcBef>
                <a:spcPts val="0"/>
              </a:spcBef>
              <a:spcAft>
                <a:spcPts val="0"/>
              </a:spcAft>
              <a:defRPr/>
            </a:pPr>
            <a:r>
              <a:rPr lang="en-IE" sz="2800" b="1" kern="0" dirty="0">
                <a:solidFill>
                  <a:srgbClr val="FFFFFF"/>
                </a:solidFill>
                <a:latin typeface="Arial"/>
                <a:cs typeface="+mn-cs"/>
              </a:rPr>
              <a:t> - DAFM</a:t>
            </a:r>
          </a:p>
        </p:txBody>
      </p:sp>
      <p:sp>
        <p:nvSpPr>
          <p:cNvPr id="45" name="Rectangle 44">
            <a:extLst>
              <a:ext uri="{FF2B5EF4-FFF2-40B4-BE49-F238E27FC236}">
                <a16:creationId xmlns:a16="http://schemas.microsoft.com/office/drawing/2014/main" id="{C369B6A2-9F0B-DE1B-307C-4998AFFF28FB}"/>
              </a:ext>
            </a:extLst>
          </p:cNvPr>
          <p:cNvSpPr/>
          <p:nvPr/>
        </p:nvSpPr>
        <p:spPr>
          <a:xfrm>
            <a:off x="4847525" y="2315650"/>
            <a:ext cx="5837449" cy="2972167"/>
          </a:xfrm>
          <a:prstGeom prst="rect">
            <a:avLst/>
          </a:prstGeom>
          <a:solidFill>
            <a:srgbClr val="004D44"/>
          </a:solidFill>
          <a:ln w="12700" cap="flat" cmpd="sng" algn="ctr">
            <a:noFill/>
            <a:prstDash val="solid"/>
            <a:miter lim="800000"/>
          </a:ln>
          <a:effectLst/>
        </p:spPr>
        <p:txBody>
          <a:bodyPr rtlCol="0" anchor="ctr"/>
          <a:lstStyle/>
          <a:p>
            <a:pPr algn="ctr" defTabSz="1828800" eaLnBrk="1" fontAlgn="auto" hangingPunct="1">
              <a:spcBef>
                <a:spcPts val="0"/>
              </a:spcBef>
              <a:spcAft>
                <a:spcPts val="0"/>
              </a:spcAft>
              <a:defRPr/>
            </a:pPr>
            <a:endParaRPr lang="en-IE" sz="2800" b="1" kern="0" dirty="0">
              <a:solidFill>
                <a:srgbClr val="FFFFFF"/>
              </a:solidFill>
              <a:latin typeface="Arial"/>
              <a:cs typeface="+mn-cs"/>
            </a:endParaRPr>
          </a:p>
          <a:p>
            <a:pPr algn="ctr" defTabSz="1828800" eaLnBrk="1" fontAlgn="auto" hangingPunct="1">
              <a:spcBef>
                <a:spcPts val="0"/>
              </a:spcBef>
              <a:spcAft>
                <a:spcPts val="0"/>
              </a:spcAft>
              <a:defRPr/>
            </a:pPr>
            <a:r>
              <a:rPr lang="en-IE" sz="2800" b="1" kern="0" dirty="0">
                <a:solidFill>
                  <a:srgbClr val="FFFFFF"/>
                </a:solidFill>
                <a:latin typeface="Arial"/>
                <a:cs typeface="+mn-cs"/>
              </a:rPr>
              <a:t>Data Management &amp; Analytics Division - DAFM</a:t>
            </a:r>
          </a:p>
        </p:txBody>
      </p:sp>
      <p:sp>
        <p:nvSpPr>
          <p:cNvPr id="46" name="TextBox 45">
            <a:extLst>
              <a:ext uri="{FF2B5EF4-FFF2-40B4-BE49-F238E27FC236}">
                <a16:creationId xmlns:a16="http://schemas.microsoft.com/office/drawing/2014/main" id="{51965811-6CBF-FD18-0E4F-433D211C62B1}"/>
              </a:ext>
            </a:extLst>
          </p:cNvPr>
          <p:cNvSpPr txBox="1"/>
          <p:nvPr/>
        </p:nvSpPr>
        <p:spPr>
          <a:xfrm>
            <a:off x="10864009" y="6789767"/>
            <a:ext cx="4309342" cy="646331"/>
          </a:xfrm>
          <a:prstGeom prst="rect">
            <a:avLst/>
          </a:prstGeom>
          <a:solidFill>
            <a:srgbClr val="FFFFFF"/>
          </a:solidFill>
          <a:ln w="28575">
            <a:solidFill>
              <a:srgbClr val="B3BD01"/>
            </a:solidFill>
          </a:ln>
        </p:spPr>
        <p:txBody>
          <a:bodyPr wrap="square" rtlCol="0">
            <a:spAutoFit/>
          </a:bodyPr>
          <a:lstStyle/>
          <a:p>
            <a:pPr defTabSz="1828800" eaLnBrk="1" fontAlgn="auto" hangingPunct="1">
              <a:spcBef>
                <a:spcPts val="0"/>
              </a:spcBef>
              <a:spcAft>
                <a:spcPts val="0"/>
              </a:spcAft>
              <a:defRPr/>
            </a:pPr>
            <a:r>
              <a:rPr lang="en-IE" sz="1800" b="1" kern="0" dirty="0">
                <a:solidFill>
                  <a:srgbClr val="5E5E5E"/>
                </a:solidFill>
                <a:latin typeface="Arial"/>
              </a:rPr>
              <a:t>DAFM customers</a:t>
            </a:r>
          </a:p>
          <a:p>
            <a:pPr defTabSz="1828800" eaLnBrk="1" fontAlgn="auto" hangingPunct="1">
              <a:spcBef>
                <a:spcPts val="0"/>
              </a:spcBef>
              <a:spcAft>
                <a:spcPts val="0"/>
              </a:spcAft>
              <a:defRPr/>
            </a:pPr>
            <a:r>
              <a:rPr lang="en-IE" sz="1800" b="1" kern="0" dirty="0">
                <a:solidFill>
                  <a:srgbClr val="5E5E5E"/>
                </a:solidFill>
                <a:latin typeface="Arial"/>
              </a:rPr>
              <a:t>Public </a:t>
            </a:r>
          </a:p>
        </p:txBody>
      </p:sp>
      <p:sp>
        <p:nvSpPr>
          <p:cNvPr id="48" name="TextBox 47">
            <a:extLst>
              <a:ext uri="{FF2B5EF4-FFF2-40B4-BE49-F238E27FC236}">
                <a16:creationId xmlns:a16="http://schemas.microsoft.com/office/drawing/2014/main" id="{054BDD5D-EA98-7BE3-C1A4-BE4E5E53C5B3}"/>
              </a:ext>
            </a:extLst>
          </p:cNvPr>
          <p:cNvSpPr txBox="1"/>
          <p:nvPr/>
        </p:nvSpPr>
        <p:spPr>
          <a:xfrm>
            <a:off x="10931293" y="2819233"/>
            <a:ext cx="4819984" cy="3139321"/>
          </a:xfrm>
          <a:prstGeom prst="rect">
            <a:avLst/>
          </a:prstGeom>
          <a:solidFill>
            <a:srgbClr val="FFFFFF"/>
          </a:solidFill>
          <a:ln w="28575">
            <a:solidFill>
              <a:srgbClr val="0367A0"/>
            </a:solidFill>
          </a:ln>
        </p:spPr>
        <p:txBody>
          <a:bodyPr wrap="square">
            <a:spAutoFit/>
          </a:bodyPr>
          <a:lstStyle/>
          <a:p>
            <a:pPr lvl="0"/>
            <a:r>
              <a:rPr lang="en-IE" sz="1800" b="1" kern="0" dirty="0">
                <a:solidFill>
                  <a:srgbClr val="002060"/>
                </a:solidFill>
                <a:latin typeface="Arial"/>
              </a:rPr>
              <a:t>Environmental Protection Agency </a:t>
            </a:r>
          </a:p>
          <a:p>
            <a:pPr lvl="0"/>
            <a:r>
              <a:rPr lang="en-IE" sz="1800" b="1" kern="0" dirty="0">
                <a:solidFill>
                  <a:srgbClr val="002060"/>
                </a:solidFill>
                <a:latin typeface="Arial"/>
              </a:rPr>
              <a:t>Bord Bia</a:t>
            </a:r>
          </a:p>
          <a:p>
            <a:pPr lvl="0"/>
            <a:r>
              <a:rPr lang="en-IE" sz="1800" b="1" kern="0" dirty="0">
                <a:solidFill>
                  <a:srgbClr val="002060"/>
                </a:solidFill>
                <a:latin typeface="Arial"/>
              </a:rPr>
              <a:t>The Irish Cattle Breeding Federation Marine Institute</a:t>
            </a:r>
          </a:p>
          <a:p>
            <a:pPr lvl="0"/>
            <a:r>
              <a:rPr lang="en-IE" sz="1800" b="1" kern="0" dirty="0">
                <a:solidFill>
                  <a:srgbClr val="002060"/>
                </a:solidFill>
                <a:latin typeface="Arial"/>
              </a:rPr>
              <a:t>National Parks &amp; Wildlife Services University College Dublin </a:t>
            </a:r>
          </a:p>
          <a:p>
            <a:pPr lvl="0"/>
            <a:r>
              <a:rPr lang="en-IE" sz="1800" b="1" kern="0" dirty="0">
                <a:solidFill>
                  <a:srgbClr val="002060"/>
                </a:solidFill>
                <a:latin typeface="Arial"/>
              </a:rPr>
              <a:t>National University of Ireland Maynooth</a:t>
            </a:r>
          </a:p>
          <a:p>
            <a:pPr lvl="0"/>
            <a:r>
              <a:rPr lang="en-IE" sz="1800" b="1" kern="0" dirty="0">
                <a:solidFill>
                  <a:srgbClr val="002060"/>
                </a:solidFill>
                <a:latin typeface="Arial"/>
              </a:rPr>
              <a:t>An Bord </a:t>
            </a:r>
            <a:r>
              <a:rPr lang="en-IE" sz="1800" b="1" kern="0" dirty="0" err="1">
                <a:solidFill>
                  <a:srgbClr val="002060"/>
                </a:solidFill>
                <a:latin typeface="Arial"/>
              </a:rPr>
              <a:t>Iascaigh</a:t>
            </a:r>
            <a:r>
              <a:rPr lang="en-IE" sz="1800" b="1" kern="0" dirty="0">
                <a:solidFill>
                  <a:srgbClr val="002060"/>
                </a:solidFill>
                <a:latin typeface="Arial"/>
              </a:rPr>
              <a:t> </a:t>
            </a:r>
            <a:r>
              <a:rPr lang="en-IE" sz="1800" b="1" kern="0" dirty="0" err="1">
                <a:solidFill>
                  <a:srgbClr val="002060"/>
                </a:solidFill>
                <a:latin typeface="Arial"/>
              </a:rPr>
              <a:t>Mhara</a:t>
            </a:r>
            <a:endParaRPr lang="en-IE" sz="1800" b="1" kern="0" dirty="0">
              <a:solidFill>
                <a:srgbClr val="002060"/>
              </a:solidFill>
              <a:latin typeface="Arial"/>
            </a:endParaRPr>
          </a:p>
          <a:p>
            <a:pPr lvl="0"/>
            <a:r>
              <a:rPr lang="en-IE" sz="1800" b="1" kern="0" dirty="0">
                <a:solidFill>
                  <a:srgbClr val="002060"/>
                </a:solidFill>
                <a:latin typeface="Arial"/>
              </a:rPr>
              <a:t>Agriculture and Food Development Authority (Teagasc)</a:t>
            </a:r>
          </a:p>
          <a:p>
            <a:pPr lvl="0"/>
            <a:r>
              <a:rPr lang="en-IE" sz="1800" b="1" kern="0" dirty="0">
                <a:solidFill>
                  <a:srgbClr val="002060"/>
                </a:solidFill>
                <a:latin typeface="Arial"/>
              </a:rPr>
              <a:t>Sustainable Energy Authority of Ireland </a:t>
            </a:r>
            <a:endParaRPr lang="en-IE" sz="1600" kern="0" dirty="0">
              <a:solidFill>
                <a:srgbClr val="002060"/>
              </a:solidFill>
              <a:latin typeface="Arial"/>
            </a:endParaRPr>
          </a:p>
        </p:txBody>
      </p:sp>
      <p:sp>
        <p:nvSpPr>
          <p:cNvPr id="50" name="TextBox 49">
            <a:extLst>
              <a:ext uri="{FF2B5EF4-FFF2-40B4-BE49-F238E27FC236}">
                <a16:creationId xmlns:a16="http://schemas.microsoft.com/office/drawing/2014/main" id="{716DE94D-3E1E-95C6-25F2-4C49A5E223E7}"/>
              </a:ext>
            </a:extLst>
          </p:cNvPr>
          <p:cNvSpPr txBox="1"/>
          <p:nvPr/>
        </p:nvSpPr>
        <p:spPr>
          <a:xfrm>
            <a:off x="5043681" y="8432568"/>
            <a:ext cx="4277031" cy="1477328"/>
          </a:xfrm>
          <a:prstGeom prst="rect">
            <a:avLst/>
          </a:prstGeom>
          <a:solidFill>
            <a:srgbClr val="FFFFFF"/>
          </a:solidFill>
          <a:ln w="28575">
            <a:solidFill>
              <a:srgbClr val="FFCD01"/>
            </a:solidFill>
          </a:ln>
        </p:spPr>
        <p:txBody>
          <a:bodyPr wrap="square">
            <a:spAutoFit/>
          </a:bodyPr>
          <a:lstStyle/>
          <a:p>
            <a:pPr defTabSz="1828800" eaLnBrk="1" fontAlgn="auto" hangingPunct="1">
              <a:spcBef>
                <a:spcPts val="0"/>
              </a:spcBef>
              <a:spcAft>
                <a:spcPts val="0"/>
              </a:spcAft>
              <a:defRPr/>
            </a:pPr>
            <a:r>
              <a:rPr lang="en-IE" sz="1800" b="1" kern="0" dirty="0">
                <a:solidFill>
                  <a:schemeClr val="accent5">
                    <a:lumMod val="50000"/>
                  </a:schemeClr>
                </a:solidFill>
                <a:latin typeface="Arial"/>
              </a:rPr>
              <a:t>Poultry Division </a:t>
            </a:r>
          </a:p>
          <a:p>
            <a:pPr defTabSz="1828800" eaLnBrk="1" fontAlgn="auto" hangingPunct="1">
              <a:spcBef>
                <a:spcPts val="0"/>
              </a:spcBef>
              <a:spcAft>
                <a:spcPts val="0"/>
              </a:spcAft>
              <a:defRPr/>
            </a:pPr>
            <a:r>
              <a:rPr lang="en-IE" sz="1800" b="1" kern="0" dirty="0">
                <a:solidFill>
                  <a:schemeClr val="accent5">
                    <a:lumMod val="50000"/>
                  </a:schemeClr>
                </a:solidFill>
                <a:latin typeface="Arial"/>
              </a:rPr>
              <a:t>Research &amp; Codex</a:t>
            </a:r>
          </a:p>
          <a:p>
            <a:pPr defTabSz="1828800" eaLnBrk="1" fontAlgn="auto" hangingPunct="1">
              <a:spcBef>
                <a:spcPts val="0"/>
              </a:spcBef>
              <a:spcAft>
                <a:spcPts val="0"/>
              </a:spcAft>
              <a:defRPr/>
            </a:pPr>
            <a:r>
              <a:rPr lang="en-IE" sz="1800" b="1" kern="0" dirty="0">
                <a:solidFill>
                  <a:schemeClr val="accent5">
                    <a:lumMod val="50000"/>
                  </a:schemeClr>
                </a:solidFill>
                <a:latin typeface="Arial"/>
              </a:rPr>
              <a:t>Direct Payments</a:t>
            </a:r>
          </a:p>
          <a:p>
            <a:pPr defTabSz="1828800" eaLnBrk="1" fontAlgn="auto" hangingPunct="1">
              <a:spcBef>
                <a:spcPts val="0"/>
              </a:spcBef>
              <a:spcAft>
                <a:spcPts val="0"/>
              </a:spcAft>
              <a:defRPr/>
            </a:pPr>
            <a:r>
              <a:rPr lang="en-IE" sz="1800" b="1" kern="0" dirty="0">
                <a:solidFill>
                  <a:schemeClr val="accent5">
                    <a:lumMod val="50000"/>
                  </a:schemeClr>
                </a:solidFill>
                <a:latin typeface="Arial"/>
              </a:rPr>
              <a:t>Forestry Division</a:t>
            </a:r>
          </a:p>
          <a:p>
            <a:pPr defTabSz="1828800" eaLnBrk="1" fontAlgn="auto" hangingPunct="1">
              <a:spcBef>
                <a:spcPts val="0"/>
              </a:spcBef>
              <a:spcAft>
                <a:spcPts val="0"/>
              </a:spcAft>
              <a:defRPr/>
            </a:pPr>
            <a:r>
              <a:rPr lang="en-IE" sz="1800" b="1" kern="0" dirty="0">
                <a:solidFill>
                  <a:schemeClr val="accent5">
                    <a:lumMod val="50000"/>
                  </a:schemeClr>
                </a:solidFill>
                <a:latin typeface="Arial"/>
              </a:rPr>
              <a:t>Economics and Planning</a:t>
            </a:r>
            <a:endParaRPr lang="en-IE" sz="1600" kern="0" dirty="0">
              <a:solidFill>
                <a:schemeClr val="accent5">
                  <a:lumMod val="50000"/>
                </a:schemeClr>
              </a:solidFill>
              <a:latin typeface="Arial"/>
            </a:endParaRPr>
          </a:p>
        </p:txBody>
      </p:sp>
      <p:sp>
        <p:nvSpPr>
          <p:cNvPr id="2" name="TextBox 7">
            <a:extLst>
              <a:ext uri="{FF2B5EF4-FFF2-40B4-BE49-F238E27FC236}">
                <a16:creationId xmlns:a16="http://schemas.microsoft.com/office/drawing/2014/main" id="{DB655348-97D8-A019-3FA6-30ED980C5236}"/>
              </a:ext>
            </a:extLst>
          </p:cNvPr>
          <p:cNvSpPr txBox="1">
            <a:spLocks noChangeArrowheads="1"/>
          </p:cNvSpPr>
          <p:nvPr/>
        </p:nvSpPr>
        <p:spPr bwMode="auto">
          <a:xfrm>
            <a:off x="7654699" y="1250156"/>
            <a:ext cx="11047412" cy="79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70000"/>
              </a:lnSpc>
              <a:spcAft>
                <a:spcPts val="600"/>
              </a:spcAft>
            </a:pPr>
            <a:r>
              <a:rPr lang="en-GB" altLang="en-US" sz="7200" b="1" dirty="0">
                <a:solidFill>
                  <a:srgbClr val="005A52"/>
                </a:solidFill>
                <a:latin typeface="Arial" panose="020B0604020202020204" pitchFamily="34" charset="0"/>
                <a:cs typeface="Arial" panose="020B0604020202020204" pitchFamily="34" charset="0"/>
              </a:rPr>
              <a:t>Key Stakeholders</a:t>
            </a:r>
          </a:p>
        </p:txBody>
      </p:sp>
    </p:spTree>
    <p:extLst>
      <p:ext uri="{BB962C8B-B14F-4D97-AF65-F5344CB8AC3E}">
        <p14:creationId xmlns:p14="http://schemas.microsoft.com/office/powerpoint/2010/main" val="1895687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03A9-4F85-9D65-77FE-131AACF83673}"/>
              </a:ext>
            </a:extLst>
          </p:cNvPr>
          <p:cNvSpPr>
            <a:spLocks noGrp="1"/>
          </p:cNvSpPr>
          <p:nvPr>
            <p:ph type="title"/>
          </p:nvPr>
        </p:nvSpPr>
        <p:spPr>
          <a:xfrm>
            <a:off x="1441450" y="946150"/>
            <a:ext cx="19324638" cy="2286000"/>
          </a:xfrm>
        </p:spPr>
        <p:txBody>
          <a:bodyPr anchor="t">
            <a:normAutofit/>
          </a:bodyPr>
          <a:lstStyle/>
          <a:p>
            <a:pPr>
              <a:defRPr/>
            </a:pPr>
            <a:r>
              <a:rPr lang="en-IE" dirty="0"/>
              <a:t>Data Sources - Open Data Portal</a:t>
            </a:r>
          </a:p>
        </p:txBody>
      </p:sp>
      <p:pic>
        <p:nvPicPr>
          <p:cNvPr id="36867" name="Picture Placeholder 9" descr="A screenshot of a website&#10;&#10;Description automatically generated with medium confidence">
            <a:hlinkClick r:id="rId3"/>
            <a:extLst>
              <a:ext uri="{FF2B5EF4-FFF2-40B4-BE49-F238E27FC236}">
                <a16:creationId xmlns:a16="http://schemas.microsoft.com/office/drawing/2014/main" id="{44F91FE6-CE06-06A4-4834-00F6AB2BBE3F}"/>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2841" b="20280"/>
          <a:stretch>
            <a:fillRect/>
          </a:stretch>
        </p:blipFill>
        <p:spPr>
          <a:xfrm>
            <a:off x="12007850" y="3556000"/>
            <a:ext cx="11233150" cy="4232275"/>
          </a:xfrm>
        </p:spPr>
      </p:pic>
      <p:pic>
        <p:nvPicPr>
          <p:cNvPr id="36868" name="Picture Placeholder 11" descr="A screenshot of a computer&#10;&#10;Description automatically generated with medium confidence">
            <a:hlinkClick r:id="rId5"/>
            <a:extLst>
              <a:ext uri="{FF2B5EF4-FFF2-40B4-BE49-F238E27FC236}">
                <a16:creationId xmlns:a16="http://schemas.microsoft.com/office/drawing/2014/main" id="{E7CC3069-EBC7-E1DF-8B92-3134DBFFE1AF}"/>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l="4306" r="4306"/>
          <a:stretch>
            <a:fillRect/>
          </a:stretch>
        </p:blipFill>
        <p:spPr>
          <a:xfrm>
            <a:off x="12007850" y="8059738"/>
            <a:ext cx="5472113" cy="4140200"/>
          </a:xfrm>
        </p:spPr>
      </p:pic>
      <p:pic>
        <p:nvPicPr>
          <p:cNvPr id="36869" name="Picture Placeholder 13" descr="A picture containing text, screenshot, web page, website&#10;&#10;Description automatically generated">
            <a:hlinkClick r:id="rId7"/>
            <a:extLst>
              <a:ext uri="{FF2B5EF4-FFF2-40B4-BE49-F238E27FC236}">
                <a16:creationId xmlns:a16="http://schemas.microsoft.com/office/drawing/2014/main" id="{609A8CC1-D324-3BA5-882A-A1D6594D71C8}"/>
              </a:ext>
            </a:extLst>
          </p:cNvPr>
          <p:cNvPicPr>
            <a:picLocks noGrp="1" noChangeAspect="1" noChangeArrowheads="1"/>
          </p:cNvPicPr>
          <p:nvPr>
            <p:ph type="pic" sz="quarter" idx="12"/>
          </p:nvPr>
        </p:nvPicPr>
        <p:blipFill>
          <a:blip r:embed="rId8">
            <a:extLst>
              <a:ext uri="{28A0092B-C50C-407E-A947-70E740481C1C}">
                <a14:useLocalDpi xmlns:a14="http://schemas.microsoft.com/office/drawing/2010/main" val="0"/>
              </a:ext>
            </a:extLst>
          </a:blip>
          <a:srcRect t="4169" b="4169"/>
          <a:stretch>
            <a:fillRect/>
          </a:stretch>
        </p:blipFill>
        <p:spPr>
          <a:xfrm>
            <a:off x="17768888" y="8059738"/>
            <a:ext cx="5472112" cy="4140200"/>
          </a:xfrm>
        </p:spPr>
      </p:pic>
      <p:sp>
        <p:nvSpPr>
          <p:cNvPr id="4" name="Text Placeholder 3">
            <a:extLst>
              <a:ext uri="{FF2B5EF4-FFF2-40B4-BE49-F238E27FC236}">
                <a16:creationId xmlns:a16="http://schemas.microsoft.com/office/drawing/2014/main" id="{A0AA4B4B-B1D5-3189-2E28-844560EE4EEE}"/>
              </a:ext>
            </a:extLst>
          </p:cNvPr>
          <p:cNvSpPr>
            <a:spLocks noGrp="1"/>
          </p:cNvSpPr>
          <p:nvPr>
            <p:ph type="body" sz="quarter" idx="13"/>
          </p:nvPr>
        </p:nvSpPr>
        <p:spPr>
          <a:xfrm>
            <a:off x="1441450" y="2997200"/>
            <a:ext cx="9856788" cy="8643938"/>
          </a:xfrm>
        </p:spPr>
        <p:txBody>
          <a:bodyPr>
            <a:normAutofit fontScale="77500" lnSpcReduction="20000"/>
          </a:bodyPr>
          <a:lstStyle/>
          <a:p>
            <a:pPr>
              <a:lnSpc>
                <a:spcPct val="100000"/>
              </a:lnSpc>
              <a:spcAft>
                <a:spcPts val="600"/>
              </a:spcAft>
              <a:defRPr/>
            </a:pPr>
            <a:r>
              <a:rPr lang="en-IE" sz="5600" b="1" dirty="0">
                <a:solidFill>
                  <a:schemeClr val="tx1"/>
                </a:solidFill>
              </a:rPr>
              <a:t>Thematic Areas</a:t>
            </a:r>
          </a:p>
          <a:p>
            <a:pPr marL="857250" indent="-857250">
              <a:lnSpc>
                <a:spcPct val="100000"/>
              </a:lnSpc>
              <a:spcAft>
                <a:spcPts val="600"/>
              </a:spcAft>
              <a:buClr>
                <a:srgbClr val="A39161"/>
              </a:buClr>
              <a:defRPr/>
            </a:pPr>
            <a:r>
              <a:rPr lang="en-IE" sz="5600" dirty="0">
                <a:solidFill>
                  <a:schemeClr val="tx1"/>
                </a:solidFill>
              </a:rPr>
              <a:t>Animal Health &amp; Welfare</a:t>
            </a:r>
          </a:p>
          <a:p>
            <a:pPr marL="857250" indent="-857250">
              <a:lnSpc>
                <a:spcPct val="100000"/>
              </a:lnSpc>
              <a:spcAft>
                <a:spcPts val="600"/>
              </a:spcAft>
              <a:buClr>
                <a:srgbClr val="A39161"/>
              </a:buClr>
              <a:defRPr/>
            </a:pPr>
            <a:r>
              <a:rPr lang="en-IE" sz="5600" dirty="0">
                <a:solidFill>
                  <a:schemeClr val="tx1"/>
                </a:solidFill>
              </a:rPr>
              <a:t>Corporate </a:t>
            </a:r>
          </a:p>
          <a:p>
            <a:pPr marL="857250" indent="-857250">
              <a:lnSpc>
                <a:spcPct val="100000"/>
              </a:lnSpc>
              <a:spcAft>
                <a:spcPts val="600"/>
              </a:spcAft>
              <a:buClr>
                <a:srgbClr val="A39161"/>
              </a:buClr>
              <a:defRPr/>
            </a:pPr>
            <a:r>
              <a:rPr lang="en-IE" sz="5600" dirty="0">
                <a:solidFill>
                  <a:schemeClr val="tx1"/>
                </a:solidFill>
              </a:rPr>
              <a:t>Sustainable Seafood</a:t>
            </a:r>
          </a:p>
          <a:p>
            <a:pPr marL="857250" indent="-857250">
              <a:lnSpc>
                <a:spcPct val="100000"/>
              </a:lnSpc>
              <a:spcAft>
                <a:spcPts val="600"/>
              </a:spcAft>
              <a:buClr>
                <a:srgbClr val="A39161"/>
              </a:buClr>
              <a:defRPr/>
            </a:pPr>
            <a:r>
              <a:rPr lang="en-IE" sz="5600" dirty="0">
                <a:solidFill>
                  <a:schemeClr val="tx1"/>
                </a:solidFill>
              </a:rPr>
              <a:t>CAP</a:t>
            </a:r>
          </a:p>
          <a:p>
            <a:pPr marL="857250" indent="-857250">
              <a:lnSpc>
                <a:spcPct val="100000"/>
              </a:lnSpc>
              <a:spcAft>
                <a:spcPts val="600"/>
              </a:spcAft>
              <a:buClr>
                <a:srgbClr val="A39161"/>
              </a:buClr>
              <a:defRPr/>
            </a:pPr>
            <a:r>
              <a:rPr lang="en-IE" sz="5600" dirty="0">
                <a:solidFill>
                  <a:schemeClr val="tx1"/>
                </a:solidFill>
              </a:rPr>
              <a:t>Forestry</a:t>
            </a:r>
          </a:p>
          <a:p>
            <a:pPr marL="857250" indent="-857250">
              <a:lnSpc>
                <a:spcPct val="100000"/>
              </a:lnSpc>
              <a:spcAft>
                <a:spcPts val="600"/>
              </a:spcAft>
              <a:buClr>
                <a:srgbClr val="A39161"/>
              </a:buClr>
              <a:defRPr/>
            </a:pPr>
            <a:r>
              <a:rPr lang="en-IE" sz="5600" dirty="0">
                <a:solidFill>
                  <a:schemeClr val="tx1"/>
                </a:solidFill>
              </a:rPr>
              <a:t>Agri Food Trade</a:t>
            </a:r>
          </a:p>
          <a:p>
            <a:pPr marL="857250" indent="-857250">
              <a:lnSpc>
                <a:spcPct val="100000"/>
              </a:lnSpc>
              <a:spcAft>
                <a:spcPts val="600"/>
              </a:spcAft>
              <a:buClr>
                <a:srgbClr val="A39161"/>
              </a:buClr>
              <a:defRPr/>
            </a:pPr>
            <a:r>
              <a:rPr lang="en-IE" sz="5600" dirty="0">
                <a:solidFill>
                  <a:schemeClr val="tx1"/>
                </a:solidFill>
              </a:rPr>
              <a:t>Climate</a:t>
            </a:r>
          </a:p>
          <a:p>
            <a:pPr marL="857250" indent="-857250">
              <a:lnSpc>
                <a:spcPct val="100000"/>
              </a:lnSpc>
              <a:spcAft>
                <a:spcPts val="600"/>
              </a:spcAft>
              <a:buClr>
                <a:srgbClr val="A39161"/>
              </a:buClr>
              <a:defRPr/>
            </a:pPr>
            <a:r>
              <a:rPr lang="en-IE" sz="5600" dirty="0">
                <a:solidFill>
                  <a:schemeClr val="tx1"/>
                </a:solidFill>
              </a:rPr>
              <a:t>Land Use</a:t>
            </a:r>
          </a:p>
          <a:p>
            <a:pPr marL="857250" indent="-857250">
              <a:lnSpc>
                <a:spcPct val="100000"/>
              </a:lnSpc>
              <a:spcAft>
                <a:spcPts val="600"/>
              </a:spcAft>
              <a:buClr>
                <a:srgbClr val="A39161"/>
              </a:buClr>
              <a:defRPr/>
            </a:pPr>
            <a:r>
              <a:rPr lang="en-IE" sz="5600" dirty="0">
                <a:solidFill>
                  <a:schemeClr val="tx1"/>
                </a:solidFill>
              </a:rPr>
              <a:t>Safe Food</a:t>
            </a:r>
          </a:p>
          <a:p>
            <a:pPr>
              <a:lnSpc>
                <a:spcPct val="100000"/>
              </a:lnSpc>
              <a:spcAft>
                <a:spcPts val="600"/>
              </a:spcAft>
              <a:defRPr/>
            </a:pPr>
            <a:endParaRPr lang="en-IE" sz="5600" dirty="0">
              <a:solidFill>
                <a:schemeClr val="tx1"/>
              </a:solidFill>
            </a:endParaRPr>
          </a:p>
        </p:txBody>
      </p:sp>
      <p:sp>
        <p:nvSpPr>
          <p:cNvPr id="5" name="TextBox 4">
            <a:extLst>
              <a:ext uri="{FF2B5EF4-FFF2-40B4-BE49-F238E27FC236}">
                <a16:creationId xmlns:a16="http://schemas.microsoft.com/office/drawing/2014/main" id="{2E71694C-1276-720E-4D0C-CD1372135F36}"/>
              </a:ext>
            </a:extLst>
          </p:cNvPr>
          <p:cNvSpPr txBox="1"/>
          <p:nvPr/>
        </p:nvSpPr>
        <p:spPr>
          <a:xfrm>
            <a:off x="1441450" y="11874405"/>
            <a:ext cx="1218853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a:spAutoFit/>
          </a:bodyPr>
          <a:lstStyle/>
          <a:p>
            <a:pPr>
              <a:defRPr/>
            </a:pPr>
            <a:r>
              <a:rPr lang="en-IE" sz="2400" dirty="0">
                <a:ea typeface="Open Sans" panose="020B0606030504020204" pitchFamily="34" charset="0"/>
                <a:hlinkClick r:id="rId3"/>
              </a:rPr>
              <a:t>DAFM Open Data (agriculture.gov.ie)</a:t>
            </a:r>
            <a:endParaRPr lang="en-IE" sz="2400" dirty="0">
              <a:ea typeface="Open Sans" panose="020B0606030504020204" pitchFamily="34" charset="0"/>
            </a:endParaRPr>
          </a:p>
        </p:txBody>
      </p:sp>
    </p:spTree>
  </p:cSld>
  <p:clrMapOvr>
    <a:masterClrMapping/>
  </p:clrMapOvr>
  <p:transition spd="med"/>
</p:sld>
</file>

<file path=ppt/theme/theme1.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griculture_Dept_PPT-Template" id="{51CCF448-E046-4E2A-BED9-B15A3F082F60}" vid="{0FFA82E3-691E-4102-8FD1-F9932DCD2427}"/>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BAB9807F16164694D18C0C75C446A2" ma:contentTypeVersion="11" ma:contentTypeDescription="Create a new document." ma:contentTypeScope="" ma:versionID="5140ef431270453403e99fb3ba46cffa">
  <xsd:schema xmlns:xsd="http://www.w3.org/2001/XMLSchema" xmlns:xs="http://www.w3.org/2001/XMLSchema" xmlns:p="http://schemas.microsoft.com/office/2006/metadata/properties" xmlns:ns3="06809bc9-bdcf-4688-b60f-97649a3b5191" xmlns:ns4="270ee383-1b06-4646-b909-24df39e26393" targetNamespace="http://schemas.microsoft.com/office/2006/metadata/properties" ma:root="true" ma:fieldsID="a1694504a730a28f234455b3d70fd1bf" ns3:_="" ns4:_="">
    <xsd:import namespace="06809bc9-bdcf-4688-b60f-97649a3b5191"/>
    <xsd:import namespace="270ee383-1b06-4646-b909-24df39e2639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09bc9-bdcf-4688-b60f-97649a3b51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0ee383-1b06-4646-b909-24df39e2639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441B33-EECE-4231-A16B-A7A3EDA43F88}">
  <ds:schemaRefs>
    <ds:schemaRef ds:uri="270ee383-1b06-4646-b909-24df39e26393"/>
    <ds:schemaRef ds:uri="http://schemas.microsoft.com/office/2006/metadata/properties"/>
    <ds:schemaRef ds:uri="http://schemas.microsoft.com/office/2006/documentManagement/types"/>
    <ds:schemaRef ds:uri="http://purl.org/dc/terms/"/>
    <ds:schemaRef ds:uri="http://www.w3.org/XML/1998/namespace"/>
    <ds:schemaRef ds:uri="http://purl.org/dc/dcmitype/"/>
    <ds:schemaRef ds:uri="http://purl.org/dc/elements/1.1/"/>
    <ds:schemaRef ds:uri="06809bc9-bdcf-4688-b60f-97649a3b519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AA4F441-DDB4-49D5-9BB1-F3C130DDE83C}">
  <ds:schemaRefs>
    <ds:schemaRef ds:uri="http://schemas.microsoft.com/office/2006/metadata/longProperties"/>
  </ds:schemaRefs>
</ds:datastoreItem>
</file>

<file path=customXml/itemProps3.xml><?xml version="1.0" encoding="utf-8"?>
<ds:datastoreItem xmlns:ds="http://schemas.openxmlformats.org/officeDocument/2006/customXml" ds:itemID="{1F33F5BF-5F39-4AA1-B120-39B1D785F8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809bc9-bdcf-4688-b60f-97649a3b5191"/>
    <ds:schemaRef ds:uri="270ee383-1b06-4646-b909-24df39e26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DDB0A6-03D7-4F42-8DB7-C01985B9F9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Agriculture_Dept_PPT-Template</Template>
  <TotalTime>18851</TotalTime>
  <Words>1363</Words>
  <Application>Microsoft Office PowerPoint</Application>
  <PresentationFormat>Custom</PresentationFormat>
  <Paragraphs>281</Paragraphs>
  <Slides>27</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.AppleSystemUIFont</vt:lpstr>
      <vt:lpstr>Arial</vt:lpstr>
      <vt:lpstr>Calibri</vt:lpstr>
      <vt:lpstr>Calibri Light</vt:lpstr>
      <vt:lpstr>Georgia</vt:lpstr>
      <vt:lpstr>Helvetica Neue</vt:lpstr>
      <vt:lpstr>Open Sans</vt:lpstr>
      <vt:lpstr>Times New Roman</vt:lpstr>
      <vt:lpstr>Standard</vt:lpstr>
      <vt:lpstr>Office Theme</vt:lpstr>
      <vt:lpstr>PowerPoint Presentation</vt:lpstr>
      <vt:lpstr>Background</vt:lpstr>
      <vt:lpstr>Project Objectives</vt:lpstr>
      <vt:lpstr>PowerPoint Presentation</vt:lpstr>
      <vt:lpstr>PowerPoint Presentation</vt:lpstr>
      <vt:lpstr>PowerPoint Presentation</vt:lpstr>
      <vt:lpstr>PowerPoint Presentation</vt:lpstr>
      <vt:lpstr>PowerPoint Presentation</vt:lpstr>
      <vt:lpstr>Data Sources - Open Data Portal</vt:lpstr>
      <vt:lpstr>PowerPoint Presentation</vt:lpstr>
      <vt:lpstr>PowerPoint Presentation</vt:lpstr>
      <vt:lpstr>PowerPoint Presentation</vt:lpstr>
      <vt:lpstr>PowerPoint Presentation</vt:lpstr>
      <vt:lpstr>PowerPoint Presentation</vt:lpstr>
      <vt:lpstr>Development Timeline</vt:lpstr>
      <vt:lpstr>PowerPoint Presentation</vt:lpstr>
      <vt:lpstr>Mission 1</vt:lpstr>
      <vt:lpstr>Mission 1</vt:lpstr>
      <vt:lpstr>Mission 1</vt:lpstr>
      <vt:lpstr>Mission 1</vt:lpstr>
      <vt:lpstr>Mission 1</vt:lpstr>
      <vt:lpstr>Mission 3</vt:lpstr>
      <vt:lpstr>Mission 4</vt:lpstr>
      <vt:lpstr>Strategic Environmental Assessment Indicators</vt:lpstr>
      <vt:lpstr>Strategic Environmental Assessment Indicators</vt:lpstr>
      <vt:lpstr>Next Steps</vt:lpstr>
      <vt:lpstr>Thank you and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dc:title>
  <dc:creator>Reilly, Alison</dc:creator>
  <cp:lastModifiedBy>Brian Donlon</cp:lastModifiedBy>
  <cp:revision>270</cp:revision>
  <cp:lastPrinted>2018-01-09T06:39:09Z</cp:lastPrinted>
  <dcterms:created xsi:type="dcterms:W3CDTF">2018-03-12T16:54:03Z</dcterms:created>
  <dcterms:modified xsi:type="dcterms:W3CDTF">2024-10-17T08:28:02Z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0x010100F4BAB9807F16164694D18C0C75C446A2</vt:lpwstr>
  </property>
  <property fmtid="{D5CDD505-2E9C-101B-9397-08002B2CF9AE}" pid="3" name="Hive_PinnedDoc">
    <vt:lpwstr>0</vt:lpwstr>
  </property>
  <property fmtid="{D5CDD505-2E9C-101B-9397-08002B2CF9AE}" pid="4" name="eDocs_FileTopics">
    <vt:lpwstr>9;#Presentations|e8736649-6b3d-4a5e-ab87-8c8f00af6339</vt:lpwstr>
  </property>
  <property fmtid="{D5CDD505-2E9C-101B-9397-08002B2CF9AE}" pid="5" name="eDocs_SecurityClassification">
    <vt:lpwstr>4;#Restrictive|b6cdb86d-2ce3-48f9-be6c-29b64bc9cca9</vt:lpwstr>
  </property>
  <property fmtid="{D5CDD505-2E9C-101B-9397-08002B2CF9AE}" pid="6" name="eDocs_Year">
    <vt:lpwstr>2;#2021|3400f4ff-93c6-4392-b829-28442bfccb68</vt:lpwstr>
  </property>
  <property fmtid="{D5CDD505-2E9C-101B-9397-08002B2CF9AE}" pid="7" name="eDocs_SeriesSubSeries">
    <vt:lpwstr>24;#001|134f1f9b-f463-46e5-9f56-c650f745ad0b</vt:lpwstr>
  </property>
  <property fmtid="{D5CDD505-2E9C-101B-9397-08002B2CF9AE}" pid="8" name="eDocs_DocumentTopics">
    <vt:lpwstr/>
  </property>
  <property fmtid="{D5CDD505-2E9C-101B-9397-08002B2CF9AE}" pid="9" name="eDocs_Series">
    <vt:lpwstr>1;#001|134f1f9b-f463-46e5-9f56-c650f745ad0b</vt:lpwstr>
  </property>
  <property fmtid="{D5CDD505-2E9C-101B-9397-08002B2CF9AE}" pid="10" name="ge25f6a3ef6f42d4865685f2a74bf8c7">
    <vt:lpwstr/>
  </property>
  <property fmtid="{D5CDD505-2E9C-101B-9397-08002B2CF9AE}" pid="11" name="eDocs_RetentionPeriodTerm">
    <vt:lpwstr/>
  </property>
</Properties>
</file>