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6" r:id="rId5"/>
    <p:sldId id="347" r:id="rId6"/>
    <p:sldId id="345" r:id="rId7"/>
    <p:sldId id="330" r:id="rId8"/>
    <p:sldId id="317" r:id="rId9"/>
    <p:sldId id="342" r:id="rId10"/>
    <p:sldId id="343" r:id="rId11"/>
    <p:sldId id="340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tte Ryan" initials="CR" lastIdx="1" clrIdx="0">
    <p:extLst>
      <p:ext uri="{19B8F6BF-5375-455C-9EA6-DF929625EA0E}">
        <p15:presenceInfo xmlns:p15="http://schemas.microsoft.com/office/powerpoint/2012/main" userId="S::C.Ryan2@epa.ie::9eb07b30-a228-46dd-879d-4d81a2af3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A3608-6396-4C4E-B143-B678F4E3F3B1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FDA06-1CC6-458E-9BFB-80853201C5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153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0AB3-7B0D-43DA-AFFF-05B374AEB3C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1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0AB3-7B0D-43DA-AFFF-05B374AEB3C7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0AB3-7B0D-43DA-AFFF-05B374AEB3C7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7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0AB3-7B0D-43DA-AFFF-05B374AEB3C7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7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E1B3F-0FE9-4190-8124-40F5CABBDA7B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49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EC96-C197-402B-B195-50B255995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C582D-D3FC-4234-AA57-3C254CD40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A243-003C-41C2-8F43-8D270102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C065-1FA3-4212-9929-622DD39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8201-1E00-4B66-B0AB-7E301B23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61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76B5-81C8-477F-8FD9-3930AFF8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22C31-3CDF-43C5-8FAA-5D3FCA7E8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D8634-F899-46A4-908C-BF1E18C7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DE2A-064B-4FFD-A998-3ED45717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69EC-450B-4BCA-8331-E41492BA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203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0B585-4999-410D-B640-C582C40E1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B198-9DCD-493F-9148-9162F0A71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2079-35DB-46CF-91BA-CA47AB8A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0B5B-9B43-47B9-A2B9-0D8E8690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A4B0-C9B4-4AAD-8650-5FB3ADBF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745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DB08-9749-45AA-A27A-68AA70B4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FF21-E78E-4343-88EE-ED754F67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CD0F6-14E4-43C5-9320-D76C5B96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5450-D58C-4C0E-8934-C3C90B1D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DB99-6D11-4305-BF9A-7B117C27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0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ABA3-76D5-4661-BAA8-523B7695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E5970-4E44-476D-86A9-46DBEF51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AF904-E255-48D8-92C2-295DACD9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D021-2BA5-48FF-BB1A-6B9B7A9A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8E1F-7711-4DD3-B52F-961508CB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94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18D1-4FC6-40CC-9B99-83FC9BDD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42AA-1A12-4DA7-8EEB-4615AC34B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8C7E9-2EAB-42F2-AA91-4CBB2A9C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B4315-B7FC-4286-B49E-DA0436A8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F0025-C342-437F-90D7-4DB8BEA8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9E05D-1E39-4B70-BDAD-F5269C11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74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341F-0988-473C-87F3-31908CD9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99D8-DE1D-4D55-A4E0-18FA14AB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06970-8230-4E39-BA4F-77D66B9F8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8EA17-3005-4351-AE94-07847939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EE1C3-A4B6-495F-8CB7-FC5EF886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6DE7B-6DCB-44D0-8A69-E8010B89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262B5-4B0A-4825-B59A-19795F20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6DA14-9BDC-4FC2-B07D-5C389A88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79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2DEC-49A6-4082-8135-A5860A8A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CE56D-5E83-4253-A4B3-B7AB490C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12EC8-E010-4DEE-A185-072210E3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F0D02-5B30-4B48-9243-CB7F003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9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518C6-8E21-4004-B6AE-8A432F7E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4A717-2AB6-4AFA-8E5E-C154A904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A75B5-112E-4E29-81C7-99F8EFC5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918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5E67-006B-4531-A843-8E51A21E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7898-BB67-475C-9984-2AB7D964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51FEE-B4FD-45A5-8DA7-20CD724B7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288DB-5A5A-4ED0-A6E2-CE60C2AA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816DA-A385-4F0F-BDB7-03B5A575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774D-FC24-48DB-9E69-13CDB486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483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1247-DE63-4D4B-80FF-569EEEDA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880AA-CA48-43CC-A25A-5A5C91250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7FFA6-BABB-4F93-8A17-26F57E177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29516-28FA-4491-9400-62E5C289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4AD7-CE38-42AA-A281-638271B4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0D145-7C99-45B7-8E0F-90FB60B6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21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B6E9-CF05-4BE1-9FFE-A5F925CB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95D-31DD-487B-B9F2-C7E958CA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2F4C-6DB0-49F5-A1CD-CF30D6282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A29E-CF50-41FC-A5FF-5FAB4518A46F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A4A4-5A35-4D09-AC03-1B5F43957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C2E83-D96E-4AE6-97F4-E8C1CF85B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D8F9-FF54-49AC-8B7B-86C8CD51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10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ionet.europa.e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ie/our-services/monitoring--assessment/assessment/eea-and-eio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pa.ie/our-services/monitoring--assessment/assessment/eea-and-eionet/eionet-ireland-network-brochure-.ph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2" y="248037"/>
            <a:ext cx="9718907" cy="1159200"/>
          </a:xfrm>
        </p:spPr>
        <p:txBody>
          <a:bodyPr vert="horz" lIns="121920" tIns="60960" rIns="121920" bIns="60960" rtlCol="0" anchor="ctr" anchorCtr="0">
            <a:normAutofit/>
          </a:bodyPr>
          <a:lstStyle/>
          <a:p>
            <a:pPr defTabSz="1219170"/>
            <a:br>
              <a:rPr lang="en-US" sz="2267" dirty="0"/>
            </a:br>
            <a:endParaRPr lang="en-US" sz="2267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FEEFC0-C24C-4DD3-B22B-1B4C072FF245}"/>
              </a:ext>
            </a:extLst>
          </p:cNvPr>
          <p:cNvSpPr txBox="1">
            <a:spLocks/>
          </p:cNvSpPr>
          <p:nvPr/>
        </p:nvSpPr>
        <p:spPr>
          <a:xfrm>
            <a:off x="6421738" y="2393269"/>
            <a:ext cx="53721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201" indent="-479201">
              <a:spcAft>
                <a:spcPts val="800"/>
              </a:spcAft>
            </a:pPr>
            <a:endParaRPr lang="en-US" sz="2133" dirty="0">
              <a:cs typeface="Arial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ACB9786-7672-441E-B7D3-EE49BB06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54" y="2643431"/>
            <a:ext cx="3327571" cy="2851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C8F8D-7FBA-B56F-D95C-84B116CC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287C7-7A47-65A7-D261-2A736333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98" y="199090"/>
            <a:ext cx="5733575" cy="10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1512E-D370-CB78-A611-39B688FF6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9" y="2169552"/>
            <a:ext cx="4834546" cy="43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2" y="248037"/>
            <a:ext cx="9718907" cy="1159200"/>
          </a:xfrm>
        </p:spPr>
        <p:txBody>
          <a:bodyPr vert="horz" lIns="121920" tIns="60960" rIns="121920" bIns="60960" rtlCol="0" anchor="ctr" anchorCtr="0">
            <a:normAutofit/>
          </a:bodyPr>
          <a:lstStyle/>
          <a:p>
            <a:pPr defTabSz="1219170"/>
            <a:br>
              <a:rPr lang="en-US" sz="2267" dirty="0"/>
            </a:br>
            <a:endParaRPr lang="en-US" sz="2267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FEEFC0-C24C-4DD3-B22B-1B4C072FF245}"/>
              </a:ext>
            </a:extLst>
          </p:cNvPr>
          <p:cNvSpPr txBox="1">
            <a:spLocks/>
          </p:cNvSpPr>
          <p:nvPr/>
        </p:nvSpPr>
        <p:spPr>
          <a:xfrm>
            <a:off x="6421738" y="2393269"/>
            <a:ext cx="53721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201" indent="-479201">
              <a:spcAft>
                <a:spcPts val="800"/>
              </a:spcAft>
            </a:pPr>
            <a:endParaRPr lang="en-US" sz="2133" dirty="0"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CE14AB-9A5E-4505-9D72-04F48D4CD408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EEA EIONET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ACB9786-7672-441E-B7D3-EE49BB06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54" y="2643431"/>
            <a:ext cx="3327571" cy="28512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8F6402-A8CC-491A-8E8D-6B4DBB16839D}"/>
              </a:ext>
            </a:extLst>
          </p:cNvPr>
          <p:cNvSpPr txBox="1">
            <a:spLocks/>
          </p:cNvSpPr>
          <p:nvPr/>
        </p:nvSpPr>
        <p:spPr>
          <a:xfrm>
            <a:off x="934949" y="2393269"/>
            <a:ext cx="7015386" cy="12690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00AFA3"/>
                </a:solidFill>
                <a:latin typeface="+mn-lt"/>
                <a:ea typeface="+mn-ea"/>
                <a:cs typeface="+mn-cs"/>
              </a:rPr>
              <a:t>EIONET Ireland Network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B35C8-770A-47E7-8A68-BFA94EDCCF5B}"/>
              </a:ext>
            </a:extLst>
          </p:cNvPr>
          <p:cNvSpPr txBox="1"/>
          <p:nvPr/>
        </p:nvSpPr>
        <p:spPr>
          <a:xfrm>
            <a:off x="4757952" y="5310062"/>
            <a:ext cx="3327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Brian Donlon, EPA Cork</a:t>
            </a:r>
          </a:p>
          <a:p>
            <a:r>
              <a:rPr lang="en-US" dirty="0"/>
              <a:t>National Focal Point Team </a:t>
            </a:r>
          </a:p>
          <a:p>
            <a:endParaRPr lang="en-US" dirty="0"/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October 2024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C8F8D-7FBA-B56F-D95C-84B116CC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287C7-7A47-65A7-D261-2A736333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98" y="199090"/>
            <a:ext cx="5733575" cy="1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2" y="248037"/>
            <a:ext cx="9718907" cy="1159200"/>
          </a:xfrm>
        </p:spPr>
        <p:txBody>
          <a:bodyPr vert="horz" lIns="121920" tIns="60960" rIns="121920" bIns="60960" rtlCol="0" anchor="ctr" anchorCtr="0">
            <a:normAutofit/>
          </a:bodyPr>
          <a:lstStyle/>
          <a:p>
            <a:pPr defTabSz="1219170"/>
            <a:br>
              <a:rPr lang="en-US" sz="2267" dirty="0"/>
            </a:br>
            <a:endParaRPr lang="en-US" sz="2267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FEEFC0-C24C-4DD3-B22B-1B4C072FF245}"/>
              </a:ext>
            </a:extLst>
          </p:cNvPr>
          <p:cNvSpPr txBox="1">
            <a:spLocks/>
          </p:cNvSpPr>
          <p:nvPr/>
        </p:nvSpPr>
        <p:spPr>
          <a:xfrm>
            <a:off x="6421738" y="2393269"/>
            <a:ext cx="53721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201" indent="-479201">
              <a:spcAft>
                <a:spcPts val="800"/>
              </a:spcAft>
            </a:pPr>
            <a:endParaRPr lang="en-US" sz="2133" dirty="0"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CE14AB-9A5E-4505-9D72-04F48D4CD408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EEA EIONET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ACB9786-7672-441E-B7D3-EE49BB06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54" y="2643431"/>
            <a:ext cx="3327571" cy="2851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C8F8D-7FBA-B56F-D95C-84B116CC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287C7-7A47-65A7-D261-2A736333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98" y="199090"/>
            <a:ext cx="4391025" cy="10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831B0-C8A5-5EAE-54DB-09B2A451CC7B}"/>
              </a:ext>
            </a:extLst>
          </p:cNvPr>
          <p:cNvSpPr txBox="1"/>
          <p:nvPr/>
        </p:nvSpPr>
        <p:spPr>
          <a:xfrm>
            <a:off x="557010" y="1456184"/>
            <a:ext cx="7442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>
              <a:latin typeface="Calibri" panose="020F0502020204030204" pitchFamily="34" charset="0"/>
            </a:endParaRPr>
          </a:p>
          <a:p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4C610-E440-CCCA-5170-5A1EA00E38E3}"/>
              </a:ext>
            </a:extLst>
          </p:cNvPr>
          <p:cNvSpPr/>
          <p:nvPr/>
        </p:nvSpPr>
        <p:spPr>
          <a:xfrm>
            <a:off x="398162" y="1292050"/>
            <a:ext cx="7466488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dirty="0"/>
              <a:t> 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6"/>
              </a:rPr>
              <a:t>EIONET</a:t>
            </a:r>
            <a:r>
              <a:rPr lang="en-US" dirty="0"/>
              <a:t> is a partnership network of the EEA, eight European Topic Centres (ETCs) and a network of almost </a:t>
            </a:r>
            <a:r>
              <a:rPr lang="en-US" dirty="0">
                <a:solidFill>
                  <a:srgbClr val="FF0000"/>
                </a:solidFill>
              </a:rPr>
              <a:t>2,500 experts </a:t>
            </a:r>
            <a:r>
              <a:rPr lang="en-US"/>
              <a:t>from </a:t>
            </a:r>
            <a:r>
              <a:rPr lang="en-US">
                <a:solidFill>
                  <a:srgbClr val="FF0000"/>
                </a:solidFill>
              </a:rPr>
              <a:t>38  </a:t>
            </a:r>
            <a:r>
              <a:rPr lang="en-US" dirty="0">
                <a:solidFill>
                  <a:srgbClr val="FF0000"/>
                </a:solidFill>
              </a:rPr>
              <a:t>countries </a:t>
            </a:r>
            <a:r>
              <a:rPr lang="en-US" dirty="0"/>
              <a:t>in over </a:t>
            </a:r>
            <a:r>
              <a:rPr lang="en-US" dirty="0">
                <a:solidFill>
                  <a:srgbClr val="FF0000"/>
                </a:solidFill>
              </a:rPr>
              <a:t>400 </a:t>
            </a:r>
            <a:r>
              <a:rPr lang="en-US" dirty="0"/>
              <a:t>national environment agencies, environmental ministries and other bodies dealing with environmental information.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EEA-Eionet Vision –</a:t>
            </a:r>
            <a:r>
              <a:rPr lang="en-US" dirty="0">
                <a:solidFill>
                  <a:prstClr val="black"/>
                </a:solidFill>
              </a:rPr>
              <a:t>is to enable a sustainable Europe through trusted and actionable knowledge for informed decision-making on environment and climate priorities and solutions.</a:t>
            </a:r>
            <a:endParaRPr lang="en-IE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Wide knowledge base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sharing near-real time air quality measurements from across Europe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documenting GHG emissions trends and projections,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providing satellite data on land cover,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delivering integrated assessments on the state of Europe’s environment and climate.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805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2" y="248037"/>
            <a:ext cx="9718907" cy="1159200"/>
          </a:xfrm>
        </p:spPr>
        <p:txBody>
          <a:bodyPr vert="horz" lIns="121920" tIns="60960" rIns="121920" bIns="60960" rtlCol="0" anchor="ctr" anchorCtr="0">
            <a:normAutofit/>
          </a:bodyPr>
          <a:lstStyle/>
          <a:p>
            <a:pPr defTabSz="1219170"/>
            <a:br>
              <a:rPr lang="en-US" sz="2267" dirty="0"/>
            </a:br>
            <a:endParaRPr lang="en-US" sz="2267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FEEFC0-C24C-4DD3-B22B-1B4C072FF245}"/>
              </a:ext>
            </a:extLst>
          </p:cNvPr>
          <p:cNvSpPr txBox="1">
            <a:spLocks/>
          </p:cNvSpPr>
          <p:nvPr/>
        </p:nvSpPr>
        <p:spPr>
          <a:xfrm>
            <a:off x="6421738" y="2393269"/>
            <a:ext cx="53721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201" indent="-479201">
              <a:spcAft>
                <a:spcPts val="800"/>
              </a:spcAft>
            </a:pPr>
            <a:endParaRPr lang="en-US" sz="2133" dirty="0"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CE14AB-9A5E-4505-9D72-04F48D4CD408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EEA EIONET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8F6402-A8CC-491A-8E8D-6B4DBB16839D}"/>
              </a:ext>
            </a:extLst>
          </p:cNvPr>
          <p:cNvSpPr txBox="1">
            <a:spLocks/>
          </p:cNvSpPr>
          <p:nvPr/>
        </p:nvSpPr>
        <p:spPr>
          <a:xfrm>
            <a:off x="1524000" y="2393269"/>
            <a:ext cx="5389418" cy="12690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dirty="0">
              <a:solidFill>
                <a:srgbClr val="00AFA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DA32B-DCFF-49F7-B257-E478421D2883}"/>
              </a:ext>
            </a:extLst>
          </p:cNvPr>
          <p:cNvSpPr txBox="1"/>
          <p:nvPr/>
        </p:nvSpPr>
        <p:spPr>
          <a:xfrm>
            <a:off x="272234" y="1709984"/>
            <a:ext cx="10996057" cy="39393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6400" b="1" dirty="0">
              <a:solidFill>
                <a:srgbClr val="005893"/>
              </a:solidFill>
            </a:endParaRPr>
          </a:p>
          <a:p>
            <a:pPr marL="857250" indent="-8572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Section 52 of the EPA Act 1992 - EPA has legal responsibility for coordinating Ireland’s participation in the EEA-EIONET.   “National Focal Point”</a:t>
            </a:r>
            <a:endParaRPr lang="en-US" sz="8000" b="1" dirty="0">
              <a:solidFill>
                <a:srgbClr val="0058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 defTabSz="9144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Involved in EIONET modernisation and nomination of Irish experts to the 12 Eionet Groups and associated Thematic Groups. </a:t>
            </a:r>
          </a:p>
          <a:p>
            <a:pPr marL="857250" indent="-857250" defTabSz="9144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EPA also have role as National Data Flow Co-</a:t>
            </a:r>
            <a:r>
              <a:rPr lang="en-US" sz="7200" dirty="0" err="1"/>
              <a:t>ordinator</a:t>
            </a:r>
            <a:endParaRPr lang="en-US" sz="7200" dirty="0"/>
          </a:p>
          <a:p>
            <a:pPr marL="857250" indent="-857250" defTabSz="9144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Network contains 100+ experts from 22 </a:t>
            </a:r>
            <a:r>
              <a:rPr lang="en-US" sz="7200" dirty="0" err="1"/>
              <a:t>organisations</a:t>
            </a:r>
            <a:endParaRPr lang="en-US" sz="7200" dirty="0"/>
          </a:p>
          <a:p>
            <a:pPr marL="857250" indent="-857250" defTabSz="9144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>
                <a:hlinkClick r:id="rId3"/>
              </a:rPr>
              <a:t>EPA website link to EEA and EIONET </a:t>
            </a:r>
            <a:endParaRPr lang="en-US" sz="7200" dirty="0"/>
          </a:p>
          <a:p>
            <a:pPr defTabSz="914400">
              <a:lnSpc>
                <a:spcPct val="170000"/>
              </a:lnSpc>
              <a:spcAft>
                <a:spcPts val="600"/>
              </a:spcAft>
            </a:pPr>
            <a:r>
              <a:rPr lang="en-US" sz="7200" dirty="0"/>
              <a:t>	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005893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005893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005893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005893"/>
              </a:solidFill>
            </a:endParaRPr>
          </a:p>
          <a:p>
            <a:pPr marL="1714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589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A32E3-8F34-3D83-900A-F4BA2542B793}"/>
              </a:ext>
            </a:extLst>
          </p:cNvPr>
          <p:cNvSpPr txBox="1"/>
          <p:nvPr/>
        </p:nvSpPr>
        <p:spPr>
          <a:xfrm>
            <a:off x="272234" y="352922"/>
            <a:ext cx="9549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400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8CF6D-E6CC-6B09-CE3C-1D6375EF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BED8C-C5AC-54FC-0CAD-3515C0941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2" y="5512414"/>
            <a:ext cx="11680716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2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508D-83CB-42F2-80F5-CD55DC8A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C32494-558D-8C46-B6C2-CE61E6F8C96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07113" y="5808568"/>
            <a:ext cx="4931925" cy="4767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CE2481-7E10-49FF-B080-43FA07BC9FE2}"/>
              </a:ext>
            </a:extLst>
          </p:cNvPr>
          <p:cNvSpPr/>
          <p:nvPr/>
        </p:nvSpPr>
        <p:spPr>
          <a:xfrm>
            <a:off x="97277" y="6046937"/>
            <a:ext cx="6341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Today EEA handle over 250 times more data than in 2002</a:t>
            </a:r>
          </a:p>
          <a:p>
            <a:r>
              <a:rPr lang="en-US" dirty="0">
                <a:solidFill>
                  <a:srgbClr val="FF0000"/>
                </a:solidFill>
              </a:rPr>
              <a:t>Now – Dataflow Co-</a:t>
            </a:r>
            <a:r>
              <a:rPr lang="en-US" dirty="0" err="1">
                <a:solidFill>
                  <a:srgbClr val="FF0000"/>
                </a:solidFill>
              </a:rPr>
              <a:t>ordinators</a:t>
            </a:r>
            <a:r>
              <a:rPr lang="en-US" dirty="0">
                <a:solidFill>
                  <a:srgbClr val="FF0000"/>
                </a:solidFill>
              </a:rPr>
              <a:t> in each country (F O’Rourke).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DD71C-6254-2492-B7A8-AF79097A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137105"/>
            <a:ext cx="3648075" cy="109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78A32-845A-1614-7103-AFE8E1E51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49" y="210205"/>
            <a:ext cx="4391025" cy="109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5863E-E8C9-3B26-4F8F-4693A17DF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445" y="1558978"/>
            <a:ext cx="5025092" cy="4232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AAC5AB-48C5-2846-24E4-EF3DB860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77" y="1796819"/>
            <a:ext cx="5598721" cy="42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E14B-EF7B-D4F4-388A-7CE48DD7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EIONET Ireland Network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E01F5-EE78-67A3-CBF6-FFCB2F0D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D5692-0866-AB53-2D00-BF8D42AB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613"/>
            <a:ext cx="12099308" cy="47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E14B-EF7B-D4F4-388A-7CE48DD7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EIONET Ireland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BD32C-7A52-D932-E891-B34A3282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A53AB-5C89-7FB6-CB29-B241ADB1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3" y="1629036"/>
            <a:ext cx="11261387" cy="4016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6701D-AFC2-8779-5E41-54F2F971C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3" y="5645741"/>
            <a:ext cx="1126138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69C-B9E8-8DB7-D188-0F8D7961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EIONET Ireland update (2023)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E0D0A-E7C2-8ABB-65D4-4946D1C5D0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198" y="1417639"/>
            <a:ext cx="10972800" cy="3588644"/>
          </a:xfrm>
        </p:spPr>
        <p:txBody>
          <a:bodyPr/>
          <a:lstStyle/>
          <a:p>
            <a:pPr marL="0" indent="0">
              <a:buNone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E017-0764-4352-2F5D-0CC47106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A961F-EF75-9B2E-E812-100C87D7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3" y="1462200"/>
            <a:ext cx="10522476" cy="52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1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69C-B9E8-8DB7-D188-0F8D7961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Concluding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E0D0A-E7C2-8ABB-65D4-4946D1C5D0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5266" y="2271654"/>
            <a:ext cx="10972800" cy="3588644"/>
          </a:xfrm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chemeClr val="tx1"/>
                </a:solidFill>
              </a:rPr>
              <a:t>All Eionet group leads identified and nominated by Ireland</a:t>
            </a:r>
          </a:p>
          <a:p>
            <a:r>
              <a:rPr lang="en-IE" dirty="0">
                <a:solidFill>
                  <a:schemeClr val="tx1"/>
                </a:solidFill>
              </a:rPr>
              <a:t>Active Engagement in many of the Eionet groups</a:t>
            </a:r>
          </a:p>
          <a:p>
            <a:r>
              <a:rPr lang="en-IE" dirty="0">
                <a:solidFill>
                  <a:schemeClr val="tx1"/>
                </a:solidFill>
              </a:rPr>
              <a:t>Very little national involvement in European Topic Centres</a:t>
            </a:r>
          </a:p>
          <a:p>
            <a:r>
              <a:rPr lang="en-IE" dirty="0">
                <a:solidFill>
                  <a:schemeClr val="tx1"/>
                </a:solidFill>
              </a:rPr>
              <a:t>Large number of experts initially  but many not signed up via Teams</a:t>
            </a:r>
          </a:p>
          <a:p>
            <a:r>
              <a:rPr lang="en-US" dirty="0">
                <a:solidFill>
                  <a:schemeClr val="tx1"/>
                </a:solidFill>
              </a:rPr>
              <a:t>Need outline of work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(1-2 year) across Eionet Groups  (like Horizon Europe)</a:t>
            </a:r>
          </a:p>
          <a:p>
            <a:r>
              <a:rPr lang="en-US" dirty="0">
                <a:solidFill>
                  <a:schemeClr val="tx1"/>
                </a:solidFill>
              </a:rPr>
              <a:t>Thanks to EEA for attending today and for on-going support 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US" dirty="0">
                <a:hlinkClick r:id="rId2"/>
              </a:rPr>
              <a:t>EIONET Ireland Network Brochure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E017-0764-4352-2F5D-0CC47106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727" y="168065"/>
            <a:ext cx="3648075" cy="10929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4894E4-EC53-1A92-D6D3-277228D1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87" y="5280917"/>
            <a:ext cx="1699245" cy="15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3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C81FD15AB72C4C91F8954F2B6262A9" ma:contentTypeVersion="14" ma:contentTypeDescription="Create a new document." ma:contentTypeScope="" ma:versionID="fec340107e95a6536c945d20b6e532f7">
  <xsd:schema xmlns:xsd="http://www.w3.org/2001/XMLSchema" xmlns:xs="http://www.w3.org/2001/XMLSchema" xmlns:p="http://schemas.microsoft.com/office/2006/metadata/properties" xmlns:ns3="f8f28fe7-f77c-4c21-83ad-544b087838e6" xmlns:ns4="b2783d96-6284-4b86-89b6-1c2390b5dc21" targetNamespace="http://schemas.microsoft.com/office/2006/metadata/properties" ma:root="true" ma:fieldsID="138edde58e84e4e511024198f6df3d28" ns3:_="" ns4:_="">
    <xsd:import namespace="f8f28fe7-f77c-4c21-83ad-544b087838e6"/>
    <xsd:import namespace="b2783d96-6284-4b86-89b6-1c2390b5dc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28fe7-f77c-4c21-83ad-544b08783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83d96-6284-4b86-89b6-1c2390b5d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4F8A9-2E31-4A65-B6E6-6AA12F990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28fe7-f77c-4c21-83ad-544b087838e6"/>
    <ds:schemaRef ds:uri="b2783d96-6284-4b86-89b6-1c2390b5dc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F291BD-CCB1-4359-A635-E9E45F178DCB}">
  <ds:schemaRefs>
    <ds:schemaRef ds:uri="http://purl.org/dc/elements/1.1/"/>
    <ds:schemaRef ds:uri="http://purl.org/dc/dcmitype/"/>
    <ds:schemaRef ds:uri="http://schemas.openxmlformats.org/package/2006/metadata/core-properties"/>
    <ds:schemaRef ds:uri="b2783d96-6284-4b86-89b6-1c2390b5dc21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f8f28fe7-f77c-4c21-83ad-544b087838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F20158-8626-49DC-AF07-48347EBF4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315</Words>
  <Application>Microsoft Office PowerPoint</Application>
  <PresentationFormat>Widescreen</PresentationFormat>
  <Paragraphs>55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Office Theme</vt:lpstr>
      <vt:lpstr> </vt:lpstr>
      <vt:lpstr> </vt:lpstr>
      <vt:lpstr> </vt:lpstr>
      <vt:lpstr> </vt:lpstr>
      <vt:lpstr>PowerPoint Presentation</vt:lpstr>
      <vt:lpstr>EIONET Ireland Network</vt:lpstr>
      <vt:lpstr>EIONET Ireland Network</vt:lpstr>
      <vt:lpstr>EIONET Ireland update (2023)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Donlon</dc:creator>
  <cp:lastModifiedBy>Brian Donlon</cp:lastModifiedBy>
  <cp:revision>18</cp:revision>
  <dcterms:created xsi:type="dcterms:W3CDTF">2023-01-05T10:10:03Z</dcterms:created>
  <dcterms:modified xsi:type="dcterms:W3CDTF">2024-10-18T08:01:15Z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0x010100ADC81FD15AB72C4C91F8954F2B6262A9</vt:lpwstr>
  </property>
</Properties>
</file>