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6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9" r:id="rId2"/>
    <p:sldMasterId id="2147483700" r:id="rId3"/>
    <p:sldMasterId id="2147483734" r:id="rId4"/>
    <p:sldMasterId id="2147483854" r:id="rId5"/>
    <p:sldMasterId id="2147483890" r:id="rId6"/>
    <p:sldMasterId id="2147483897" r:id="rId7"/>
  </p:sldMasterIdLst>
  <p:notesMasterIdLst>
    <p:notesMasterId r:id="rId25"/>
  </p:notesMasterIdLst>
  <p:sldIdLst>
    <p:sldId id="256" r:id="rId8"/>
    <p:sldId id="1876" r:id="rId9"/>
    <p:sldId id="2147474723" r:id="rId10"/>
    <p:sldId id="2147474724" r:id="rId11"/>
    <p:sldId id="2147474718" r:id="rId12"/>
    <p:sldId id="1730" r:id="rId13"/>
    <p:sldId id="2147474730" r:id="rId14"/>
    <p:sldId id="2147474729" r:id="rId15"/>
    <p:sldId id="2147474715" r:id="rId16"/>
    <p:sldId id="1505" r:id="rId17"/>
    <p:sldId id="2147474720" r:id="rId18"/>
    <p:sldId id="1611" r:id="rId19"/>
    <p:sldId id="449" r:id="rId20"/>
    <p:sldId id="2147474727" r:id="rId21"/>
    <p:sldId id="2147474725" r:id="rId22"/>
    <p:sldId id="2147474719" r:id="rId23"/>
    <p:sldId id="2147474726" r:id="rId24"/>
  </p:sldIdLst>
  <p:sldSz cx="12192000" cy="6858000"/>
  <p:notesSz cx="6858000" cy="9144000"/>
  <p:defaultTextStyle>
    <a:defPPr>
      <a:defRPr lang="en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273"/>
    <a:srgbClr val="937450"/>
    <a:srgbClr val="DCCAA4"/>
    <a:srgbClr val="FFFFFF"/>
    <a:srgbClr val="31579B"/>
    <a:srgbClr val="E6E6E6"/>
    <a:srgbClr val="4472C4"/>
    <a:srgbClr val="728AA2"/>
    <a:srgbClr val="ABAAA8"/>
    <a:srgbClr val="C74D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CBD91C6-F433-45C6-B250-97059A22ECFA}" v="1" dt="2024-10-11T14:55:37.1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8" autoAdjust="0"/>
    <p:restoredTop sz="70612" autoAdjust="0"/>
  </p:normalViewPr>
  <p:slideViewPr>
    <p:cSldViewPr snapToGrid="0" snapToObjects="1">
      <p:cViewPr varScale="1">
        <p:scale>
          <a:sx n="59" d="100"/>
          <a:sy n="59" d="100"/>
        </p:scale>
        <p:origin x="952" y="5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3" d="100"/>
        <a:sy n="83" d="100"/>
      </p:scale>
      <p:origin x="0" y="-2216"/>
    </p:cViewPr>
  </p:sorterViewPr>
  <p:notesViewPr>
    <p:cSldViewPr snapToGrid="0" snapToObjects="1">
      <p:cViewPr varScale="1">
        <p:scale>
          <a:sx n="120" d="100"/>
          <a:sy n="120" d="100"/>
        </p:scale>
        <p:origin x="760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AD2BB6-A2D9-7045-BF7E-60B07716AA73}" type="datetimeFigureOut">
              <a:rPr lang="en-DK" smtClean="0"/>
              <a:t>10/17/2024</a:t>
            </a:fld>
            <a:endParaRPr lang="en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A89F28-689F-514A-AE2A-2919CEE3B752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69763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A89F28-689F-514A-AE2A-2919CEE3B752}" type="slidenum">
              <a:rPr lang="en-DK" smtClean="0"/>
              <a:t>1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7106249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89F28-689F-514A-AE2A-2919CEE3B752}" type="slidenum">
              <a:rPr kumimoji="0" lang="en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84730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A89F28-689F-514A-AE2A-2919CEE3B752}" type="slidenum">
              <a:rPr lang="en-DK" smtClean="0"/>
              <a:t>13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9043060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A89F28-689F-514A-AE2A-2919CEE3B752}" type="slidenum">
              <a:rPr lang="en-DK" smtClean="0"/>
              <a:t>14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2269559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89F28-689F-514A-AE2A-2919CEE3B752}" type="slidenum">
              <a:rPr kumimoji="0" lang="en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79462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A89F28-689F-514A-AE2A-2919CEE3B752}" type="slidenum">
              <a:rPr lang="en-DK" smtClean="0"/>
              <a:t>16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40034985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89F28-689F-514A-AE2A-2919CEE3B752}" type="slidenum">
              <a:rPr kumimoji="0" lang="en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5936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A89F28-689F-514A-AE2A-2919CEE3B752}" type="slidenum">
              <a:rPr lang="en-DK" smtClean="0"/>
              <a:t>2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4010087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A89F28-689F-514A-AE2A-2919CEE3B752}" type="slidenum">
              <a:rPr lang="en-DK" smtClean="0"/>
              <a:t>5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6884299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A89F28-689F-514A-AE2A-2919CEE3B752}" type="slidenum">
              <a:rPr lang="en-DK" smtClean="0"/>
              <a:t>6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6298558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89F28-689F-514A-AE2A-2919CEE3B752}" type="slidenum">
              <a:rPr kumimoji="0" lang="en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59019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A89F28-689F-514A-AE2A-2919CEE3B752}" type="slidenum">
              <a:rPr lang="en-DK" smtClean="0"/>
              <a:t>8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6454401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783294-E9FF-4F24-AF23-19B98F36DF0D}" type="slidenum">
              <a:rPr kumimoji="0" lang="en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4D4509B8-2680-6BDD-AE39-08FDB6232A4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European Environment Agency (EEA)</a:t>
            </a:r>
            <a:endParaRPr kumimoji="0" lang="en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08694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A89F28-689F-514A-AE2A-2919CEE3B752}" type="slidenum">
              <a:rPr lang="en-DK" smtClean="0"/>
              <a:t>10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3939293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A89F28-689F-514A-AE2A-2919CEE3B752}" type="slidenum">
              <a:rPr lang="en-DK" smtClean="0"/>
              <a:t>11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531714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0B473-3A60-A74F-8AC0-26EE0A9019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ECDEF0-ED8A-9E41-BF1B-F93A88CC00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2E787-A1C1-A44E-8B66-08A7CC709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C1BA5-14A5-484C-8C27-A1A514918B9A}" type="datetimeFigureOut">
              <a:rPr lang="en-DK" smtClean="0"/>
              <a:t>10/17/2024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C35703-0850-D144-A517-C2E3AB9AD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487C05-2A35-FD46-8FCF-9BF29C00F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6C7C6-50F0-C741-B35C-5715B25BF8A6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754760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366C9-B936-B84F-AF20-05FEEE80D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BFD990-4891-5547-ACA0-63B30B58FA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B585B0-5DF1-D04E-8E3B-B08E5801E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C1BA5-14A5-484C-8C27-A1A514918B9A}" type="datetimeFigureOut">
              <a:rPr lang="en-DK" smtClean="0"/>
              <a:t>10/17/2024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76DA9E-7312-9A4A-B320-DBACADC99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6C27E2-01F9-AF46-AB82-0DCFEE35B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6C7C6-50F0-C741-B35C-5715B25BF8A6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788382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CE928B-7BC0-9941-A057-0BCEF26B56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A18C09-B21E-4348-9266-23971C06E7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CB6F09-838A-284E-BC9F-280BB78EA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C1BA5-14A5-484C-8C27-A1A514918B9A}" type="datetimeFigureOut">
              <a:rPr lang="en-DK" smtClean="0"/>
              <a:t>10/17/2024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C82E23-11F8-7A49-9F5C-DD6ED9881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52099-A374-A140-9E3C-4DED16286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6C7C6-50F0-C741-B35C-5715B25BF8A6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665104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AFC2D-3A1E-4AA8-8C5A-FA5E1CB5E5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763614-BE6F-4DD4-AA50-1314A43203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B61A49-5712-4CC0-B167-8AF0D99B4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53630-5395-498D-B5BA-121C01FFB5C5}" type="datetimeFigureOut">
              <a:rPr lang="en-DK" smtClean="0"/>
              <a:t>10/17/2024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EF9FD8-FB42-49FE-92EC-27A1745A3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9418DF-3620-4206-89B6-5D0CA5A06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12CB8-1E37-43BC-9F84-46769344AA91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0300740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5DE92-E516-4756-AD2D-4F9A8563B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B3032-7631-4FBA-880C-69CE083D26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EBA9A1-4514-4AED-B2DE-68ACE7C6A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53630-5395-498D-B5BA-121C01FFB5C5}" type="datetimeFigureOut">
              <a:rPr lang="en-DK" smtClean="0"/>
              <a:t>10/17/2024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3374A-75F2-49C0-A6F9-3AFDC9343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7E1B19-AB33-492C-8D11-A13FD035C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12CB8-1E37-43BC-9F84-46769344AA91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471072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0E796-018B-41A0-9A7D-8F325B577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483E88-3D16-4DE8-B0E4-9AA06B9FFF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3E5651-60D9-4459-A4E0-156705DC3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53630-5395-498D-B5BA-121C01FFB5C5}" type="datetimeFigureOut">
              <a:rPr lang="en-DK" smtClean="0"/>
              <a:t>10/17/2024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5F639-A49B-48D8-A23C-FD2CDE921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6BCCB5-0F45-45AA-AA5A-B7CFF6A15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12CB8-1E37-43BC-9F84-46769344AA91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2037346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D924B-167B-409D-A2E9-5278BAC58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C8055D-CD64-4836-B429-062642FED4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DA0EFA-3F48-43D5-8669-A0E3B903FE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ABF5CD-0E4C-4904-89EC-B4437F75A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53630-5395-498D-B5BA-121C01FFB5C5}" type="datetimeFigureOut">
              <a:rPr lang="en-DK" smtClean="0"/>
              <a:t>10/17/2024</a:t>
            </a:fld>
            <a:endParaRPr lang="en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D77832-5E16-4730-A925-1B430C818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76171D-DC0D-4B13-B51C-BBCDE6AA9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12CB8-1E37-43BC-9F84-46769344AA91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0656749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B5661-5EEB-4578-AF1B-DFC84B5EE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478910-EE70-4CDE-9C40-6D7E9C55C8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72A128-EAC3-4E79-B44F-E77B5A14E4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75C373-86E9-48E8-A986-32768EB68C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032703-B7F4-4EF2-9C7F-C9DFEDD104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33A4BA-8799-4421-99D8-4143E3C7F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53630-5395-498D-B5BA-121C01FFB5C5}" type="datetimeFigureOut">
              <a:rPr lang="en-DK" smtClean="0"/>
              <a:t>10/17/2024</a:t>
            </a:fld>
            <a:endParaRPr lang="en-DK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92932D-A829-46DF-B746-23F434E3F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662610-E50A-48F5-A1CE-3CCE02F47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12CB8-1E37-43BC-9F84-46769344AA91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4336345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D5A29-490B-4E99-8F98-D2108062F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510396-68C5-44E5-8EFF-B1D9A2C86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53630-5395-498D-B5BA-121C01FFB5C5}" type="datetimeFigureOut">
              <a:rPr lang="en-DK" smtClean="0"/>
              <a:t>10/17/2024</a:t>
            </a:fld>
            <a:endParaRPr lang="en-D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7D9859-37F6-4E20-BA6E-EC31AA660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78B2AD-7BAB-4EB9-931F-889CCD0CC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12CB8-1E37-43BC-9F84-46769344AA91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6533626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15A53A-AD2D-4E67-B440-F4D6F1884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53630-5395-498D-B5BA-121C01FFB5C5}" type="datetimeFigureOut">
              <a:rPr lang="en-DK" smtClean="0"/>
              <a:t>10/17/2024</a:t>
            </a:fld>
            <a:endParaRPr lang="en-D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BEBEF6-043E-4A96-88B9-90BBA7CB4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CF7F4-29EA-48D7-97A4-CF181D0E6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12CB8-1E37-43BC-9F84-46769344AA91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0143223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85FFA-174B-45F1-96C5-31F5EDEE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FBAE98-B0D8-4247-BA24-D5379BEDE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108691-F603-43C7-8ECC-A31124900C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617931-A76B-45D3-B2FC-7B5F0968D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53630-5395-498D-B5BA-121C01FFB5C5}" type="datetimeFigureOut">
              <a:rPr lang="en-DK" smtClean="0"/>
              <a:t>10/17/2024</a:t>
            </a:fld>
            <a:endParaRPr lang="en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617597-FE2B-459D-B74C-50E64B4E4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177F47-F627-4948-BB24-75453EBB5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12CB8-1E37-43BC-9F84-46769344AA91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342688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F2398-F9C8-5D41-B163-34256FB34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7A5566-176B-F840-9613-C13B94E52B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A0311F-9B19-5A45-B004-8EDD2D7A4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C1BA5-14A5-484C-8C27-A1A514918B9A}" type="datetimeFigureOut">
              <a:rPr lang="en-DK" smtClean="0"/>
              <a:t>10/17/2024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03243-915B-D747-B504-88E3C2580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FC50B8-A5B7-3041-891A-2A6EE819D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6C7C6-50F0-C741-B35C-5715B25BF8A6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8101964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B6C63-AA13-4302-9BC6-6230B6855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BB8CDB-2D4E-4766-A190-93D52EEA10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B0CDD8-B644-48B7-A034-5A77004B2E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17BCD7-E247-4B20-8712-8CAB1A8EB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53630-5395-498D-B5BA-121C01FFB5C5}" type="datetimeFigureOut">
              <a:rPr lang="en-DK" smtClean="0"/>
              <a:t>10/17/2024</a:t>
            </a:fld>
            <a:endParaRPr lang="en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3FBB69-8CE3-439C-A552-76B7C74B7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675E5E-3AD9-42CE-BEA1-2D951AF49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12CB8-1E37-43BC-9F84-46769344AA91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0917395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2E076-A56E-4E33-B204-AA623B014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D8244D-D711-4EFD-88F5-8DE5A3C8DF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FC8B25-943C-43D9-880C-42BB728D8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53630-5395-498D-B5BA-121C01FFB5C5}" type="datetimeFigureOut">
              <a:rPr lang="en-DK" smtClean="0"/>
              <a:t>10/17/2024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BE916B-34AF-48B2-B98E-EF5CDF5AC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ED1EE-CC8F-45D9-BE46-155FCA8F7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12CB8-1E37-43BC-9F84-46769344AA91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6252859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316FD8-01FA-44E6-A9BD-5803ECAD6F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D27B67-7F64-43F7-8833-FF400ABBF8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25A80-6AAB-4153-9E5A-695D6D9F0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53630-5395-498D-B5BA-121C01FFB5C5}" type="datetimeFigureOut">
              <a:rPr lang="en-DK" smtClean="0"/>
              <a:t>10/17/2024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06000F-225E-4BD2-A893-2B85F20F7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0AD391-FAE4-427E-A040-51BFA7BB5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12CB8-1E37-43BC-9F84-46769344AA91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426692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key message_image_Synthesi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68000" y="36000"/>
            <a:ext cx="11246369" cy="6761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562737" indent="0">
              <a:buNone/>
              <a:defRPr/>
            </a:lvl2pPr>
            <a:lvl3pPr marL="1125472" indent="0">
              <a:buNone/>
              <a:defRPr/>
            </a:lvl3pPr>
            <a:lvl4pPr marL="1688207" indent="0">
              <a:buNone/>
              <a:defRPr/>
            </a:lvl4pPr>
            <a:lvl5pPr marL="2250944" indent="0">
              <a:buNone/>
              <a:defRPr/>
            </a:lvl5pPr>
          </a:lstStyle>
          <a:p>
            <a:pPr lvl="0"/>
            <a:r>
              <a:rPr lang="en-US"/>
              <a:t>Slide title goes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68313" y="1431925"/>
            <a:ext cx="11245850" cy="3759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3600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3200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800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800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598488" y="6250565"/>
            <a:ext cx="3683000" cy="2746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000">
                <a:solidFill>
                  <a:srgbClr val="006654"/>
                </a:solidFill>
              </a:defRPr>
            </a:lvl2pPr>
            <a:lvl3pPr>
              <a:defRPr sz="1000">
                <a:solidFill>
                  <a:srgbClr val="006654"/>
                </a:solidFill>
              </a:defRPr>
            </a:lvl3pPr>
            <a:lvl4pPr>
              <a:defRPr sz="1000">
                <a:solidFill>
                  <a:srgbClr val="006654"/>
                </a:solidFill>
              </a:defRPr>
            </a:lvl4pPr>
            <a:lvl5pPr>
              <a:defRPr sz="1000">
                <a:solidFill>
                  <a:srgbClr val="006654"/>
                </a:solidFill>
              </a:defRPr>
            </a:lvl5pPr>
          </a:lstStyle>
          <a:p>
            <a:pPr lvl="0"/>
            <a:r>
              <a:rPr lang="en-US"/>
              <a:t>Source reference for illustration</a:t>
            </a:r>
          </a:p>
        </p:txBody>
      </p:sp>
    </p:spTree>
    <p:extLst>
      <p:ext uri="{BB962C8B-B14F-4D97-AF65-F5344CB8AC3E}">
        <p14:creationId xmlns:p14="http://schemas.microsoft.com/office/powerpoint/2010/main" val="2479041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message_image_Synthe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00262" y="75538"/>
            <a:ext cx="10353893" cy="5312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Slide title goes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18578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key message_image_Synthe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9385" y="190501"/>
            <a:ext cx="11418277" cy="5243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Slide title goes here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49385" y="1147764"/>
            <a:ext cx="11418277" cy="45624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654"/>
                </a:solidFill>
              </a:defRPr>
            </a:lvl1pPr>
            <a:lvl2pPr>
              <a:defRPr>
                <a:solidFill>
                  <a:srgbClr val="006654"/>
                </a:solidFill>
              </a:defRPr>
            </a:lvl2pPr>
            <a:lvl3pPr>
              <a:defRPr>
                <a:solidFill>
                  <a:srgbClr val="006654"/>
                </a:solidFill>
              </a:defRPr>
            </a:lvl3pPr>
            <a:lvl4pPr>
              <a:defRPr>
                <a:solidFill>
                  <a:srgbClr val="006654"/>
                </a:solidFill>
              </a:defRPr>
            </a:lvl4pPr>
            <a:lvl5pPr>
              <a:defRPr>
                <a:solidFill>
                  <a:srgbClr val="006654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49654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message_image_Synthe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00262" y="75538"/>
            <a:ext cx="10353893" cy="5312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Slide title goes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6151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F208F-ECB0-2944-8527-3F929A4F82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A8120A-0A31-C341-80C2-4E58246CFA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BD1E57-A18C-0041-9CDE-F1814593E2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DCD30C-6AFE-C647-A179-3779755BE94F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1D9EE5-2AC2-EE40-AA7A-6E73FBBB2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238A56-749F-FB43-A9B4-3255A5AEE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65755E-8151-3148-9C42-37B1FAAFA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1734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phs_European Brief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77564" y="2110710"/>
            <a:ext cx="10774041" cy="3184525"/>
          </a:xfrm>
          <a:prstGeom prst="rect">
            <a:avLst/>
          </a:prstGeom>
        </p:spPr>
        <p:txBody>
          <a:bodyPr/>
          <a:lstStyle>
            <a:lvl1pPr>
              <a:defRPr sz="3250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925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600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275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275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777565" y="272473"/>
            <a:ext cx="10773577" cy="1322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5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24" indent="0">
              <a:buNone/>
              <a:defRPr/>
            </a:lvl2pPr>
            <a:lvl3pPr marL="914446" indent="0">
              <a:buNone/>
              <a:defRPr/>
            </a:lvl3pPr>
            <a:lvl4pPr marL="1371668" indent="0">
              <a:buNone/>
              <a:defRPr/>
            </a:lvl4pPr>
            <a:lvl5pPr marL="1828892" indent="0">
              <a:buNone/>
              <a:defRPr/>
            </a:lvl5pPr>
          </a:lstStyle>
          <a:p>
            <a:pPr lvl="0"/>
            <a:r>
              <a:rPr lang="en-US" dirty="0"/>
              <a:t>Slide title goes here</a:t>
            </a:r>
            <a:br>
              <a:rPr lang="en-US" dirty="0"/>
            </a:br>
            <a:r>
              <a:rPr lang="en-US" dirty="0"/>
              <a:t>Max two lines</a:t>
            </a:r>
          </a:p>
        </p:txBody>
      </p:sp>
    </p:spTree>
    <p:extLst>
      <p:ext uri="{BB962C8B-B14F-4D97-AF65-F5344CB8AC3E}">
        <p14:creationId xmlns:p14="http://schemas.microsoft.com/office/powerpoint/2010/main" val="39163575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7">
            <a:extLst>
              <a:ext uri="{FF2B5EF4-FFF2-40B4-BE49-F238E27FC236}">
                <a16:creationId xmlns:a16="http://schemas.microsoft.com/office/drawing/2014/main" id="{33E6BE15-809C-50BE-F22A-20351128FA48}"/>
              </a:ext>
            </a:extLst>
          </p:cNvPr>
          <p:cNvCxnSpPr/>
          <p:nvPr userDrawn="1"/>
        </p:nvCxnSpPr>
        <p:spPr>
          <a:xfrm>
            <a:off x="0" y="756000"/>
            <a:ext cx="12192000" cy="24938"/>
          </a:xfrm>
          <a:prstGeom prst="line">
            <a:avLst/>
          </a:prstGeom>
          <a:ln w="114300">
            <a:solidFill>
              <a:srgbClr val="113A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579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C7967-FD12-264A-8146-4BCA54715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CAA85E-E227-944F-9878-08368E71BC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760605-24DF-0E41-B22B-BC6C9214D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C1BA5-14A5-484C-8C27-A1A514918B9A}" type="datetimeFigureOut">
              <a:rPr lang="en-DK" smtClean="0"/>
              <a:t>10/17/2024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B7B028-7C53-BB48-BF71-E11C1733C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A3D4D-10D2-184E-A345-181106875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6C7C6-50F0-C741-B35C-5715B25BF8A6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3373823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08818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57375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gativ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BA9E58F-F0E4-446A-9BDE-731A333E6E3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B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EECD597F-8AA8-4E51-9146-C063CEB95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0754" y="6019900"/>
            <a:ext cx="3057655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6912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key message_image_Synthesi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68000" y="36000"/>
            <a:ext cx="11246369" cy="6761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562737" indent="0">
              <a:buNone/>
              <a:defRPr/>
            </a:lvl2pPr>
            <a:lvl3pPr marL="1125472" indent="0">
              <a:buNone/>
              <a:defRPr/>
            </a:lvl3pPr>
            <a:lvl4pPr marL="1688207" indent="0">
              <a:buNone/>
              <a:defRPr/>
            </a:lvl4pPr>
            <a:lvl5pPr marL="2250944" indent="0">
              <a:buNone/>
              <a:defRPr/>
            </a:lvl5pPr>
          </a:lstStyle>
          <a:p>
            <a:pPr lvl="0"/>
            <a:r>
              <a:rPr lang="en-US"/>
              <a:t>Slide title goes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68313" y="1431925"/>
            <a:ext cx="11245850" cy="3759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3600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3200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800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800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598488" y="6250565"/>
            <a:ext cx="3683000" cy="2746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000">
                <a:solidFill>
                  <a:srgbClr val="006654"/>
                </a:solidFill>
              </a:defRPr>
            </a:lvl2pPr>
            <a:lvl3pPr>
              <a:defRPr sz="1000">
                <a:solidFill>
                  <a:srgbClr val="006654"/>
                </a:solidFill>
              </a:defRPr>
            </a:lvl3pPr>
            <a:lvl4pPr>
              <a:defRPr sz="1000">
                <a:solidFill>
                  <a:srgbClr val="006654"/>
                </a:solidFill>
              </a:defRPr>
            </a:lvl4pPr>
            <a:lvl5pPr>
              <a:defRPr sz="1000">
                <a:solidFill>
                  <a:srgbClr val="006654"/>
                </a:solidFill>
              </a:defRPr>
            </a:lvl5pPr>
          </a:lstStyle>
          <a:p>
            <a:pPr lvl="0"/>
            <a:r>
              <a:rPr lang="en-US"/>
              <a:t>Source reference for illustration</a:t>
            </a:r>
          </a:p>
        </p:txBody>
      </p:sp>
    </p:spTree>
    <p:extLst>
      <p:ext uri="{BB962C8B-B14F-4D97-AF65-F5344CB8AC3E}">
        <p14:creationId xmlns:p14="http://schemas.microsoft.com/office/powerpoint/2010/main" val="37242288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message_image_Synthe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00262" y="75538"/>
            <a:ext cx="10353893" cy="5312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Slide title goes here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900113" y="1249363"/>
            <a:ext cx="10353675" cy="4583112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113A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3600">
                <a:solidFill>
                  <a:srgbClr val="113A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3200">
                <a:solidFill>
                  <a:srgbClr val="113A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800">
                <a:solidFill>
                  <a:srgbClr val="113A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800">
                <a:solidFill>
                  <a:srgbClr val="113A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900113" y="6191250"/>
            <a:ext cx="3219450" cy="260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aseline="0">
                <a:solidFill>
                  <a:srgbClr val="001746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562750" indent="0">
              <a:buNone/>
              <a:defRPr/>
            </a:lvl2pPr>
            <a:lvl3pPr marL="1125499" indent="0">
              <a:buNone/>
              <a:defRPr/>
            </a:lvl3pPr>
            <a:lvl4pPr marL="1688249" indent="0">
              <a:buNone/>
              <a:defRPr/>
            </a:lvl4pPr>
            <a:lvl5pPr marL="2251000" indent="0">
              <a:buNone/>
              <a:defRPr/>
            </a:lvl5pPr>
          </a:lstStyle>
          <a:p>
            <a:pPr lvl="0"/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Source reference for illustration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98902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7">
            <a:extLst>
              <a:ext uri="{FF2B5EF4-FFF2-40B4-BE49-F238E27FC236}">
                <a16:creationId xmlns:a16="http://schemas.microsoft.com/office/drawing/2014/main" id="{33E6BE15-809C-50BE-F22A-20351128FA48}"/>
              </a:ext>
            </a:extLst>
          </p:cNvPr>
          <p:cNvCxnSpPr/>
          <p:nvPr userDrawn="1"/>
        </p:nvCxnSpPr>
        <p:spPr>
          <a:xfrm>
            <a:off x="0" y="756000"/>
            <a:ext cx="12192000" cy="24938"/>
          </a:xfrm>
          <a:prstGeom prst="line">
            <a:avLst/>
          </a:prstGeom>
          <a:ln w="114300">
            <a:solidFill>
              <a:srgbClr val="113A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74017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69539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76787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gativ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BA9E58F-F0E4-446A-9BDE-731A333E6E3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B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211EA8EF-487D-6216-06F9-0827FE4541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3575" y="6026833"/>
            <a:ext cx="2715774" cy="54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0337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2211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C13A4-FC21-0E40-9ABE-7E09D76DA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C4FAF0-21B9-C540-9134-429C4C299C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7A7AED-471D-3543-B65C-CA34D34D13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D183BA-8A46-B946-B99C-2ECA5BB18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C1BA5-14A5-484C-8C27-A1A514918B9A}" type="datetimeFigureOut">
              <a:rPr lang="en-DK" smtClean="0"/>
              <a:t>10/17/2024</a:t>
            </a:fld>
            <a:endParaRPr lang="en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0C56AA-29A3-BE44-AB8C-8A4580665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CD6680-2847-B14A-B756-8B6AE1E91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6C7C6-50F0-C741-B35C-5715B25BF8A6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3634887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7">
            <a:extLst>
              <a:ext uri="{FF2B5EF4-FFF2-40B4-BE49-F238E27FC236}">
                <a16:creationId xmlns:a16="http://schemas.microsoft.com/office/drawing/2014/main" id="{33E6BE15-809C-50BE-F22A-20351128FA48}"/>
              </a:ext>
            </a:extLst>
          </p:cNvPr>
          <p:cNvCxnSpPr/>
          <p:nvPr userDrawn="1"/>
        </p:nvCxnSpPr>
        <p:spPr>
          <a:xfrm>
            <a:off x="0" y="756000"/>
            <a:ext cx="12192000" cy="24938"/>
          </a:xfrm>
          <a:prstGeom prst="line">
            <a:avLst/>
          </a:prstGeom>
          <a:ln w="114300">
            <a:solidFill>
              <a:srgbClr val="113A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590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45427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34337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gativ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BA9E58F-F0E4-446A-9BDE-731A333E6E3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B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EECD597F-8AA8-4E51-9146-C063CEB95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754" y="6019900"/>
            <a:ext cx="3057655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8074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71092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key message_image_Synthesi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68000" y="36000"/>
            <a:ext cx="11246369" cy="6761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562737" indent="0">
              <a:buNone/>
              <a:defRPr/>
            </a:lvl2pPr>
            <a:lvl3pPr marL="1125472" indent="0">
              <a:buNone/>
              <a:defRPr/>
            </a:lvl3pPr>
            <a:lvl4pPr marL="1688207" indent="0">
              <a:buNone/>
              <a:defRPr/>
            </a:lvl4pPr>
            <a:lvl5pPr marL="2250944" indent="0">
              <a:buNone/>
              <a:defRPr/>
            </a:lvl5pPr>
          </a:lstStyle>
          <a:p>
            <a:pPr lvl="0"/>
            <a:r>
              <a:rPr lang="en-US"/>
              <a:t>Slide title goes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68313" y="1431925"/>
            <a:ext cx="11245850" cy="3759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3600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3200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800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800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598488" y="6250565"/>
            <a:ext cx="3683000" cy="2746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000">
                <a:solidFill>
                  <a:srgbClr val="006654"/>
                </a:solidFill>
              </a:defRPr>
            </a:lvl2pPr>
            <a:lvl3pPr>
              <a:defRPr sz="1000">
                <a:solidFill>
                  <a:srgbClr val="006654"/>
                </a:solidFill>
              </a:defRPr>
            </a:lvl3pPr>
            <a:lvl4pPr>
              <a:defRPr sz="1000">
                <a:solidFill>
                  <a:srgbClr val="006654"/>
                </a:solidFill>
              </a:defRPr>
            </a:lvl4pPr>
            <a:lvl5pPr>
              <a:defRPr sz="1000">
                <a:solidFill>
                  <a:srgbClr val="006654"/>
                </a:solidFill>
              </a:defRPr>
            </a:lvl5pPr>
          </a:lstStyle>
          <a:p>
            <a:pPr lvl="0"/>
            <a:r>
              <a:rPr lang="en-US"/>
              <a:t>Source reference for illustration</a:t>
            </a:r>
          </a:p>
        </p:txBody>
      </p:sp>
    </p:spTree>
    <p:extLst>
      <p:ext uri="{BB962C8B-B14F-4D97-AF65-F5344CB8AC3E}">
        <p14:creationId xmlns:p14="http://schemas.microsoft.com/office/powerpoint/2010/main" val="6770168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375F5-49F6-D745-8F09-5F42430C5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7C4DD-546A-E042-9634-731431C6DE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D18E34-6C80-304F-AC7F-DE291A49D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9C576-E4EE-C343-BDE6-714E79081068}" type="datetimeFigureOut">
              <a:rPr lang="en-DK" smtClean="0"/>
              <a:t>10/17/2024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FA7D81-285D-1844-9181-36452BF30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3BBBCF-69D2-8440-AC63-B5C47A5A6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278F5-6DE5-3C41-999B-53028227A455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35184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D3F58-BE61-4FC7-A159-DD55CFBA1B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FA496C-A679-4DDF-AD40-C6D2322E0E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68B498-CEFB-4887-848D-CA5D78AD8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1CC5D-FFEC-483D-A313-F7B52A04EF6A}" type="datetimeFigureOut">
              <a:rPr lang="en-DK" smtClean="0"/>
              <a:t>10/17/2024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171B4-C628-4CF0-97E4-8A3B7822F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EDA68A-3C42-4D91-9B06-C4CA41FA4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11841-216E-4153-9006-8F782CCDFAA5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283502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BF988-8AEE-9A42-A7D0-B8E2B4709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6DD826-02A8-7745-B607-EFC63BE0F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79C123-416C-E441-83AE-49D294C1D6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174806-0592-594E-A12A-433DC84E17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2AE94C-A48A-844B-B6B0-1A2478DA90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D441A7-4025-1E42-986B-EDB598C1E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C1BA5-14A5-484C-8C27-A1A514918B9A}" type="datetimeFigureOut">
              <a:rPr lang="en-DK" smtClean="0"/>
              <a:t>10/17/2024</a:t>
            </a:fld>
            <a:endParaRPr lang="en-DK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D61921-7B71-3641-9E1C-D25731B4E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F41ECF-BB0B-874C-B6FA-335B35D80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6C7C6-50F0-C741-B35C-5715B25BF8A6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492994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B5D37-B26F-1A43-9FD5-3158CEB94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2C55AE-AE2C-7142-89BD-81E5B3F7E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C1BA5-14A5-484C-8C27-A1A514918B9A}" type="datetimeFigureOut">
              <a:rPr lang="en-DK" smtClean="0"/>
              <a:t>10/17/2024</a:t>
            </a:fld>
            <a:endParaRPr lang="en-D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67BDBB-8B1C-8F4C-BEAA-795FB7FE1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3BEFEB-8465-B940-811D-48C41DDEA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6C7C6-50F0-C741-B35C-5715B25BF8A6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227817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147454-6A71-1045-A2A7-E10EDE248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C1BA5-14A5-484C-8C27-A1A514918B9A}" type="datetimeFigureOut">
              <a:rPr lang="en-DK" smtClean="0"/>
              <a:t>10/17/2024</a:t>
            </a:fld>
            <a:endParaRPr lang="en-D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40B398-5928-0A4B-B40A-476D57267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B013C0-02C4-CC4B-BFD7-3B59F8125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6C7C6-50F0-C741-B35C-5715B25BF8A6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999525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425EA-6D58-3746-AE2B-3BF15A737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6E1E6C-71A6-7B46-AB0B-491A0F8E93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B6028C-3CF3-5148-B508-0EBA35B6C7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563555-524B-0943-A65E-65914FE3B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C1BA5-14A5-484C-8C27-A1A514918B9A}" type="datetimeFigureOut">
              <a:rPr lang="en-DK" smtClean="0"/>
              <a:t>10/17/2024</a:t>
            </a:fld>
            <a:endParaRPr lang="en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498442-D62E-904B-8A17-0178347F3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40A0F6-297B-DA43-9446-29DF66B58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6C7C6-50F0-C741-B35C-5715B25BF8A6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202734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24EB1-CA42-BB43-A6D3-5619665EC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D50A2E-BC9F-F444-96AD-E9CD3DF7C5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35E14D-75FC-4143-B64B-C0F95BC759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A8C713-0428-7D41-B092-2FD507CD7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C1BA5-14A5-484C-8C27-A1A514918B9A}" type="datetimeFigureOut">
              <a:rPr lang="en-DK" smtClean="0"/>
              <a:t>10/17/2024</a:t>
            </a:fld>
            <a:endParaRPr lang="en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C38D8A-D7F9-8D4E-8A65-965EC2860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6BCF87-C368-924E-8C36-3F3186055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6C7C6-50F0-C741-B35C-5715B25BF8A6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460681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.xml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3.xml"/><Relationship Id="rId9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DD07C7-8CD6-9948-9D18-25B4CD845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1E2989-3105-3D49-BEC6-3AE2295B56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255BCE-758C-2744-A728-6A898320BF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C1BA5-14A5-484C-8C27-A1A514918B9A}" type="datetimeFigureOut">
              <a:rPr lang="en-DK" smtClean="0"/>
              <a:t>10/17/2024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C87CF-7AF5-164B-9B7D-FD433694B5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0380CE-5AEC-CF40-A612-5BC97AAB25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66C7C6-50F0-C741-B35C-5715B25BF8A6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484063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810" r:id="rId12"/>
    <p:sldLayoutId id="2147483811" r:id="rId13"/>
    <p:sldLayoutId id="2147483812" r:id="rId14"/>
    <p:sldLayoutId id="2147483813" r:id="rId15"/>
    <p:sldLayoutId id="2147483814" r:id="rId16"/>
    <p:sldLayoutId id="2147483815" r:id="rId17"/>
    <p:sldLayoutId id="2147483816" r:id="rId18"/>
    <p:sldLayoutId id="2147483817" r:id="rId19"/>
    <p:sldLayoutId id="2147483818" r:id="rId20"/>
    <p:sldLayoutId id="2147483819" r:id="rId21"/>
    <p:sldLayoutId id="2147483820" r:id="rId22"/>
    <p:sldLayoutId id="2147483844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hlinkClick r:id="" action="ppaction://noaction"/>
          </p:cNvPr>
          <p:cNvSpPr/>
          <p:nvPr userDrawn="1"/>
        </p:nvSpPr>
        <p:spPr>
          <a:xfrm>
            <a:off x="2344619" y="152400"/>
            <a:ext cx="885743" cy="230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215"/>
          </a:p>
        </p:txBody>
      </p:sp>
      <p:cxnSp>
        <p:nvCxnSpPr>
          <p:cNvPr id="15" name="Straight Connector 7"/>
          <p:cNvCxnSpPr/>
          <p:nvPr userDrawn="1"/>
        </p:nvCxnSpPr>
        <p:spPr>
          <a:xfrm>
            <a:off x="0" y="756000"/>
            <a:ext cx="12192000" cy="24938"/>
          </a:xfrm>
          <a:prstGeom prst="line">
            <a:avLst/>
          </a:prstGeom>
          <a:ln w="114300">
            <a:solidFill>
              <a:srgbClr val="113A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4000" y="6228000"/>
            <a:ext cx="2160000" cy="43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941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3" r:id="rId2"/>
  </p:sldLayoutIdLst>
  <p:hf hdr="0" ftr="0" dt="0"/>
  <p:txStyles>
    <p:titleStyle>
      <a:lvl1pPr algn="ctr" defTabSz="1125500" rtl="0" eaLnBrk="1" latinLnBrk="0" hangingPunct="1">
        <a:spcBef>
          <a:spcPct val="0"/>
        </a:spcBef>
        <a:buNone/>
        <a:defRPr sz="54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2061" indent="-422061" algn="l" defTabSz="1125500" rtl="0" eaLnBrk="1" latinLnBrk="0" hangingPunct="1">
        <a:spcBef>
          <a:spcPct val="20000"/>
        </a:spcBef>
        <a:buFont typeface="Arial" pitchFamily="34" charset="0"/>
        <a:buChar char="•"/>
        <a:defRPr sz="3939" kern="1200">
          <a:solidFill>
            <a:schemeClr val="tx1"/>
          </a:solidFill>
          <a:latin typeface="+mn-lt"/>
          <a:ea typeface="+mn-ea"/>
          <a:cs typeface="+mn-cs"/>
        </a:defRPr>
      </a:lvl1pPr>
      <a:lvl2pPr marL="914468" indent="-351718" algn="l" defTabSz="1125500" rtl="0" eaLnBrk="1" latinLnBrk="0" hangingPunct="1">
        <a:spcBef>
          <a:spcPct val="20000"/>
        </a:spcBef>
        <a:buFont typeface="Arial" pitchFamily="34" charset="0"/>
        <a:buChar char="–"/>
        <a:defRPr sz="3446" kern="1200">
          <a:solidFill>
            <a:schemeClr val="tx1"/>
          </a:solidFill>
          <a:latin typeface="+mn-lt"/>
          <a:ea typeface="+mn-ea"/>
          <a:cs typeface="+mn-cs"/>
        </a:defRPr>
      </a:lvl2pPr>
      <a:lvl3pPr marL="1406875" indent="-281376" algn="l" defTabSz="1125500" rtl="0" eaLnBrk="1" latinLnBrk="0" hangingPunct="1">
        <a:spcBef>
          <a:spcPct val="20000"/>
        </a:spcBef>
        <a:buFont typeface="Arial" pitchFamily="34" charset="0"/>
        <a:buChar char="•"/>
        <a:defRPr sz="2954" kern="1200">
          <a:solidFill>
            <a:schemeClr val="tx1"/>
          </a:solidFill>
          <a:latin typeface="+mn-lt"/>
          <a:ea typeface="+mn-ea"/>
          <a:cs typeface="+mn-cs"/>
        </a:defRPr>
      </a:lvl3pPr>
      <a:lvl4pPr marL="1969625" indent="-281376" algn="l" defTabSz="1125500" rtl="0" eaLnBrk="1" latinLnBrk="0" hangingPunct="1">
        <a:spcBef>
          <a:spcPct val="20000"/>
        </a:spcBef>
        <a:buFont typeface="Arial" pitchFamily="34" charset="0"/>
        <a:buChar char="–"/>
        <a:defRPr sz="2462" kern="1200">
          <a:solidFill>
            <a:schemeClr val="tx1"/>
          </a:solidFill>
          <a:latin typeface="+mn-lt"/>
          <a:ea typeface="+mn-ea"/>
          <a:cs typeface="+mn-cs"/>
        </a:defRPr>
      </a:lvl4pPr>
      <a:lvl5pPr marL="2532376" indent="-281376" algn="l" defTabSz="1125500" rtl="0" eaLnBrk="1" latinLnBrk="0" hangingPunct="1">
        <a:spcBef>
          <a:spcPct val="20000"/>
        </a:spcBef>
        <a:buFont typeface="Arial" pitchFamily="34" charset="0"/>
        <a:buChar char="»"/>
        <a:defRPr sz="2462" kern="1200">
          <a:solidFill>
            <a:schemeClr val="tx1"/>
          </a:solidFill>
          <a:latin typeface="+mn-lt"/>
          <a:ea typeface="+mn-ea"/>
          <a:cs typeface="+mn-cs"/>
        </a:defRPr>
      </a:lvl5pPr>
      <a:lvl6pPr marL="3095125" indent="-281376" algn="l" defTabSz="1125500" rtl="0" eaLnBrk="1" latinLnBrk="0" hangingPunct="1">
        <a:spcBef>
          <a:spcPct val="20000"/>
        </a:spcBef>
        <a:buFont typeface="Arial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6pPr>
      <a:lvl7pPr marL="3657875" indent="-281376" algn="l" defTabSz="1125500" rtl="0" eaLnBrk="1" latinLnBrk="0" hangingPunct="1">
        <a:spcBef>
          <a:spcPct val="20000"/>
        </a:spcBef>
        <a:buFont typeface="Arial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7pPr>
      <a:lvl8pPr marL="4220625" indent="-281376" algn="l" defTabSz="1125500" rtl="0" eaLnBrk="1" latinLnBrk="0" hangingPunct="1">
        <a:spcBef>
          <a:spcPct val="20000"/>
        </a:spcBef>
        <a:buFont typeface="Arial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8pPr>
      <a:lvl9pPr marL="4783374" indent="-281376" algn="l" defTabSz="1125500" rtl="0" eaLnBrk="1" latinLnBrk="0" hangingPunct="1">
        <a:spcBef>
          <a:spcPct val="20000"/>
        </a:spcBef>
        <a:buFont typeface="Arial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51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500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249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1000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749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499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249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998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hlinkClick r:id="" action="ppaction://noaction"/>
          </p:cNvPr>
          <p:cNvSpPr/>
          <p:nvPr userDrawn="1"/>
        </p:nvSpPr>
        <p:spPr>
          <a:xfrm>
            <a:off x="2344619" y="152400"/>
            <a:ext cx="885743" cy="230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215"/>
          </a:p>
        </p:txBody>
      </p:sp>
      <p:cxnSp>
        <p:nvCxnSpPr>
          <p:cNvPr id="15" name="Straight Connector 7"/>
          <p:cNvCxnSpPr/>
          <p:nvPr userDrawn="1"/>
        </p:nvCxnSpPr>
        <p:spPr>
          <a:xfrm>
            <a:off x="0" y="756000"/>
            <a:ext cx="12192000" cy="24938"/>
          </a:xfrm>
          <a:prstGeom prst="line">
            <a:avLst/>
          </a:prstGeom>
          <a:ln w="114300">
            <a:solidFill>
              <a:srgbClr val="113A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4000" y="6228000"/>
            <a:ext cx="2160000" cy="43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787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4" r:id="rId2"/>
    <p:sldLayoutId id="2147483705" r:id="rId3"/>
  </p:sldLayoutIdLst>
  <p:hf hdr="0" ftr="0" dt="0"/>
  <p:txStyles>
    <p:titleStyle>
      <a:lvl1pPr algn="ctr" defTabSz="1125500" rtl="0" eaLnBrk="1" latinLnBrk="0" hangingPunct="1">
        <a:spcBef>
          <a:spcPct val="0"/>
        </a:spcBef>
        <a:buNone/>
        <a:defRPr sz="54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2061" indent="-422061" algn="l" defTabSz="1125500" rtl="0" eaLnBrk="1" latinLnBrk="0" hangingPunct="1">
        <a:spcBef>
          <a:spcPct val="20000"/>
        </a:spcBef>
        <a:buFont typeface="Arial" pitchFamily="34" charset="0"/>
        <a:buChar char="•"/>
        <a:defRPr sz="3939" kern="1200">
          <a:solidFill>
            <a:schemeClr val="tx1"/>
          </a:solidFill>
          <a:latin typeface="+mn-lt"/>
          <a:ea typeface="+mn-ea"/>
          <a:cs typeface="+mn-cs"/>
        </a:defRPr>
      </a:lvl1pPr>
      <a:lvl2pPr marL="914468" indent="-351718" algn="l" defTabSz="1125500" rtl="0" eaLnBrk="1" latinLnBrk="0" hangingPunct="1">
        <a:spcBef>
          <a:spcPct val="20000"/>
        </a:spcBef>
        <a:buFont typeface="Arial" pitchFamily="34" charset="0"/>
        <a:buChar char="–"/>
        <a:defRPr sz="3446" kern="1200">
          <a:solidFill>
            <a:schemeClr val="tx1"/>
          </a:solidFill>
          <a:latin typeface="+mn-lt"/>
          <a:ea typeface="+mn-ea"/>
          <a:cs typeface="+mn-cs"/>
        </a:defRPr>
      </a:lvl2pPr>
      <a:lvl3pPr marL="1406875" indent="-281376" algn="l" defTabSz="1125500" rtl="0" eaLnBrk="1" latinLnBrk="0" hangingPunct="1">
        <a:spcBef>
          <a:spcPct val="20000"/>
        </a:spcBef>
        <a:buFont typeface="Arial" pitchFamily="34" charset="0"/>
        <a:buChar char="•"/>
        <a:defRPr sz="2954" kern="1200">
          <a:solidFill>
            <a:schemeClr val="tx1"/>
          </a:solidFill>
          <a:latin typeface="+mn-lt"/>
          <a:ea typeface="+mn-ea"/>
          <a:cs typeface="+mn-cs"/>
        </a:defRPr>
      </a:lvl3pPr>
      <a:lvl4pPr marL="1969625" indent="-281376" algn="l" defTabSz="1125500" rtl="0" eaLnBrk="1" latinLnBrk="0" hangingPunct="1">
        <a:spcBef>
          <a:spcPct val="20000"/>
        </a:spcBef>
        <a:buFont typeface="Arial" pitchFamily="34" charset="0"/>
        <a:buChar char="–"/>
        <a:defRPr sz="2462" kern="1200">
          <a:solidFill>
            <a:schemeClr val="tx1"/>
          </a:solidFill>
          <a:latin typeface="+mn-lt"/>
          <a:ea typeface="+mn-ea"/>
          <a:cs typeface="+mn-cs"/>
        </a:defRPr>
      </a:lvl4pPr>
      <a:lvl5pPr marL="2532376" indent="-281376" algn="l" defTabSz="1125500" rtl="0" eaLnBrk="1" latinLnBrk="0" hangingPunct="1">
        <a:spcBef>
          <a:spcPct val="20000"/>
        </a:spcBef>
        <a:buFont typeface="Arial" pitchFamily="34" charset="0"/>
        <a:buChar char="»"/>
        <a:defRPr sz="2462" kern="1200">
          <a:solidFill>
            <a:schemeClr val="tx1"/>
          </a:solidFill>
          <a:latin typeface="+mn-lt"/>
          <a:ea typeface="+mn-ea"/>
          <a:cs typeface="+mn-cs"/>
        </a:defRPr>
      </a:lvl5pPr>
      <a:lvl6pPr marL="3095125" indent="-281376" algn="l" defTabSz="1125500" rtl="0" eaLnBrk="1" latinLnBrk="0" hangingPunct="1">
        <a:spcBef>
          <a:spcPct val="20000"/>
        </a:spcBef>
        <a:buFont typeface="Arial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6pPr>
      <a:lvl7pPr marL="3657875" indent="-281376" algn="l" defTabSz="1125500" rtl="0" eaLnBrk="1" latinLnBrk="0" hangingPunct="1">
        <a:spcBef>
          <a:spcPct val="20000"/>
        </a:spcBef>
        <a:buFont typeface="Arial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7pPr>
      <a:lvl8pPr marL="4220625" indent="-281376" algn="l" defTabSz="1125500" rtl="0" eaLnBrk="1" latinLnBrk="0" hangingPunct="1">
        <a:spcBef>
          <a:spcPct val="20000"/>
        </a:spcBef>
        <a:buFont typeface="Arial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8pPr>
      <a:lvl9pPr marL="4783374" indent="-281376" algn="l" defTabSz="1125500" rtl="0" eaLnBrk="1" latinLnBrk="0" hangingPunct="1">
        <a:spcBef>
          <a:spcPct val="20000"/>
        </a:spcBef>
        <a:buFont typeface="Arial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51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500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249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1000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749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499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249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998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EEDA874A-CD90-427D-88CB-95E8F088ABC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4384" y="6022781"/>
            <a:ext cx="3065586" cy="57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098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88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hlinkClick r:id="rId3" action="ppaction://hlinksldjump"/>
          </p:cNvPr>
          <p:cNvSpPr/>
          <p:nvPr userDrawn="1"/>
        </p:nvSpPr>
        <p:spPr>
          <a:xfrm>
            <a:off x="2344619" y="152400"/>
            <a:ext cx="885743" cy="230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215" dirty="0"/>
          </a:p>
        </p:txBody>
      </p:sp>
      <p:cxnSp>
        <p:nvCxnSpPr>
          <p:cNvPr id="15" name="Straight Connector 7"/>
          <p:cNvCxnSpPr/>
          <p:nvPr userDrawn="1"/>
        </p:nvCxnSpPr>
        <p:spPr>
          <a:xfrm>
            <a:off x="0" y="756000"/>
            <a:ext cx="12192000" cy="24938"/>
          </a:xfrm>
          <a:prstGeom prst="line">
            <a:avLst/>
          </a:prstGeom>
          <a:ln w="114300">
            <a:solidFill>
              <a:srgbClr val="113A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4000" y="6228000"/>
            <a:ext cx="2160000" cy="43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881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</p:sldLayoutIdLst>
  <p:hf hdr="0" ftr="0" dt="0"/>
  <p:txStyles>
    <p:titleStyle>
      <a:lvl1pPr algn="ctr" defTabSz="1125500" rtl="0" eaLnBrk="1" latinLnBrk="0" hangingPunct="1">
        <a:spcBef>
          <a:spcPct val="0"/>
        </a:spcBef>
        <a:buNone/>
        <a:defRPr sz="54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2061" indent="-422061" algn="l" defTabSz="1125500" rtl="0" eaLnBrk="1" latinLnBrk="0" hangingPunct="1">
        <a:spcBef>
          <a:spcPct val="20000"/>
        </a:spcBef>
        <a:buFont typeface="Arial" pitchFamily="34" charset="0"/>
        <a:buChar char="•"/>
        <a:defRPr sz="3939" kern="1200">
          <a:solidFill>
            <a:schemeClr val="tx1"/>
          </a:solidFill>
          <a:latin typeface="+mn-lt"/>
          <a:ea typeface="+mn-ea"/>
          <a:cs typeface="+mn-cs"/>
        </a:defRPr>
      </a:lvl1pPr>
      <a:lvl2pPr marL="914468" indent="-351718" algn="l" defTabSz="1125500" rtl="0" eaLnBrk="1" latinLnBrk="0" hangingPunct="1">
        <a:spcBef>
          <a:spcPct val="20000"/>
        </a:spcBef>
        <a:buFont typeface="Arial" pitchFamily="34" charset="0"/>
        <a:buChar char="–"/>
        <a:defRPr sz="3446" kern="1200">
          <a:solidFill>
            <a:schemeClr val="tx1"/>
          </a:solidFill>
          <a:latin typeface="+mn-lt"/>
          <a:ea typeface="+mn-ea"/>
          <a:cs typeface="+mn-cs"/>
        </a:defRPr>
      </a:lvl2pPr>
      <a:lvl3pPr marL="1406875" indent="-281376" algn="l" defTabSz="1125500" rtl="0" eaLnBrk="1" latinLnBrk="0" hangingPunct="1">
        <a:spcBef>
          <a:spcPct val="20000"/>
        </a:spcBef>
        <a:buFont typeface="Arial" pitchFamily="34" charset="0"/>
        <a:buChar char="•"/>
        <a:defRPr sz="2954" kern="1200">
          <a:solidFill>
            <a:schemeClr val="tx1"/>
          </a:solidFill>
          <a:latin typeface="+mn-lt"/>
          <a:ea typeface="+mn-ea"/>
          <a:cs typeface="+mn-cs"/>
        </a:defRPr>
      </a:lvl3pPr>
      <a:lvl4pPr marL="1969625" indent="-281376" algn="l" defTabSz="1125500" rtl="0" eaLnBrk="1" latinLnBrk="0" hangingPunct="1">
        <a:spcBef>
          <a:spcPct val="20000"/>
        </a:spcBef>
        <a:buFont typeface="Arial" pitchFamily="34" charset="0"/>
        <a:buChar char="–"/>
        <a:defRPr sz="2462" kern="1200">
          <a:solidFill>
            <a:schemeClr val="tx1"/>
          </a:solidFill>
          <a:latin typeface="+mn-lt"/>
          <a:ea typeface="+mn-ea"/>
          <a:cs typeface="+mn-cs"/>
        </a:defRPr>
      </a:lvl4pPr>
      <a:lvl5pPr marL="2532376" indent="-281376" algn="l" defTabSz="1125500" rtl="0" eaLnBrk="1" latinLnBrk="0" hangingPunct="1">
        <a:spcBef>
          <a:spcPct val="20000"/>
        </a:spcBef>
        <a:buFont typeface="Arial" pitchFamily="34" charset="0"/>
        <a:buChar char="»"/>
        <a:defRPr sz="2462" kern="1200">
          <a:solidFill>
            <a:schemeClr val="tx1"/>
          </a:solidFill>
          <a:latin typeface="+mn-lt"/>
          <a:ea typeface="+mn-ea"/>
          <a:cs typeface="+mn-cs"/>
        </a:defRPr>
      </a:lvl5pPr>
      <a:lvl6pPr marL="3095125" indent="-281376" algn="l" defTabSz="1125500" rtl="0" eaLnBrk="1" latinLnBrk="0" hangingPunct="1">
        <a:spcBef>
          <a:spcPct val="20000"/>
        </a:spcBef>
        <a:buFont typeface="Arial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6pPr>
      <a:lvl7pPr marL="3657875" indent="-281376" algn="l" defTabSz="1125500" rtl="0" eaLnBrk="1" latinLnBrk="0" hangingPunct="1">
        <a:spcBef>
          <a:spcPct val="20000"/>
        </a:spcBef>
        <a:buFont typeface="Arial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7pPr>
      <a:lvl8pPr marL="4220625" indent="-281376" algn="l" defTabSz="1125500" rtl="0" eaLnBrk="1" latinLnBrk="0" hangingPunct="1">
        <a:spcBef>
          <a:spcPct val="20000"/>
        </a:spcBef>
        <a:buFont typeface="Arial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8pPr>
      <a:lvl9pPr marL="4783374" indent="-281376" algn="l" defTabSz="1125500" rtl="0" eaLnBrk="1" latinLnBrk="0" hangingPunct="1">
        <a:spcBef>
          <a:spcPct val="20000"/>
        </a:spcBef>
        <a:buFont typeface="Arial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51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500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249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1000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749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499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249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998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A58BEAE0-5809-3FDC-C020-CFD3A62C080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4605" y="6085449"/>
            <a:ext cx="2715774" cy="54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159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3" r:id="rId2"/>
    <p:sldLayoutId id="2147483894" r:id="rId3"/>
    <p:sldLayoutId id="2147483895" r:id="rId4"/>
    <p:sldLayoutId id="214748389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EEDA874A-CD90-427D-88CB-95E8F088ABC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384" y="6022781"/>
            <a:ext cx="3065586" cy="57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928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8.png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gif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70.png"/><Relationship Id="rId5" Type="http://schemas.openxmlformats.org/officeDocument/2006/relationships/image" Target="../media/image69.svg"/><Relationship Id="rId4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9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7.pn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png"/><Relationship Id="rId4" Type="http://schemas.openxmlformats.org/officeDocument/2006/relationships/image" Target="../media/image15.jpe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field of grass and a cloudy sky&#10;&#10;Description automatically generated">
            <a:extLst>
              <a:ext uri="{FF2B5EF4-FFF2-40B4-BE49-F238E27FC236}">
                <a16:creationId xmlns:a16="http://schemas.microsoft.com/office/drawing/2014/main" id="{E7A83BB9-6C31-2947-89BF-BB5220581D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7005"/>
            <a:ext cx="12261797" cy="689500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770FCCA-CEC6-A84F-B5AD-7BEBC01D8C63}"/>
              </a:ext>
            </a:extLst>
          </p:cNvPr>
          <p:cNvSpPr/>
          <p:nvPr/>
        </p:nvSpPr>
        <p:spPr>
          <a:xfrm>
            <a:off x="152400" y="1328534"/>
            <a:ext cx="6410961" cy="4171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666538" algn="l"/>
              </a:tabLst>
              <a:defRPr/>
            </a:pPr>
            <a:r>
              <a:rPr kumimoji="0" lang="fr-BE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Leena </a:t>
            </a:r>
            <a:r>
              <a:rPr kumimoji="0" lang="fr-BE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Ylä-Mononen</a:t>
            </a:r>
            <a:r>
              <a:rPr kumimoji="0" lang="fr-BE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| </a:t>
            </a:r>
            <a:r>
              <a:rPr lang="en-US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Ireland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Country Visit</a:t>
            </a:r>
            <a:r>
              <a:rPr kumimoji="0" lang="fr-BE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| 17 </a:t>
            </a:r>
            <a:r>
              <a:rPr kumimoji="0" lang="fr-BE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October</a:t>
            </a:r>
            <a:r>
              <a:rPr kumimoji="0" lang="fr-BE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2024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763D17-EA87-FA46-BF88-E6F130B18E2B}"/>
              </a:ext>
            </a:extLst>
          </p:cNvPr>
          <p:cNvSpPr/>
          <p:nvPr/>
        </p:nvSpPr>
        <p:spPr>
          <a:xfrm>
            <a:off x="152400" y="0"/>
            <a:ext cx="12208358" cy="13366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666538" algn="l"/>
              </a:tabLst>
              <a:defRPr/>
            </a:pPr>
            <a:r>
              <a:rPr lang="en-US" sz="3200" b="1" dirty="0">
                <a:solidFill>
                  <a:prstClr val="white"/>
                </a:solidFill>
                <a:latin typeface="Calibri" panose="020F0502020204030204"/>
                <a:ea typeface="Times New Roman" panose="02020603050405020304" pitchFamily="18" charset="0"/>
                <a:cs typeface="Tahoma" panose="020B0604030504040204" pitchFamily="34" charset="0"/>
              </a:rPr>
              <a:t>EEA-Eionet supporting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ahoma" panose="020B0604030504040204" pitchFamily="34" charset="0"/>
              </a:rPr>
              <a:t> the European Green Deal and beyond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666538" algn="l"/>
              </a:tabLst>
              <a:defRPr/>
            </a:pPr>
            <a:r>
              <a:rPr lang="en-US" sz="2800" b="1" dirty="0">
                <a:solidFill>
                  <a:prstClr val="white"/>
                </a:solidFill>
                <a:latin typeface="Calibri" panose="020F0502020204030204"/>
                <a:cs typeface="Tahoma" panose="020B0604030504040204" pitchFamily="34" charset="0"/>
              </a:rPr>
              <a:t>Environmental knowledge and systemic approaches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94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mmission launches knowledge centre to reverse biodiversity loss and  protect Europe&amp;#39;s ecosystems | EU Science Hub">
            <a:extLst>
              <a:ext uri="{FF2B5EF4-FFF2-40B4-BE49-F238E27FC236}">
                <a16:creationId xmlns:a16="http://schemas.microsoft.com/office/drawing/2014/main" id="{38872559-240E-0948-AAF8-51571ECAA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037" y="695097"/>
            <a:ext cx="4972704" cy="2855521"/>
          </a:xfrm>
          <a:prstGeom prst="rect">
            <a:avLst/>
          </a:prstGeom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ISE - Biodiversity Information System for Europe">
            <a:extLst>
              <a:ext uri="{FF2B5EF4-FFF2-40B4-BE49-F238E27FC236}">
                <a16:creationId xmlns:a16="http://schemas.microsoft.com/office/drawing/2014/main" id="{B890F978-1C8F-F646-B9FE-D090A40A6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6675" y="1201489"/>
            <a:ext cx="4972704" cy="1649046"/>
          </a:xfrm>
          <a:prstGeom prst="rect">
            <a:avLst/>
          </a:prstGeom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EE9A4E-E235-4572-A91A-3B923D79B099}"/>
              </a:ext>
            </a:extLst>
          </p:cNvPr>
          <p:cNvSpPr txBox="1"/>
          <p:nvPr/>
        </p:nvSpPr>
        <p:spPr>
          <a:xfrm>
            <a:off x="5456583" y="17335"/>
            <a:ext cx="62927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en-US" sz="3200" b="1" dirty="0">
                <a:solidFill>
                  <a:srgbClr val="002060"/>
                </a:solidFill>
              </a:rPr>
              <a:t>Information and knowledge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 the heart of progress to 2030</a:t>
            </a:r>
            <a:endParaRPr kumimoji="0" lang="en-DK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F1773831-79DB-4822-A4AC-EC3714B39D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64143" y="4620316"/>
            <a:ext cx="2825061" cy="1506107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3" name="Picture 2" descr="Climate-ADAPT — European Environment Agency">
            <a:extLst>
              <a:ext uri="{FF2B5EF4-FFF2-40B4-BE49-F238E27FC236}">
                <a16:creationId xmlns:a16="http://schemas.microsoft.com/office/drawing/2014/main" id="{F49B7B1F-EFF6-4B14-A0D5-4EACD4874D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1036" y="3731495"/>
            <a:ext cx="4972705" cy="1012959"/>
          </a:xfrm>
          <a:prstGeom prst="rect">
            <a:avLst/>
          </a:prstGeom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3B09A0-BBE6-3141-9F28-6178A092C43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41356" y="4612454"/>
            <a:ext cx="3408023" cy="1506106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5" name="Picture 2" descr="About us">
            <a:extLst>
              <a:ext uri="{FF2B5EF4-FFF2-40B4-BE49-F238E27FC236}">
                <a16:creationId xmlns:a16="http://schemas.microsoft.com/office/drawing/2014/main" id="{71D7BFF1-C58D-9B4D-993F-6E85C89C0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6674" y="3056545"/>
            <a:ext cx="4972705" cy="1349899"/>
          </a:xfrm>
          <a:prstGeom prst="rect">
            <a:avLst/>
          </a:prstGeom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European Climate and Health Observatory">
            <a:extLst>
              <a:ext uri="{FF2B5EF4-FFF2-40B4-BE49-F238E27FC236}">
                <a16:creationId xmlns:a16="http://schemas.microsoft.com/office/drawing/2014/main" id="{3AE91259-8964-1633-AAA4-2BA1D8081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036" y="4948429"/>
            <a:ext cx="4904740" cy="1177994"/>
          </a:xfrm>
          <a:prstGeom prst="rect">
            <a:avLst/>
          </a:prstGeom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134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3B6509-D148-4EC1-7559-AD4BF3EBCF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3974" y="5072330"/>
            <a:ext cx="1411910" cy="1575873"/>
          </a:xfrm>
          <a:prstGeom prst="rect">
            <a:avLst/>
          </a:prstGeom>
        </p:spPr>
      </p:pic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0A7ABF80-5564-6F3D-1DCC-ACC8E6D6A8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66047" cy="68579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A logo with a flower and leaves&#10;&#10;Description automatically generated">
            <a:extLst>
              <a:ext uri="{FF2B5EF4-FFF2-40B4-BE49-F238E27FC236}">
                <a16:creationId xmlns:a16="http://schemas.microsoft.com/office/drawing/2014/main" id="{BE9C2693-D033-EE7C-D981-FADB603177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1458" y="4862534"/>
            <a:ext cx="1565150" cy="178566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15AA0F8-AC6B-C576-396B-AAA8A4B97129}"/>
              </a:ext>
            </a:extLst>
          </p:cNvPr>
          <p:cNvSpPr txBox="1"/>
          <p:nvPr/>
        </p:nvSpPr>
        <p:spPr>
          <a:xfrm>
            <a:off x="5335793" y="2614109"/>
            <a:ext cx="1559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Irish consortium partners</a:t>
            </a:r>
            <a:endParaRPr lang="en-DK" sz="14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E16195-0B90-0C6B-15FA-E8CEDCFF44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717" y="3855322"/>
            <a:ext cx="1906897" cy="54984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8139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588C65-7572-BC4A-984B-757B883EE4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56"/>
            <a:ext cx="12192000" cy="68544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86CF7C-9A0C-CCAA-2D53-3E61F22BDE28}"/>
              </a:ext>
            </a:extLst>
          </p:cNvPr>
          <p:cNvSpPr txBox="1"/>
          <p:nvPr/>
        </p:nvSpPr>
        <p:spPr>
          <a:xfrm>
            <a:off x="1055077" y="70338"/>
            <a:ext cx="58179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K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Network power: Working across thematic areas to support EU policy</a:t>
            </a:r>
          </a:p>
        </p:txBody>
      </p:sp>
    </p:spTree>
    <p:extLst>
      <p:ext uri="{BB962C8B-B14F-4D97-AF65-F5344CB8AC3E}">
        <p14:creationId xmlns:p14="http://schemas.microsoft.com/office/powerpoint/2010/main" val="248321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7567201-33CE-4F4C-8B5A-5713000AE44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0" y="993002"/>
            <a:ext cx="3933850" cy="521737"/>
          </a:xfrm>
        </p:spPr>
        <p:txBody>
          <a:bodyPr>
            <a:normAutofit lnSpcReduction="10000"/>
          </a:bodyPr>
          <a:lstStyle/>
          <a:p>
            <a:r>
              <a:rPr lang="en-GB" sz="3200" dirty="0">
                <a:solidFill>
                  <a:srgbClr val="002060"/>
                </a:solidFill>
              </a:rPr>
              <a:t>Eionet core data</a:t>
            </a:r>
            <a:r>
              <a:rPr lang="en-DK" sz="3200" dirty="0">
                <a:solidFill>
                  <a:srgbClr val="002060"/>
                </a:solidFill>
              </a:rPr>
              <a:t> </a:t>
            </a:r>
            <a:r>
              <a:rPr lang="en-GB" sz="3200" dirty="0">
                <a:solidFill>
                  <a:srgbClr val="002060"/>
                </a:solidFill>
              </a:rPr>
              <a:t>flows</a:t>
            </a:r>
            <a:endParaRPr lang="en-DK" sz="3200" dirty="0">
              <a:solidFill>
                <a:srgbClr val="00206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41A4F0-DADD-46B1-8663-D3DE3C90B72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81849" y="2232706"/>
            <a:ext cx="5228705" cy="2314112"/>
          </a:xfrm>
        </p:spPr>
        <p:txBody>
          <a:bodyPr>
            <a:normAutofit lnSpcReduction="10000"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Reported by EEA member and cooperating countries using </a:t>
            </a:r>
            <a:r>
              <a:rPr lang="en-GB" sz="2400" dirty="0" err="1">
                <a:solidFill>
                  <a:srgbClr val="002060"/>
                </a:solidFill>
              </a:rPr>
              <a:t>Reportnet</a:t>
            </a:r>
            <a:r>
              <a:rPr lang="en-GB" sz="2400" dirty="0">
                <a:solidFill>
                  <a:srgbClr val="002060"/>
                </a:solidFill>
              </a:rPr>
              <a:t>  </a:t>
            </a:r>
          </a:p>
          <a:p>
            <a:r>
              <a:rPr lang="en-GB" sz="2400" dirty="0">
                <a:solidFill>
                  <a:srgbClr val="002060"/>
                </a:solidFill>
              </a:rPr>
              <a:t>Selected dataflows used in EEA assessments, products and services</a:t>
            </a:r>
          </a:p>
          <a:p>
            <a:r>
              <a:rPr lang="en-GB" sz="2400" dirty="0">
                <a:solidFill>
                  <a:srgbClr val="002060"/>
                </a:solidFill>
              </a:rPr>
              <a:t>Encouraging countries through friendly competition</a:t>
            </a:r>
            <a:endParaRPr lang="en-DK" sz="2400" dirty="0">
              <a:solidFill>
                <a:srgbClr val="00206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075E72-3863-A348-C23F-076DD08815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216" y="2716133"/>
            <a:ext cx="4837772" cy="40707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319C9A-A3AF-9FE3-BC70-CA7DA2953F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066" y="247724"/>
            <a:ext cx="5096071" cy="2468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37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1489B8-F299-D1B1-A928-311F290082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583" y="0"/>
            <a:ext cx="10127643" cy="6858000"/>
          </a:xfrm>
          <a:prstGeom prst="rect">
            <a:avLst/>
          </a:prstGeom>
        </p:spPr>
      </p:pic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E440EDD7-2D30-BB2D-9166-50747462322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835949" y="4592167"/>
            <a:ext cx="2846553" cy="799141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Eionet core data flows 2023: Ireland </a:t>
            </a:r>
            <a:endParaRPr lang="en-DK" sz="2400" dirty="0">
              <a:solidFill>
                <a:srgbClr val="002060"/>
              </a:solidFill>
            </a:endParaRPr>
          </a:p>
          <a:p>
            <a:endParaRPr lang="en-DK" sz="3200" dirty="0">
              <a:solidFill>
                <a:srgbClr val="002060"/>
              </a:solidFill>
            </a:endParaRPr>
          </a:p>
        </p:txBody>
      </p:sp>
      <p:sp>
        <p:nvSpPr>
          <p:cNvPr id="15" name="Rounded Rectangle 9">
            <a:extLst>
              <a:ext uri="{FF2B5EF4-FFF2-40B4-BE49-F238E27FC236}">
                <a16:creationId xmlns:a16="http://schemas.microsoft.com/office/drawing/2014/main" id="{18BC2B28-FE79-F5B1-5643-4F988E48C36F}"/>
              </a:ext>
            </a:extLst>
          </p:cNvPr>
          <p:cNvSpPr/>
          <p:nvPr/>
        </p:nvSpPr>
        <p:spPr>
          <a:xfrm>
            <a:off x="1482686" y="2913915"/>
            <a:ext cx="7353263" cy="263234"/>
          </a:xfrm>
          <a:prstGeom prst="roundRect">
            <a:avLst/>
          </a:prstGeom>
          <a:noFill/>
          <a:ln w="44450">
            <a:solidFill>
              <a:srgbClr val="FF0000">
                <a:alpha val="76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6DC05C-D82A-8C4F-B42D-2396B3D6EF4D}"/>
              </a:ext>
            </a:extLst>
          </p:cNvPr>
          <p:cNvSpPr txBox="1"/>
          <p:nvPr/>
        </p:nvSpPr>
        <p:spPr>
          <a:xfrm>
            <a:off x="8835949" y="2860866"/>
            <a:ext cx="713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85</a:t>
            </a:r>
            <a:r>
              <a:rPr lang="en-DK" b="1" dirty="0">
                <a:solidFill>
                  <a:srgbClr val="FF0000"/>
                </a:solidFill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197352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>
            <a:extLst>
              <a:ext uri="{FF2B5EF4-FFF2-40B4-BE49-F238E27FC236}">
                <a16:creationId xmlns:a16="http://schemas.microsoft.com/office/drawing/2014/main" id="{B7BC8BF2-9B00-9A29-C516-48D78BACF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4485" y="2880004"/>
            <a:ext cx="2685125" cy="1842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511A9B17-7B1B-FC28-73FE-0D67DFD44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4003" y="716962"/>
            <a:ext cx="2787534" cy="191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C250FF52-7324-BC08-A161-2F43B5976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4151" y="2883669"/>
            <a:ext cx="2679784" cy="1838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Ursula Von der Leyen gets re-elected as European Commission President and  presents the Commission's political priorities for the new mandate">
            <a:extLst>
              <a:ext uri="{FF2B5EF4-FFF2-40B4-BE49-F238E27FC236}">
                <a16:creationId xmlns:a16="http://schemas.microsoft.com/office/drawing/2014/main" id="{05294337-A313-F730-C6EC-485F5FEAB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668" y="1063188"/>
            <a:ext cx="2650330" cy="265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32EF57-87EE-1BE1-76F9-6072081BB57F}"/>
              </a:ext>
            </a:extLst>
          </p:cNvPr>
          <p:cNvSpPr txBox="1"/>
          <p:nvPr/>
        </p:nvSpPr>
        <p:spPr>
          <a:xfrm>
            <a:off x="136040" y="43572"/>
            <a:ext cx="8973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Staying true to the ambitions of the European Green Deal</a:t>
            </a:r>
            <a:endParaRPr kumimoji="0" lang="en-DK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D514522-A7E1-7C8E-B405-4362E1C6B3E0}"/>
              </a:ext>
            </a:extLst>
          </p:cNvPr>
          <p:cNvGrpSpPr/>
          <p:nvPr/>
        </p:nvGrpSpPr>
        <p:grpSpPr>
          <a:xfrm>
            <a:off x="2760908" y="5482713"/>
            <a:ext cx="6374802" cy="1581331"/>
            <a:chOff x="4928795" y="4658062"/>
            <a:chExt cx="6374802" cy="158133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8AE37A8-64AA-F301-86EF-63EC051DDC99}"/>
                </a:ext>
              </a:extLst>
            </p:cNvPr>
            <p:cNvSpPr txBox="1"/>
            <p:nvPr/>
          </p:nvSpPr>
          <p:spPr>
            <a:xfrm>
              <a:off x="5209391" y="4808232"/>
              <a:ext cx="6094206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DK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46F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We must and will stay the course on all of our goals, including those set out in the European Green Deal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7896005-6894-9AFB-EA4C-B90089C52B11}"/>
                </a:ext>
              </a:extLst>
            </p:cNvPr>
            <p:cNvSpPr txBox="1"/>
            <p:nvPr/>
          </p:nvSpPr>
          <p:spPr>
            <a:xfrm>
              <a:off x="4928795" y="4658062"/>
              <a:ext cx="93591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46F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“</a:t>
              </a:r>
              <a:endParaRPr kumimoji="0" lang="en-DK" sz="4800" b="0" i="0" u="none" strike="noStrike" kern="1200" cap="none" spc="0" normalizeH="0" baseline="0" noProof="0" dirty="0">
                <a:ln>
                  <a:noFill/>
                </a:ln>
                <a:solidFill>
                  <a:srgbClr val="0046F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6F3F5E2-F803-058D-3B0E-9FCB24FE5F8B}"/>
                </a:ext>
              </a:extLst>
            </p:cNvPr>
            <p:cNvSpPr txBox="1"/>
            <p:nvPr/>
          </p:nvSpPr>
          <p:spPr>
            <a:xfrm>
              <a:off x="6628502" y="5408396"/>
              <a:ext cx="41775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4800" b="1">
                  <a:solidFill>
                    <a:srgbClr val="0046FE"/>
                  </a:solidFill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46F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”</a:t>
              </a:r>
              <a:endParaRPr kumimoji="0" lang="en-DK" sz="4800" b="0" i="0" u="none" strike="noStrike" kern="1200" cap="none" spc="0" normalizeH="0" baseline="0" noProof="0" dirty="0">
                <a:ln>
                  <a:noFill/>
                </a:ln>
                <a:solidFill>
                  <a:srgbClr val="0046F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" name="Picture 2" descr="Anna Hubert 🇪🇺 on X: &quot;❗️❗️Von der Leyen's guidelines « This will prepare  the way towards the 90% emission-reduction target for 2040 which we will  propose to enshrine in our European Climate">
            <a:extLst>
              <a:ext uri="{FF2B5EF4-FFF2-40B4-BE49-F238E27FC236}">
                <a16:creationId xmlns:a16="http://schemas.microsoft.com/office/drawing/2014/main" id="{2704E91E-BE60-633A-5315-674652CA5C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0668" y="3875500"/>
            <a:ext cx="2624867" cy="2880282"/>
          </a:xfrm>
          <a:prstGeom prst="rect">
            <a:avLst/>
          </a:prstGeom>
          <a:ln>
            <a:solidFill>
              <a:sysClr val="window" lastClr="FFFFFF">
                <a:lumMod val="75000"/>
              </a:sys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0F8549-4D46-7190-B394-DA3D2D273F7C}"/>
              </a:ext>
            </a:extLst>
          </p:cNvPr>
          <p:cNvSpPr txBox="1"/>
          <p:nvPr/>
        </p:nvSpPr>
        <p:spPr>
          <a:xfrm>
            <a:off x="5395812" y="3152225"/>
            <a:ext cx="1932071" cy="14465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Jessika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Roswall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Commissioner for Environment, Water Resilience and a Competitive Circular Economy</a:t>
            </a:r>
            <a:endParaRPr kumimoji="0" lang="en-DK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EE38DC-837A-4D2E-0198-4ABBC323B18F}"/>
              </a:ext>
            </a:extLst>
          </p:cNvPr>
          <p:cNvSpPr txBox="1"/>
          <p:nvPr/>
        </p:nvSpPr>
        <p:spPr>
          <a:xfrm>
            <a:off x="10102548" y="1398594"/>
            <a:ext cx="1953411" cy="10156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Wopke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Hoekstra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Commissioner for Climate, Net Zero and Clean Growth</a:t>
            </a:r>
            <a:endParaRPr kumimoji="0" lang="en-DK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644EFD-3DD9-222B-52E7-F41180ED902F}"/>
              </a:ext>
            </a:extLst>
          </p:cNvPr>
          <p:cNvSpPr txBox="1"/>
          <p:nvPr/>
        </p:nvSpPr>
        <p:spPr>
          <a:xfrm>
            <a:off x="10102548" y="3528734"/>
            <a:ext cx="1953411" cy="8002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Dan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Jørgensen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Commissioner for Energy and Housing</a:t>
            </a:r>
            <a:endParaRPr kumimoji="0" lang="en-DK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18DFE4AD-DA32-FA8E-D8DE-5D0D57983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8864" y="716962"/>
            <a:ext cx="2871071" cy="1970059"/>
          </a:xfrm>
          <a:prstGeom prst="rect">
            <a:avLst/>
          </a:prstGeom>
          <a:solidFill>
            <a:schemeClr val="accent2"/>
          </a:solidFill>
          <a:ln w="28575"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945742-C9DA-F2AA-69B5-BC345DC7A4E0}"/>
              </a:ext>
            </a:extLst>
          </p:cNvPr>
          <p:cNvSpPr txBox="1"/>
          <p:nvPr/>
        </p:nvSpPr>
        <p:spPr>
          <a:xfrm>
            <a:off x="5606165" y="1398594"/>
            <a:ext cx="1721718" cy="123110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Teresa Ribera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Executive Vice-President for Clean, Just and Competitive Transition</a:t>
            </a:r>
            <a:endParaRPr kumimoji="0" lang="en-DK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958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9BAC27E-F771-634C-FDD2-C25E2B81EE7F}"/>
              </a:ext>
            </a:extLst>
          </p:cNvPr>
          <p:cNvSpPr txBox="1">
            <a:spLocks/>
          </p:cNvSpPr>
          <p:nvPr/>
        </p:nvSpPr>
        <p:spPr>
          <a:xfrm>
            <a:off x="3817693" y="1453417"/>
            <a:ext cx="6569577" cy="97280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1125472" rtl="0" eaLnBrk="1" latinLnBrk="0" hangingPunct="1">
              <a:spcBef>
                <a:spcPct val="20000"/>
              </a:spcBef>
              <a:buFont typeface="Arial" pitchFamily="34" charset="0"/>
              <a:buNone/>
              <a:defRPr sz="4000" b="1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562737" indent="0" algn="l" defTabSz="1125472" rtl="0" eaLnBrk="1" latinLnBrk="0" hangingPunct="1">
              <a:spcBef>
                <a:spcPct val="20000"/>
              </a:spcBef>
              <a:buFont typeface="Arial" pitchFamily="34" charset="0"/>
              <a:buNone/>
              <a:defRPr sz="34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25472" indent="0" algn="l" defTabSz="1125472" rtl="0" eaLnBrk="1" latinLnBrk="0" hangingPunct="1">
              <a:spcBef>
                <a:spcPct val="20000"/>
              </a:spcBef>
              <a:buFont typeface="Arial" pitchFamily="34" charset="0"/>
              <a:buNone/>
              <a:defRPr sz="29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8207" indent="0" algn="l" defTabSz="1125472" rtl="0" eaLnBrk="1" latinLnBrk="0" hangingPunct="1">
              <a:spcBef>
                <a:spcPct val="20000"/>
              </a:spcBef>
              <a:buFont typeface="Arial" pitchFamily="34" charset="0"/>
              <a:buNone/>
              <a:defRPr sz="24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50944" indent="0" algn="l" defTabSz="1125472" rtl="0" eaLnBrk="1" latinLnBrk="0" hangingPunct="1">
              <a:spcBef>
                <a:spcPct val="20000"/>
              </a:spcBef>
              <a:buFont typeface="Arial" pitchFamily="34" charset="0"/>
              <a:buNone/>
              <a:defRPr sz="24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95047" indent="-281368" algn="l" defTabSz="1125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783" indent="-281368" algn="l" defTabSz="1125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20519" indent="-281368" algn="l" defTabSz="1125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83254" indent="-281368" algn="l" defTabSz="1125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1254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Cooperation moving forward:</a:t>
            </a:r>
          </a:p>
          <a:p>
            <a:pPr marL="0" marR="0" lvl="0" indent="0" algn="l" defTabSz="11254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Ireland and EEA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BD3BC0-0950-277D-D43A-9AE65273908C}"/>
              </a:ext>
            </a:extLst>
          </p:cNvPr>
          <p:cNvSpPr txBox="1"/>
          <p:nvPr/>
        </p:nvSpPr>
        <p:spPr>
          <a:xfrm>
            <a:off x="3817693" y="2804799"/>
            <a:ext cx="6219027" cy="23614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Symbol" pitchFamily="2" charset="2"/>
              <a:buChar char=""/>
              <a:tabLst/>
              <a:defRPr/>
            </a:pP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Continuing and upgrading </a:t>
            </a:r>
            <a:r>
              <a:rPr lang="en-US" sz="2000" kern="100" dirty="0">
                <a:solidFill>
                  <a:srgbClr val="002060"/>
                </a:solidFill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EPA’s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 substantial, extensive and valuable support to Eionet</a:t>
            </a:r>
            <a:endParaRPr kumimoji="0" lang="en-DK" sz="2000" b="0" i="0" u="none" strike="noStrike" kern="1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Symbol" pitchFamily="2" charset="2"/>
              <a:buChar char=""/>
              <a:tabLst/>
              <a:defRPr/>
            </a:pP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Engaging national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organisations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 – also outside Eionet – with new knowledge needs</a:t>
            </a:r>
            <a:endParaRPr kumimoji="0" lang="en-DK" sz="2000" b="0" i="0" u="none" strike="noStrike" kern="1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Symbol" pitchFamily="2" charset="2"/>
              <a:buChar char=""/>
              <a:tabLst/>
              <a:defRPr/>
            </a:pP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Further support to Eionet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modernisation</a:t>
            </a:r>
            <a:endParaRPr kumimoji="0" lang="en-DK" sz="2000" b="0" i="0" u="none" strike="noStrike" kern="1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Symbol" pitchFamily="2" charset="2"/>
              <a:buChar char=""/>
              <a:tabLst/>
              <a:defRPr/>
            </a:pP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Facilitating </a:t>
            </a:r>
            <a:r>
              <a:rPr lang="en-US" sz="2000" kern="100" dirty="0">
                <a:solidFill>
                  <a:srgbClr val="002060"/>
                </a:solidFill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enhanced 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Eionet participation</a:t>
            </a:r>
            <a:endParaRPr kumimoji="0" lang="en-DK" sz="2000" b="0" i="0" u="none" strike="noStrike" kern="1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833212B-5C45-3C81-E880-70C9189BC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631868" y="-1579889"/>
            <a:ext cx="182159" cy="19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phic 4" descr="Handshake outline">
            <a:extLst>
              <a:ext uri="{FF2B5EF4-FFF2-40B4-BE49-F238E27FC236}">
                <a16:creationId xmlns:a16="http://schemas.microsoft.com/office/drawing/2014/main" id="{6BBC4BD8-F2B7-978C-F78A-DD3DE83D86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05923" y="2808238"/>
            <a:ext cx="1168203" cy="1171656"/>
          </a:xfrm>
          <a:prstGeom prst="rect">
            <a:avLst/>
          </a:prstGeom>
        </p:spPr>
      </p:pic>
      <p:sp>
        <p:nvSpPr>
          <p:cNvPr id="6" name="AutoShape 4" descr="Federal Ministry for the Environment, Nature Conservation and Nuclear  Safety (BMU) | myScience / directory / administration / Germany">
            <a:extLst>
              <a:ext uri="{FF2B5EF4-FFF2-40B4-BE49-F238E27FC236}">
                <a16:creationId xmlns:a16="http://schemas.microsoft.com/office/drawing/2014/main" id="{7A92E23E-4105-65E3-E74C-30D9FC32022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066672" y="283309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K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ECC28FD-6DD3-9131-B1B0-9881CBE95BA0}"/>
              </a:ext>
            </a:extLst>
          </p:cNvPr>
          <p:cNvGrpSpPr/>
          <p:nvPr/>
        </p:nvGrpSpPr>
        <p:grpSpPr>
          <a:xfrm>
            <a:off x="497633" y="4010561"/>
            <a:ext cx="2923379" cy="1267724"/>
            <a:chOff x="199821" y="4357302"/>
            <a:chExt cx="2784785" cy="117165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83FB0A1-7FCB-1F9D-DFF3-C0A1B9B3AA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853" y="4531064"/>
              <a:ext cx="2423290" cy="874749"/>
            </a:xfrm>
            <a:prstGeom prst="rect">
              <a:avLst/>
            </a:prstGeom>
            <a:noFill/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B195D82-3619-AC12-2DE5-BA744F369F3B}"/>
                </a:ext>
              </a:extLst>
            </p:cNvPr>
            <p:cNvSpPr/>
            <p:nvPr/>
          </p:nvSpPr>
          <p:spPr>
            <a:xfrm>
              <a:off x="199821" y="4357302"/>
              <a:ext cx="2784785" cy="1171656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K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8" name="Picture 4" descr="Environmental Protection Agency (Ireland) - Wikipedia">
            <a:extLst>
              <a:ext uri="{FF2B5EF4-FFF2-40B4-BE49-F238E27FC236}">
                <a16:creationId xmlns:a16="http://schemas.microsoft.com/office/drawing/2014/main" id="{42F14CCD-53D2-F5E8-A1E6-5F3986857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016" y="1171282"/>
            <a:ext cx="2923379" cy="1416615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uy Ireland Flags | Irish Flags for sale at Flag and Bunting Store">
            <a:extLst>
              <a:ext uri="{FF2B5EF4-FFF2-40B4-BE49-F238E27FC236}">
                <a16:creationId xmlns:a16="http://schemas.microsoft.com/office/drawing/2014/main" id="{DDF9E9FC-5A80-A6B2-718C-D23EB9C083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21128" y="162832"/>
            <a:ext cx="2923380" cy="1824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306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field of grass and a cloudy sky&#10;&#10;Description automatically generated">
            <a:extLst>
              <a:ext uri="{FF2B5EF4-FFF2-40B4-BE49-F238E27FC236}">
                <a16:creationId xmlns:a16="http://schemas.microsoft.com/office/drawing/2014/main" id="{E7A83BB9-6C31-2947-89BF-BB5220581D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61797" cy="689500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B763D17-EA87-FA46-BF88-E6F130B18E2B}"/>
              </a:ext>
            </a:extLst>
          </p:cNvPr>
          <p:cNvSpPr/>
          <p:nvPr/>
        </p:nvSpPr>
        <p:spPr>
          <a:xfrm>
            <a:off x="152400" y="0"/>
            <a:ext cx="12208358" cy="13366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666538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ahoma" panose="020B0604030504040204" pitchFamily="34" charset="0"/>
              </a:rPr>
              <a:t>Thank you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310019-D41D-6927-AEBA-54D28827A9A6}"/>
              </a:ext>
            </a:extLst>
          </p:cNvPr>
          <p:cNvSpPr/>
          <p:nvPr/>
        </p:nvSpPr>
        <p:spPr>
          <a:xfrm>
            <a:off x="152400" y="1328534"/>
            <a:ext cx="6410961" cy="4171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666538" algn="l"/>
              </a:tabLst>
              <a:defRPr/>
            </a:pPr>
            <a:r>
              <a:rPr kumimoji="0" lang="fr-BE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Leena </a:t>
            </a:r>
            <a:r>
              <a:rPr kumimoji="0" lang="fr-BE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Ylä-Mononen</a:t>
            </a:r>
            <a:r>
              <a:rPr kumimoji="0" lang="fr-BE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| </a:t>
            </a:r>
            <a:r>
              <a:rPr lang="en-US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Ireland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Country Visit</a:t>
            </a:r>
            <a:r>
              <a:rPr kumimoji="0" lang="fr-BE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| 17 </a:t>
            </a:r>
            <a:r>
              <a:rPr kumimoji="0" lang="fr-BE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October</a:t>
            </a:r>
            <a:r>
              <a:rPr kumimoji="0" lang="fr-BE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2024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10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world with text and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F7CA4FCB-B88F-2F3D-185E-C7B993D60EE7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31632"/>
            <a:ext cx="12192000" cy="6426367"/>
          </a:xfrm>
          <a:prstGeom prst="rect">
            <a:avLst/>
          </a:prstGeom>
        </p:spPr>
      </p:pic>
      <p:pic>
        <p:nvPicPr>
          <p:cNvPr id="5" name="Picture 4" descr="A logo with a flower and leaves&#10;&#10;Description automatically generated">
            <a:extLst>
              <a:ext uri="{FF2B5EF4-FFF2-40B4-BE49-F238E27FC236}">
                <a16:creationId xmlns:a16="http://schemas.microsoft.com/office/drawing/2014/main" id="{307C0C9B-B150-FF21-DA7D-080001BEE2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7857" y="160635"/>
            <a:ext cx="1200498" cy="1369640"/>
          </a:xfrm>
          <a:prstGeom prst="rect">
            <a:avLst/>
          </a:prstGeom>
        </p:spPr>
      </p:pic>
      <p:pic>
        <p:nvPicPr>
          <p:cNvPr id="2" name="Picture 1" descr="A logo with a flower and leaves&#10;&#10;Description automatically generated">
            <a:extLst>
              <a:ext uri="{FF2B5EF4-FFF2-40B4-BE49-F238E27FC236}">
                <a16:creationId xmlns:a16="http://schemas.microsoft.com/office/drawing/2014/main" id="{3F702433-316A-19BA-E400-D66B41E52C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0949" y="207645"/>
            <a:ext cx="1200498" cy="125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32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map of europe with countries/regions&#10;&#10;Description automatically generated">
            <a:extLst>
              <a:ext uri="{FF2B5EF4-FFF2-40B4-BE49-F238E27FC236}">
                <a16:creationId xmlns:a16="http://schemas.microsoft.com/office/drawing/2014/main" id="{7B6DDED2-2FBA-2F39-1D39-F97D71E9C3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4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350" y="112189"/>
            <a:ext cx="9160714" cy="66336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64C031-A07D-93F3-D4F8-40200D6E1E07}"/>
              </a:ext>
            </a:extLst>
          </p:cNvPr>
          <p:cNvSpPr txBox="1"/>
          <p:nvPr/>
        </p:nvSpPr>
        <p:spPr>
          <a:xfrm>
            <a:off x="9205913" y="3847624"/>
            <a:ext cx="2809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9572"/>
                </a:solidFill>
                <a:effectLst/>
                <a:uLnTx/>
                <a:uFillTx/>
              </a:rPr>
              <a:t>What we do</a:t>
            </a:r>
            <a:endParaRPr kumimoji="0" lang="en-DK" sz="4000" b="1" i="0" u="none" strike="noStrike" kern="0" cap="none" spc="0" normalizeH="0" baseline="0" noProof="0" dirty="0">
              <a:ln>
                <a:noFill/>
              </a:ln>
              <a:solidFill>
                <a:srgbClr val="009572"/>
              </a:solidFill>
              <a:effectLst/>
              <a:uLnTx/>
              <a:uFillTx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F0CACC5-5675-BFC0-16B3-7E190DDAF267}"/>
              </a:ext>
            </a:extLst>
          </p:cNvPr>
          <p:cNvGrpSpPr/>
          <p:nvPr/>
        </p:nvGrpSpPr>
        <p:grpSpPr>
          <a:xfrm>
            <a:off x="1801678" y="500066"/>
            <a:ext cx="7113722" cy="5964545"/>
            <a:chOff x="3764743" y="1279669"/>
            <a:chExt cx="5789456" cy="511159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1A9D281-3EB7-BE88-8A07-503E24B808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64743" y="1289821"/>
              <a:ext cx="2435200" cy="2435200"/>
            </a:xfrm>
            <a:prstGeom prst="ellipse">
              <a:avLst/>
            </a:prstGeom>
            <a:solidFill>
              <a:srgbClr val="00AC8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Informing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policy implementation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AD70960-6E11-B4FB-CFF8-32766F993E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42199" y="1313021"/>
              <a:ext cx="2412000" cy="2412000"/>
            </a:xfrm>
            <a:prstGeom prst="ellipse">
              <a:avLst/>
            </a:prstGeom>
            <a:solidFill>
              <a:srgbClr val="00AC8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Assessing systemic challenges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A97F679-5A72-77DB-E4B1-84ED36D8BD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98682" y="3979262"/>
              <a:ext cx="2412000" cy="2412000"/>
            </a:xfrm>
            <a:prstGeom prst="ellipse">
              <a:avLst/>
            </a:prstGeom>
            <a:solidFill>
              <a:srgbClr val="00AC8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Supporting countries: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Knowledge</a:t>
              </a:r>
              <a:br>
                <a:rPr kumimoji="0" lang="en-GB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</a:br>
              <a:r>
                <a:rPr kumimoji="0" lang="en-GB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co-creation, sharing and use</a:t>
              </a:r>
            </a:p>
          </p:txBody>
        </p:sp>
        <p:sp>
          <p:nvSpPr>
            <p:cNvPr id="8" name="Arc 3">
              <a:extLst>
                <a:ext uri="{FF2B5EF4-FFF2-40B4-BE49-F238E27FC236}">
                  <a16:creationId xmlns:a16="http://schemas.microsoft.com/office/drawing/2014/main" id="{341CB84C-DF67-17B9-629D-701B78C7BA47}"/>
                </a:ext>
              </a:extLst>
            </p:cNvPr>
            <p:cNvSpPr/>
            <p:nvPr/>
          </p:nvSpPr>
          <p:spPr>
            <a:xfrm rot="11289437">
              <a:off x="5028966" y="4016875"/>
              <a:ext cx="579967" cy="698500"/>
            </a:xfrm>
            <a:custGeom>
              <a:avLst/>
              <a:gdLst>
                <a:gd name="connsiteX0" fmla="*/ 503766 w 1007533"/>
                <a:gd name="connsiteY0" fmla="*/ 0 h 1007533"/>
                <a:gd name="connsiteX1" fmla="*/ 1007533 w 1007533"/>
                <a:gd name="connsiteY1" fmla="*/ 503767 h 1007533"/>
                <a:gd name="connsiteX2" fmla="*/ 503767 w 1007533"/>
                <a:gd name="connsiteY2" fmla="*/ 503767 h 1007533"/>
                <a:gd name="connsiteX3" fmla="*/ 503766 w 1007533"/>
                <a:gd name="connsiteY3" fmla="*/ 0 h 1007533"/>
                <a:gd name="connsiteX0" fmla="*/ 503766 w 1007533"/>
                <a:gd name="connsiteY0" fmla="*/ 0 h 1007533"/>
                <a:gd name="connsiteX1" fmla="*/ 1007533 w 1007533"/>
                <a:gd name="connsiteY1" fmla="*/ 503767 h 1007533"/>
                <a:gd name="connsiteX0" fmla="*/ 0 w 579967"/>
                <a:gd name="connsiteY0" fmla="*/ 0 h 698500"/>
                <a:gd name="connsiteX1" fmla="*/ 503767 w 579967"/>
                <a:gd name="connsiteY1" fmla="*/ 503767 h 698500"/>
                <a:gd name="connsiteX2" fmla="*/ 1 w 579967"/>
                <a:gd name="connsiteY2" fmla="*/ 503767 h 698500"/>
                <a:gd name="connsiteX3" fmla="*/ 0 w 579967"/>
                <a:gd name="connsiteY3" fmla="*/ 0 h 698500"/>
                <a:gd name="connsiteX0" fmla="*/ 0 w 579967"/>
                <a:gd name="connsiteY0" fmla="*/ 0 h 698500"/>
                <a:gd name="connsiteX1" fmla="*/ 579967 w 579967"/>
                <a:gd name="connsiteY1" fmla="*/ 698500 h 698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9967" h="698500" stroke="0" extrusionOk="0">
                  <a:moveTo>
                    <a:pt x="0" y="0"/>
                  </a:moveTo>
                  <a:cubicBezTo>
                    <a:pt x="278223" y="0"/>
                    <a:pt x="503767" y="225544"/>
                    <a:pt x="503767" y="503767"/>
                  </a:cubicBezTo>
                  <a:lnTo>
                    <a:pt x="1" y="503767"/>
                  </a:lnTo>
                  <a:cubicBezTo>
                    <a:pt x="1" y="335845"/>
                    <a:pt x="0" y="167922"/>
                    <a:pt x="0" y="0"/>
                  </a:cubicBezTo>
                  <a:close/>
                </a:path>
                <a:path w="579967" h="698500" fill="none">
                  <a:moveTo>
                    <a:pt x="0" y="0"/>
                  </a:moveTo>
                  <a:cubicBezTo>
                    <a:pt x="278223" y="0"/>
                    <a:pt x="579967" y="420277"/>
                    <a:pt x="579967" y="698500"/>
                  </a:cubicBezTo>
                </a:path>
              </a:pathLst>
            </a:custGeom>
            <a:noFill/>
            <a:ln w="76200" cap="flat" cmpd="sng" algn="ctr">
              <a:solidFill>
                <a:srgbClr val="00AC82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9" name="Arc 3">
              <a:extLst>
                <a:ext uri="{FF2B5EF4-FFF2-40B4-BE49-F238E27FC236}">
                  <a16:creationId xmlns:a16="http://schemas.microsoft.com/office/drawing/2014/main" id="{2497EBF8-43DD-AD58-456B-64E4D9D44290}"/>
                </a:ext>
              </a:extLst>
            </p:cNvPr>
            <p:cNvSpPr/>
            <p:nvPr/>
          </p:nvSpPr>
          <p:spPr>
            <a:xfrm rot="18536116">
              <a:off x="6457829" y="1220403"/>
              <a:ext cx="579967" cy="698500"/>
            </a:xfrm>
            <a:custGeom>
              <a:avLst/>
              <a:gdLst>
                <a:gd name="connsiteX0" fmla="*/ 503766 w 1007533"/>
                <a:gd name="connsiteY0" fmla="*/ 0 h 1007533"/>
                <a:gd name="connsiteX1" fmla="*/ 1007533 w 1007533"/>
                <a:gd name="connsiteY1" fmla="*/ 503767 h 1007533"/>
                <a:gd name="connsiteX2" fmla="*/ 503767 w 1007533"/>
                <a:gd name="connsiteY2" fmla="*/ 503767 h 1007533"/>
                <a:gd name="connsiteX3" fmla="*/ 503766 w 1007533"/>
                <a:gd name="connsiteY3" fmla="*/ 0 h 1007533"/>
                <a:gd name="connsiteX0" fmla="*/ 503766 w 1007533"/>
                <a:gd name="connsiteY0" fmla="*/ 0 h 1007533"/>
                <a:gd name="connsiteX1" fmla="*/ 1007533 w 1007533"/>
                <a:gd name="connsiteY1" fmla="*/ 503767 h 1007533"/>
                <a:gd name="connsiteX0" fmla="*/ 0 w 579967"/>
                <a:gd name="connsiteY0" fmla="*/ 0 h 698500"/>
                <a:gd name="connsiteX1" fmla="*/ 503767 w 579967"/>
                <a:gd name="connsiteY1" fmla="*/ 503767 h 698500"/>
                <a:gd name="connsiteX2" fmla="*/ 1 w 579967"/>
                <a:gd name="connsiteY2" fmla="*/ 503767 h 698500"/>
                <a:gd name="connsiteX3" fmla="*/ 0 w 579967"/>
                <a:gd name="connsiteY3" fmla="*/ 0 h 698500"/>
                <a:gd name="connsiteX0" fmla="*/ 0 w 579967"/>
                <a:gd name="connsiteY0" fmla="*/ 0 h 698500"/>
                <a:gd name="connsiteX1" fmla="*/ 579967 w 579967"/>
                <a:gd name="connsiteY1" fmla="*/ 698500 h 698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9967" h="698500" stroke="0" extrusionOk="0">
                  <a:moveTo>
                    <a:pt x="0" y="0"/>
                  </a:moveTo>
                  <a:cubicBezTo>
                    <a:pt x="278223" y="0"/>
                    <a:pt x="503767" y="225544"/>
                    <a:pt x="503767" y="503767"/>
                  </a:cubicBezTo>
                  <a:lnTo>
                    <a:pt x="1" y="503767"/>
                  </a:lnTo>
                  <a:cubicBezTo>
                    <a:pt x="1" y="335845"/>
                    <a:pt x="0" y="167922"/>
                    <a:pt x="0" y="0"/>
                  </a:cubicBezTo>
                  <a:close/>
                </a:path>
                <a:path w="579967" h="698500" fill="none">
                  <a:moveTo>
                    <a:pt x="0" y="0"/>
                  </a:moveTo>
                  <a:cubicBezTo>
                    <a:pt x="278223" y="0"/>
                    <a:pt x="579967" y="420277"/>
                    <a:pt x="579967" y="698500"/>
                  </a:cubicBezTo>
                </a:path>
              </a:pathLst>
            </a:custGeom>
            <a:noFill/>
            <a:ln w="76200" cap="flat" cmpd="sng" algn="ctr">
              <a:solidFill>
                <a:srgbClr val="00AC82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0" name="Arc 3">
              <a:extLst>
                <a:ext uri="{FF2B5EF4-FFF2-40B4-BE49-F238E27FC236}">
                  <a16:creationId xmlns:a16="http://schemas.microsoft.com/office/drawing/2014/main" id="{A905AD19-8634-20CE-2AE8-90F616BD6729}"/>
                </a:ext>
              </a:extLst>
            </p:cNvPr>
            <p:cNvSpPr/>
            <p:nvPr/>
          </p:nvSpPr>
          <p:spPr>
            <a:xfrm rot="10310563" flipH="1">
              <a:off x="8000433" y="4016875"/>
              <a:ext cx="579967" cy="698500"/>
            </a:xfrm>
            <a:custGeom>
              <a:avLst/>
              <a:gdLst>
                <a:gd name="connsiteX0" fmla="*/ 503766 w 1007533"/>
                <a:gd name="connsiteY0" fmla="*/ 0 h 1007533"/>
                <a:gd name="connsiteX1" fmla="*/ 1007533 w 1007533"/>
                <a:gd name="connsiteY1" fmla="*/ 503767 h 1007533"/>
                <a:gd name="connsiteX2" fmla="*/ 503767 w 1007533"/>
                <a:gd name="connsiteY2" fmla="*/ 503767 h 1007533"/>
                <a:gd name="connsiteX3" fmla="*/ 503766 w 1007533"/>
                <a:gd name="connsiteY3" fmla="*/ 0 h 1007533"/>
                <a:gd name="connsiteX0" fmla="*/ 503766 w 1007533"/>
                <a:gd name="connsiteY0" fmla="*/ 0 h 1007533"/>
                <a:gd name="connsiteX1" fmla="*/ 1007533 w 1007533"/>
                <a:gd name="connsiteY1" fmla="*/ 503767 h 1007533"/>
                <a:gd name="connsiteX0" fmla="*/ 0 w 579967"/>
                <a:gd name="connsiteY0" fmla="*/ 0 h 698500"/>
                <a:gd name="connsiteX1" fmla="*/ 503767 w 579967"/>
                <a:gd name="connsiteY1" fmla="*/ 503767 h 698500"/>
                <a:gd name="connsiteX2" fmla="*/ 1 w 579967"/>
                <a:gd name="connsiteY2" fmla="*/ 503767 h 698500"/>
                <a:gd name="connsiteX3" fmla="*/ 0 w 579967"/>
                <a:gd name="connsiteY3" fmla="*/ 0 h 698500"/>
                <a:gd name="connsiteX0" fmla="*/ 0 w 579967"/>
                <a:gd name="connsiteY0" fmla="*/ 0 h 698500"/>
                <a:gd name="connsiteX1" fmla="*/ 579967 w 579967"/>
                <a:gd name="connsiteY1" fmla="*/ 698500 h 698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9967" h="698500" stroke="0" extrusionOk="0">
                  <a:moveTo>
                    <a:pt x="0" y="0"/>
                  </a:moveTo>
                  <a:cubicBezTo>
                    <a:pt x="278223" y="0"/>
                    <a:pt x="503767" y="225544"/>
                    <a:pt x="503767" y="503767"/>
                  </a:cubicBezTo>
                  <a:lnTo>
                    <a:pt x="1" y="503767"/>
                  </a:lnTo>
                  <a:cubicBezTo>
                    <a:pt x="1" y="335845"/>
                    <a:pt x="0" y="167922"/>
                    <a:pt x="0" y="0"/>
                  </a:cubicBezTo>
                  <a:close/>
                </a:path>
                <a:path w="579967" h="698500" fill="none">
                  <a:moveTo>
                    <a:pt x="0" y="0"/>
                  </a:moveTo>
                  <a:cubicBezTo>
                    <a:pt x="278223" y="0"/>
                    <a:pt x="579967" y="420277"/>
                    <a:pt x="579967" y="698500"/>
                  </a:cubicBezTo>
                </a:path>
              </a:pathLst>
            </a:custGeom>
            <a:noFill/>
            <a:ln w="76200" cap="flat" cmpd="sng" algn="ctr">
              <a:solidFill>
                <a:srgbClr val="00AC82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152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p&#10;&#10;Description automatically generated">
            <a:extLst>
              <a:ext uri="{FF2B5EF4-FFF2-40B4-BE49-F238E27FC236}">
                <a16:creationId xmlns:a16="http://schemas.microsoft.com/office/drawing/2014/main" id="{3E8FF98C-3D18-FFA7-A636-879DB20BA66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523" y="46608"/>
            <a:ext cx="9296400" cy="67564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03C18E1-52CA-5596-D267-3A3E22D24043}"/>
              </a:ext>
            </a:extLst>
          </p:cNvPr>
          <p:cNvSpPr/>
          <p:nvPr/>
        </p:nvSpPr>
        <p:spPr>
          <a:xfrm>
            <a:off x="7515224" y="642938"/>
            <a:ext cx="2014538" cy="3429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K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5E95B6-6C7A-BC46-7AFB-2F7774864236}"/>
              </a:ext>
            </a:extLst>
          </p:cNvPr>
          <p:cNvSpPr txBox="1"/>
          <p:nvPr/>
        </p:nvSpPr>
        <p:spPr>
          <a:xfrm>
            <a:off x="9238187" y="3847624"/>
            <a:ext cx="2809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7A88"/>
                </a:solidFill>
                <a:effectLst/>
                <a:uLnTx/>
                <a:uFillTx/>
                <a:cs typeface="Calibri" panose="020F0502020204030204" pitchFamily="34" charset="0"/>
              </a:rPr>
              <a:t>Governance</a:t>
            </a:r>
            <a:endParaRPr kumimoji="0" lang="en-DK" sz="4000" b="1" i="0" u="none" strike="noStrike" kern="0" cap="none" spc="0" normalizeH="0" baseline="0" noProof="0" dirty="0">
              <a:ln>
                <a:noFill/>
              </a:ln>
              <a:solidFill>
                <a:srgbClr val="007A88"/>
              </a:solidFill>
              <a:effectLst/>
              <a:uLnTx/>
              <a:uFillTx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4C8570B-C545-89C4-1A67-2864C3711682}"/>
              </a:ext>
            </a:extLst>
          </p:cNvPr>
          <p:cNvGrpSpPr/>
          <p:nvPr/>
        </p:nvGrpSpPr>
        <p:grpSpPr>
          <a:xfrm>
            <a:off x="914400" y="465227"/>
            <a:ext cx="8323787" cy="5749835"/>
            <a:chOff x="2641598" y="883289"/>
            <a:chExt cx="8323787" cy="574983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8407D3E-1A27-095A-5A6D-D10B907EBB02}"/>
                </a:ext>
              </a:extLst>
            </p:cNvPr>
            <p:cNvSpPr/>
            <p:nvPr/>
          </p:nvSpPr>
          <p:spPr>
            <a:xfrm>
              <a:off x="2641598" y="883289"/>
              <a:ext cx="8323787" cy="4021667"/>
            </a:xfrm>
            <a:prstGeom prst="rect">
              <a:avLst/>
            </a:prstGeom>
            <a:solidFill>
              <a:srgbClr val="007A88">
                <a:alpha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3A24845-91CC-9C83-6254-6B649157A1B1}"/>
                </a:ext>
              </a:extLst>
            </p:cNvPr>
            <p:cNvSpPr/>
            <p:nvPr/>
          </p:nvSpPr>
          <p:spPr>
            <a:xfrm>
              <a:off x="5581962" y="1028936"/>
              <a:ext cx="2188712" cy="1535021"/>
            </a:xfrm>
            <a:prstGeom prst="rect">
              <a:avLst/>
            </a:prstGeom>
            <a:solidFill>
              <a:srgbClr val="007A8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Management board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BED5E98-18CC-BC4E-3C72-194A5BE8459E}"/>
                </a:ext>
              </a:extLst>
            </p:cNvPr>
            <p:cNvSpPr/>
            <p:nvPr/>
          </p:nvSpPr>
          <p:spPr>
            <a:xfrm>
              <a:off x="5581962" y="3082296"/>
              <a:ext cx="2188712" cy="1535021"/>
            </a:xfrm>
            <a:prstGeom prst="rect">
              <a:avLst/>
            </a:prstGeom>
            <a:solidFill>
              <a:srgbClr val="007A8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EEA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72E0EBD-B2FF-EE3C-6678-88568DA391FE}"/>
                </a:ext>
              </a:extLst>
            </p:cNvPr>
            <p:cNvSpPr/>
            <p:nvPr/>
          </p:nvSpPr>
          <p:spPr>
            <a:xfrm>
              <a:off x="2957604" y="3082295"/>
              <a:ext cx="2188712" cy="1535021"/>
            </a:xfrm>
            <a:prstGeom prst="ellipse">
              <a:avLst/>
            </a:prstGeom>
            <a:solidFill>
              <a:srgbClr val="007A8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Eionet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9782ACD-557E-7247-8BFD-1463902F27AD}"/>
                </a:ext>
              </a:extLst>
            </p:cNvPr>
            <p:cNvSpPr/>
            <p:nvPr/>
          </p:nvSpPr>
          <p:spPr>
            <a:xfrm>
              <a:off x="8226631" y="3082296"/>
              <a:ext cx="2188712" cy="1535021"/>
            </a:xfrm>
            <a:prstGeom prst="ellipse">
              <a:avLst/>
            </a:prstGeom>
            <a:solidFill>
              <a:srgbClr val="007A8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3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Scientific committee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01D18335-CA0A-F6E3-4154-9040EF7AE728}"/>
                </a:ext>
              </a:extLst>
            </p:cNvPr>
            <p:cNvCxnSpPr/>
            <p:nvPr/>
          </p:nvCxnSpPr>
          <p:spPr>
            <a:xfrm>
              <a:off x="5162888" y="3968989"/>
              <a:ext cx="422815" cy="0"/>
            </a:xfrm>
            <a:prstGeom prst="straightConnector1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0A1E4A1E-2B59-D83F-2EDC-6105716DB9CD}"/>
                </a:ext>
              </a:extLst>
            </p:cNvPr>
            <p:cNvCxnSpPr/>
            <p:nvPr/>
          </p:nvCxnSpPr>
          <p:spPr>
            <a:xfrm>
              <a:off x="7770675" y="3968989"/>
              <a:ext cx="422815" cy="0"/>
            </a:xfrm>
            <a:prstGeom prst="straightConnector1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F4365AB6-4D40-E25E-2236-B3FE323F5E6F}"/>
                </a:ext>
              </a:extLst>
            </p:cNvPr>
            <p:cNvCxnSpPr/>
            <p:nvPr/>
          </p:nvCxnSpPr>
          <p:spPr>
            <a:xfrm>
              <a:off x="6523919" y="2637322"/>
              <a:ext cx="2381" cy="368687"/>
            </a:xfrm>
            <a:prstGeom prst="straightConnector1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7670CD9-140E-A8D4-E84D-F96DCA5FA47B}"/>
                </a:ext>
              </a:extLst>
            </p:cNvPr>
            <p:cNvSpPr txBox="1"/>
            <p:nvPr/>
          </p:nvSpPr>
          <p:spPr>
            <a:xfrm>
              <a:off x="7979212" y="1098607"/>
              <a:ext cx="2881131" cy="1015663"/>
            </a:xfrm>
            <a:prstGeom prst="rect">
              <a:avLst/>
            </a:prstGeom>
            <a:solidFill>
              <a:srgbClr val="007A88">
                <a:alpha val="66000"/>
              </a:srgbClr>
            </a:solidFill>
            <a:ln>
              <a:solidFill>
                <a:srgbClr val="007A88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Calibri" panose="020F0502020204030204" pitchFamily="34" charset="0"/>
                </a:rPr>
                <a:t>EEA countries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Calibri" panose="020F0502020204030204" pitchFamily="34" charset="0"/>
                </a:rPr>
                <a:t>European Commission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Calibri" panose="020F0502020204030204" pitchFamily="34" charset="0"/>
                </a:rPr>
                <a:t>European Parliament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DFC238D-6E86-7B9C-4135-0E61F650825C}"/>
                </a:ext>
              </a:extLst>
            </p:cNvPr>
            <p:cNvSpPr/>
            <p:nvPr/>
          </p:nvSpPr>
          <p:spPr>
            <a:xfrm>
              <a:off x="5581962" y="5098103"/>
              <a:ext cx="2188712" cy="1535021"/>
            </a:xfrm>
            <a:prstGeom prst="ellipse">
              <a:avLst/>
            </a:prstGeom>
            <a:solidFill>
              <a:srgbClr val="007A8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EPA network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9659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9026382-7568-198D-39CC-CD11A3E4156C}"/>
              </a:ext>
            </a:extLst>
          </p:cNvPr>
          <p:cNvSpPr txBox="1"/>
          <p:nvPr/>
        </p:nvSpPr>
        <p:spPr>
          <a:xfrm>
            <a:off x="3788546" y="4240841"/>
            <a:ext cx="3886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rgbClr val="002060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Upcoming visits</a:t>
            </a:r>
            <a:endParaRPr kumimoji="0" lang="en-DK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A88566-72E5-C565-2A78-B57083B61170}"/>
              </a:ext>
            </a:extLst>
          </p:cNvPr>
          <p:cNvSpPr txBox="1"/>
          <p:nvPr/>
        </p:nvSpPr>
        <p:spPr>
          <a:xfrm>
            <a:off x="4152757" y="4819261"/>
            <a:ext cx="3963848" cy="11079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Belgium, November 2024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France, November 2024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DK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22D477-A3CD-2B0B-40C7-EB4B86E05ACC}"/>
              </a:ext>
            </a:extLst>
          </p:cNvPr>
          <p:cNvSpPr txBox="1"/>
          <p:nvPr/>
        </p:nvSpPr>
        <p:spPr>
          <a:xfrm>
            <a:off x="3788545" y="1883355"/>
            <a:ext cx="3886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rgbClr val="002060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Recent visits</a:t>
            </a:r>
            <a:endParaRPr kumimoji="0" lang="en-DK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47594C-554E-49F0-7BAC-C310989DD9F6}"/>
              </a:ext>
            </a:extLst>
          </p:cNvPr>
          <p:cNvSpPr txBox="1"/>
          <p:nvPr/>
        </p:nvSpPr>
        <p:spPr>
          <a:xfrm>
            <a:off x="4152757" y="2465020"/>
            <a:ext cx="38864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Font typeface="Arial" panose="020B0604020202020204" pitchFamily="34" charset="0"/>
              <a:buChar char="•"/>
              <a:defRPr sz="2400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Austria, June 2024</a:t>
            </a:r>
          </a:p>
          <a:p>
            <a:r>
              <a:rPr lang="en-US" dirty="0"/>
              <a:t>Greece, September 2024</a:t>
            </a:r>
          </a:p>
          <a:p>
            <a:r>
              <a:rPr lang="en-US" dirty="0"/>
              <a:t>Netherlands, October 2024</a:t>
            </a:r>
          </a:p>
          <a:p>
            <a:r>
              <a:rPr lang="en-US" dirty="0"/>
              <a:t>Italy, October 2024</a:t>
            </a:r>
          </a:p>
          <a:p>
            <a:endParaRPr lang="en-US" dirty="0"/>
          </a:p>
        </p:txBody>
      </p:sp>
      <p:pic>
        <p:nvPicPr>
          <p:cNvPr id="3" name="Picture 2" descr="A person and person standing in front of a green wall&#10;&#10;Description automatically generated">
            <a:extLst>
              <a:ext uri="{FF2B5EF4-FFF2-40B4-BE49-F238E27FC236}">
                <a16:creationId xmlns:a16="http://schemas.microsoft.com/office/drawing/2014/main" id="{B968F977-8F59-CDFC-1DDA-E36C115250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681" y="3665349"/>
            <a:ext cx="2684367" cy="30302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96C622-3B59-60C0-03E4-B97F8CD8C5BE}"/>
              </a:ext>
            </a:extLst>
          </p:cNvPr>
          <p:cNvSpPr txBox="1"/>
          <p:nvPr/>
        </p:nvSpPr>
        <p:spPr>
          <a:xfrm>
            <a:off x="3758500" y="472643"/>
            <a:ext cx="488947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Our engagement in 2024: Country visits</a:t>
            </a:r>
            <a:endParaRPr lang="en-GB" sz="2800" b="1" dirty="0">
              <a:solidFill>
                <a:srgbClr val="002060"/>
              </a:solidFill>
              <a:latin typeface="Calibri" panose="020F0502020204030204"/>
            </a:endParaRPr>
          </a:p>
        </p:txBody>
      </p:sp>
      <p:pic>
        <p:nvPicPr>
          <p:cNvPr id="6" name="Picture 5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255327A7-DF4F-C1FE-4480-6E63CA9F93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256185" y="491553"/>
            <a:ext cx="3536266" cy="265219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238A86A-30BA-C0A6-296B-16F4041CDBB4}"/>
              </a:ext>
            </a:extLst>
          </p:cNvPr>
          <p:cNvGrpSpPr/>
          <p:nvPr/>
        </p:nvGrpSpPr>
        <p:grpSpPr>
          <a:xfrm>
            <a:off x="8842690" y="49519"/>
            <a:ext cx="3163462" cy="1728925"/>
            <a:chOff x="3438233" y="5204733"/>
            <a:chExt cx="2616225" cy="1282059"/>
          </a:xfrm>
        </p:grpSpPr>
        <p:pic>
          <p:nvPicPr>
            <p:cNvPr id="5" name="Picture 4" descr="A logo with a flower and leaves&#10;&#10;Description automatically generated">
              <a:extLst>
                <a:ext uri="{FF2B5EF4-FFF2-40B4-BE49-F238E27FC236}">
                  <a16:creationId xmlns:a16="http://schemas.microsoft.com/office/drawing/2014/main" id="{B6166743-4737-8EEA-FA89-681173701C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38100" y="5310170"/>
              <a:ext cx="992828" cy="1088358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3E3261D-7498-290B-7523-00B3693F3E1E}"/>
                </a:ext>
              </a:extLst>
            </p:cNvPr>
            <p:cNvGrpSpPr/>
            <p:nvPr/>
          </p:nvGrpSpPr>
          <p:grpSpPr>
            <a:xfrm>
              <a:off x="3438233" y="5204733"/>
              <a:ext cx="2616225" cy="1282059"/>
              <a:chOff x="3438233" y="5204733"/>
              <a:chExt cx="2616225" cy="1282059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032FF26-6B5C-9642-858E-C2235689E900}"/>
                  </a:ext>
                </a:extLst>
              </p:cNvPr>
              <p:cNvSpPr txBox="1"/>
              <p:nvPr/>
            </p:nvSpPr>
            <p:spPr>
              <a:xfrm>
                <a:off x="4530928" y="5691024"/>
                <a:ext cx="1492099" cy="7075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54D7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COUNTRY VISITS</a:t>
                </a:r>
                <a:endParaRPr kumimoji="0" lang="en-DK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54D7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1FE25F8-A571-931B-4A6D-C92884E7A095}"/>
                  </a:ext>
                </a:extLst>
              </p:cNvPr>
              <p:cNvSpPr/>
              <p:nvPr/>
            </p:nvSpPr>
            <p:spPr>
              <a:xfrm>
                <a:off x="3438233" y="5204733"/>
                <a:ext cx="2616225" cy="1282059"/>
              </a:xfrm>
              <a:prstGeom prst="rect">
                <a:avLst/>
              </a:prstGeom>
              <a:noFill/>
              <a:ln>
                <a:solidFill>
                  <a:srgbClr val="054D7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DK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354627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508E3FC9-0A6D-6B37-23EC-E665914952CB}"/>
              </a:ext>
            </a:extLst>
          </p:cNvPr>
          <p:cNvSpPr txBox="1">
            <a:spLocks/>
          </p:cNvSpPr>
          <p:nvPr/>
        </p:nvSpPr>
        <p:spPr>
          <a:xfrm>
            <a:off x="165355" y="211361"/>
            <a:ext cx="9895154" cy="3984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EEA-Eionet: Supporting policy and shaping the policy discourse </a:t>
            </a:r>
          </a:p>
        </p:txBody>
      </p:sp>
      <p:sp>
        <p:nvSpPr>
          <p:cNvPr id="24" name="Right Arrow 4">
            <a:extLst>
              <a:ext uri="{FF2B5EF4-FFF2-40B4-BE49-F238E27FC236}">
                <a16:creationId xmlns:a16="http://schemas.microsoft.com/office/drawing/2014/main" id="{797A47EA-64D3-84F6-5307-3A9E30807E54}"/>
              </a:ext>
            </a:extLst>
          </p:cNvPr>
          <p:cNvSpPr/>
          <p:nvPr/>
        </p:nvSpPr>
        <p:spPr>
          <a:xfrm>
            <a:off x="2045765" y="3697484"/>
            <a:ext cx="10146235" cy="2009819"/>
          </a:xfrm>
          <a:prstGeom prst="rightArrow">
            <a:avLst/>
          </a:prstGeom>
          <a:gradFill flip="none" rotWithShape="1">
            <a:gsLst>
              <a:gs pos="0">
                <a:srgbClr val="2B6496">
                  <a:alpha val="23137"/>
                </a:srgbClr>
              </a:gs>
              <a:gs pos="100000">
                <a:srgbClr val="4F81BD">
                  <a:tint val="50000"/>
                  <a:shade val="100000"/>
                  <a:satMod val="350000"/>
                  <a:alpha val="7000"/>
                </a:srgbClr>
              </a:gs>
            </a:gsLst>
            <a:lin ang="10800000" scaled="1"/>
            <a:tileRect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3C565E"/>
              </a:solidFill>
              <a:effectLst/>
              <a:uLnTx/>
              <a:uFillTx/>
              <a:latin typeface="Open Sans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F3A7881-FF69-2704-FE56-B7F2C784E5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2590" y="2238238"/>
            <a:ext cx="1423782" cy="2009819"/>
          </a:xfrm>
          <a:prstGeom prst="rect">
            <a:avLst/>
          </a:prstGeom>
          <a:ln>
            <a:solidFill>
              <a:sysClr val="window" lastClr="FFFFFF">
                <a:lumMod val="75000"/>
              </a:sysClr>
            </a:solidFill>
          </a:ln>
        </p:spPr>
      </p:pic>
      <p:pic>
        <p:nvPicPr>
          <p:cNvPr id="27" name="Picture 2" descr="The European Green Deal: “Increasing offshore wind production will be  essential” – Saitec Offshore Technologies">
            <a:extLst>
              <a:ext uri="{FF2B5EF4-FFF2-40B4-BE49-F238E27FC236}">
                <a16:creationId xmlns:a16="http://schemas.microsoft.com/office/drawing/2014/main" id="{9817541E-8EA8-136D-AE24-E4E364A8C7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66642" y="2242891"/>
            <a:ext cx="1663343" cy="1572819"/>
          </a:xfrm>
          <a:prstGeom prst="rect">
            <a:avLst/>
          </a:prstGeom>
          <a:ln>
            <a:solidFill>
              <a:sysClr val="window" lastClr="FFFFFF">
                <a:lumMod val="75000"/>
              </a:sys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EU Council Press on Twitter: &quot;#ENVI | 8th EAP 🍃 The @EUCouncil today  adopted the EU's 8th Environment Action Programme. The 8th EAP will serve  as a guide for environmental policymaking and">
            <a:extLst>
              <a:ext uri="{FF2B5EF4-FFF2-40B4-BE49-F238E27FC236}">
                <a16:creationId xmlns:a16="http://schemas.microsoft.com/office/drawing/2014/main" id="{BFB88218-8643-C413-1DE6-80503BEBEE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97602" y="2238238"/>
            <a:ext cx="1618329" cy="1658314"/>
          </a:xfrm>
          <a:prstGeom prst="rect">
            <a:avLst/>
          </a:prstGeom>
          <a:ln>
            <a:solidFill>
              <a:sysClr val="window" lastClr="FFFFFF">
                <a:lumMod val="75000"/>
              </a:sys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4089031-B650-8152-69E7-85A554069F1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30" y="2811778"/>
            <a:ext cx="2322334" cy="65230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1D7A10D-18E5-630D-D5CD-E4092E6F398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35" y="3464079"/>
            <a:ext cx="2046122" cy="6523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9DAD3AA-FEF1-ED21-F416-675169EBBAD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84" y="4106225"/>
            <a:ext cx="2458105" cy="662455"/>
          </a:xfrm>
          <a:prstGeom prst="rect">
            <a:avLst/>
          </a:prstGeom>
          <a:ln>
            <a:noFill/>
          </a:ln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CA925FB-EE90-5D7D-CC7D-E678AA1A0C1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630" y="2176785"/>
            <a:ext cx="2132412" cy="67980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7C809F5-D5BF-0CA4-4B7D-E5DBBEDBD7D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630" y="4741418"/>
            <a:ext cx="2245340" cy="623238"/>
          </a:xfrm>
          <a:prstGeom prst="rect">
            <a:avLst/>
          </a:prstGeom>
        </p:spPr>
      </p:pic>
      <p:pic>
        <p:nvPicPr>
          <p:cNvPr id="1026" name="Picture 2" descr="Anna Hubert 🇪🇺 on X: &quot;❗️❗️Von der Leyen's guidelines « This will prepare  the way towards the 90% emission-reduction target for 2040 which we will  propose to enshrine in our European Climate">
            <a:extLst>
              <a:ext uri="{FF2B5EF4-FFF2-40B4-BE49-F238E27FC236}">
                <a16:creationId xmlns:a16="http://schemas.microsoft.com/office/drawing/2014/main" id="{6940C886-1398-9B13-7BA7-C29D1CBA0E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81215" y="2227613"/>
            <a:ext cx="1841277" cy="2020444"/>
          </a:xfrm>
          <a:prstGeom prst="rect">
            <a:avLst/>
          </a:prstGeom>
          <a:ln>
            <a:solidFill>
              <a:sysClr val="window" lastClr="FFFFFF">
                <a:lumMod val="75000"/>
              </a:sys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43779BD-FB8E-66F5-2728-36D4D205815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1348" y="2242891"/>
            <a:ext cx="1524503" cy="2162346"/>
          </a:xfrm>
          <a:prstGeom prst="rect">
            <a:avLst/>
          </a:prstGeom>
          <a:ln>
            <a:solidFill>
              <a:sysClr val="window" lastClr="FFFFFF">
                <a:lumMod val="75000"/>
              </a:sysClr>
            </a:solidFill>
          </a:ln>
        </p:spPr>
      </p:pic>
    </p:spTree>
    <p:extLst>
      <p:ext uri="{BB962C8B-B14F-4D97-AF65-F5344CB8AC3E}">
        <p14:creationId xmlns:p14="http://schemas.microsoft.com/office/powerpoint/2010/main" val="134047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C86A2A-FD1B-DBB2-80E5-42E82F4161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7291" y="69911"/>
            <a:ext cx="2311902" cy="327022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770110D-0461-999F-7142-0738566ABD53}"/>
              </a:ext>
            </a:extLst>
          </p:cNvPr>
          <p:cNvSpPr txBox="1"/>
          <p:nvPr/>
        </p:nvSpPr>
        <p:spPr>
          <a:xfrm>
            <a:off x="5173054" y="0"/>
            <a:ext cx="6099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Recent flagship reports and briefings</a:t>
            </a:r>
            <a:endParaRPr kumimoji="0" lang="en-DK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close up of a butterfly wing&#10;&#10;Description automatically generated">
            <a:extLst>
              <a:ext uri="{FF2B5EF4-FFF2-40B4-BE49-F238E27FC236}">
                <a16:creationId xmlns:a16="http://schemas.microsoft.com/office/drawing/2014/main" id="{EB76CCD3-C6E8-4FE3-55E2-58958F898E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372" y="3403195"/>
            <a:ext cx="2327360" cy="32840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 descr="A green and white building&#10;&#10;Description automatically generated with medium confidence">
            <a:extLst>
              <a:ext uri="{FF2B5EF4-FFF2-40B4-BE49-F238E27FC236}">
                <a16:creationId xmlns:a16="http://schemas.microsoft.com/office/drawing/2014/main" id="{8817FD7E-595B-9FF9-C6BB-745B727EC6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372" y="69911"/>
            <a:ext cx="2311902" cy="327022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631E66-D582-BC61-6F71-A5B89B13D7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2554864"/>
            <a:ext cx="5502765" cy="16129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C757E5-81A8-038B-62F9-B393521B3E4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8289" y="4342200"/>
            <a:ext cx="5502764" cy="16076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A river running through a mountain&#10;&#10;Description automatically generated">
            <a:extLst>
              <a:ext uri="{FF2B5EF4-FFF2-40B4-BE49-F238E27FC236}">
                <a16:creationId xmlns:a16="http://schemas.microsoft.com/office/drawing/2014/main" id="{AC3C9E7A-6828-B835-5683-70CA815F278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7291" y="3429000"/>
            <a:ext cx="2311902" cy="32840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5236F0-8B01-36BB-3624-65E1A85080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00" y="797771"/>
            <a:ext cx="5515051" cy="168258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9290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FF9B48-A751-3D70-547D-C95AB6585D0D}"/>
              </a:ext>
            </a:extLst>
          </p:cNvPr>
          <p:cNvSpPr txBox="1"/>
          <p:nvPr/>
        </p:nvSpPr>
        <p:spPr>
          <a:xfrm>
            <a:off x="10542006" y="-411408"/>
            <a:ext cx="2066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</a:rPr>
              <a:t>Urban adaptation</a:t>
            </a:r>
            <a:endParaRPr lang="en-DK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9328C3-74F6-AD90-F2B5-972C40F9C7CF}"/>
              </a:ext>
            </a:extLst>
          </p:cNvPr>
          <p:cNvSpPr txBox="1"/>
          <p:nvPr/>
        </p:nvSpPr>
        <p:spPr>
          <a:xfrm>
            <a:off x="428528" y="223892"/>
            <a:ext cx="24526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Key upcoming publications</a:t>
            </a:r>
            <a:endParaRPr lang="en-DK" sz="2800" b="1" dirty="0">
              <a:solidFill>
                <a:srgbClr val="00206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4D9551-6491-3752-FF92-887FEB513D4D}"/>
              </a:ext>
            </a:extLst>
          </p:cNvPr>
          <p:cNvSpPr/>
          <p:nvPr/>
        </p:nvSpPr>
        <p:spPr>
          <a:xfrm>
            <a:off x="8895904" y="1967638"/>
            <a:ext cx="1911712" cy="257016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Offshore wind </a:t>
            </a:r>
            <a:r>
              <a:rPr lang="en-US"/>
              <a:t>energy briefing</a:t>
            </a:r>
            <a:endParaRPr lang="en-DK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657B6EF-C58C-62AC-9457-BB4939ACCC94}"/>
              </a:ext>
            </a:extLst>
          </p:cNvPr>
          <p:cNvSpPr/>
          <p:nvPr/>
        </p:nvSpPr>
        <p:spPr>
          <a:xfrm>
            <a:off x="6515254" y="1967636"/>
            <a:ext cx="2011080" cy="25701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Zero pollution monitoring report</a:t>
            </a:r>
            <a:endParaRPr lang="en-DK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BDDD8B8-D4CB-446F-7BBA-F7C22CDCB0C7}"/>
              </a:ext>
            </a:extLst>
          </p:cNvPr>
          <p:cNvGrpSpPr/>
          <p:nvPr/>
        </p:nvGrpSpPr>
        <p:grpSpPr>
          <a:xfrm>
            <a:off x="428528" y="1430249"/>
            <a:ext cx="2913318" cy="4158866"/>
            <a:chOff x="3317454" y="1349567"/>
            <a:chExt cx="2913318" cy="415886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D8775DA-39A5-15BF-7241-58D6B2FA2A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17454" y="1349567"/>
              <a:ext cx="2913318" cy="4158866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0C7BA56-863C-AF02-00C5-47BB51FE0687}"/>
                </a:ext>
              </a:extLst>
            </p:cNvPr>
            <p:cNvSpPr txBox="1"/>
            <p:nvPr/>
          </p:nvSpPr>
          <p:spPr>
            <a:xfrm>
              <a:off x="5680326" y="4614682"/>
              <a:ext cx="550446" cy="276999"/>
            </a:xfrm>
            <a:prstGeom prst="rect">
              <a:avLst/>
            </a:prstGeom>
            <a:solidFill>
              <a:srgbClr val="008273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2024</a:t>
              </a:r>
              <a:endParaRPr lang="en-DK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0ED0239B-DF42-2EF7-7099-7DAC278F90A1}"/>
              </a:ext>
            </a:extLst>
          </p:cNvPr>
          <p:cNvSpPr/>
          <p:nvPr/>
        </p:nvSpPr>
        <p:spPr>
          <a:xfrm>
            <a:off x="4134604" y="1967637"/>
            <a:ext cx="2011080" cy="25701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State of energy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290317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FCDE061-13D1-7532-6AB0-F7CD5BA1BE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27731" y="972152"/>
            <a:ext cx="9787933" cy="5734004"/>
          </a:xfrm>
          <a:prstGeom prst="rect">
            <a:avLst/>
          </a:prstGeom>
        </p:spPr>
      </p:pic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6F959BA5-864B-AA9B-021A-B3BEE21F46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4384" y="6022781"/>
            <a:ext cx="3065586" cy="57749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029C26A-14F0-B082-5DAC-3DCF7D1307C1}"/>
              </a:ext>
            </a:extLst>
          </p:cNvPr>
          <p:cNvSpPr/>
          <p:nvPr/>
        </p:nvSpPr>
        <p:spPr>
          <a:xfrm>
            <a:off x="442870" y="1295400"/>
            <a:ext cx="3225800" cy="260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Themes</a:t>
            </a:r>
            <a:endParaRPr kumimoji="0" lang="en-DK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A678D6-877B-F299-85B7-A67315AE7309}"/>
              </a:ext>
            </a:extLst>
          </p:cNvPr>
          <p:cNvSpPr/>
          <p:nvPr/>
        </p:nvSpPr>
        <p:spPr>
          <a:xfrm>
            <a:off x="375809" y="2977425"/>
            <a:ext cx="3505200" cy="260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Sectors</a:t>
            </a:r>
            <a:endParaRPr kumimoji="0" lang="en-DK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AC6E09-79C9-9B21-FEFD-18480C62D706}"/>
              </a:ext>
            </a:extLst>
          </p:cNvPr>
          <p:cNvSpPr/>
          <p:nvPr/>
        </p:nvSpPr>
        <p:spPr>
          <a:xfrm>
            <a:off x="379678" y="4413497"/>
            <a:ext cx="4530155" cy="2974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Systems and </a:t>
            </a:r>
            <a:r>
              <a:rPr kumimoji="0" lang="da-DK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sustainability</a:t>
            </a:r>
            <a:r>
              <a:rPr kumimoji="0" lang="da-DK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transitions</a:t>
            </a:r>
            <a:endParaRPr kumimoji="0" lang="en-DK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0B5FD40-7E10-AB75-9857-86DFF77F7A36}"/>
              </a:ext>
            </a:extLst>
          </p:cNvPr>
          <p:cNvSpPr/>
          <p:nvPr/>
        </p:nvSpPr>
        <p:spPr>
          <a:xfrm>
            <a:off x="2227731" y="4793911"/>
            <a:ext cx="2690047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A92C3B-01D2-371A-AFE8-5E3D4FEAF5D5}"/>
              </a:ext>
            </a:extLst>
          </p:cNvPr>
          <p:cNvSpPr/>
          <p:nvPr/>
        </p:nvSpPr>
        <p:spPr>
          <a:xfrm>
            <a:off x="442870" y="5286003"/>
            <a:ext cx="698567" cy="4489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The food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system</a:t>
            </a:r>
            <a:endParaRPr kumimoji="0" lang="en-DK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D329BE-7223-5F02-EC6D-EE91C48E874E}"/>
              </a:ext>
            </a:extLst>
          </p:cNvPr>
          <p:cNvSpPr/>
          <p:nvPr/>
        </p:nvSpPr>
        <p:spPr>
          <a:xfrm>
            <a:off x="1476331" y="5286003"/>
            <a:ext cx="931926" cy="4489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The </a:t>
            </a:r>
            <a:r>
              <a:rPr kumimoji="0" lang="da-DK" sz="13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energy</a:t>
            </a:r>
            <a:endParaRPr kumimoji="0" lang="da-DK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system</a:t>
            </a:r>
            <a:endParaRPr kumimoji="0" lang="en-DK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32632A9-8D80-D4D2-35D4-375F3DF084AD}"/>
              </a:ext>
            </a:extLst>
          </p:cNvPr>
          <p:cNvSpPr/>
          <p:nvPr/>
        </p:nvSpPr>
        <p:spPr>
          <a:xfrm>
            <a:off x="2743151" y="5286003"/>
            <a:ext cx="999116" cy="4489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The </a:t>
            </a:r>
            <a:r>
              <a:rPr kumimoji="0" lang="da-DK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mobility</a:t>
            </a:r>
            <a:endParaRPr kumimoji="0" lang="da-DK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system</a:t>
            </a:r>
            <a:endParaRPr kumimoji="0" lang="en-DK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A616E41-5682-D0B0-914F-B114683DEB59}"/>
              </a:ext>
            </a:extLst>
          </p:cNvPr>
          <p:cNvSpPr/>
          <p:nvPr/>
        </p:nvSpPr>
        <p:spPr>
          <a:xfrm>
            <a:off x="4009971" y="5286003"/>
            <a:ext cx="1106064" cy="4489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Sustainability transitions</a:t>
            </a:r>
            <a:endParaRPr kumimoji="0" lang="en-DK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4405C87-F062-2078-6622-BC4CAF5DA0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920" y="4818323"/>
            <a:ext cx="516468" cy="431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0B260FC-0484-AB2D-ABA4-553A16A9102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9058" y="4818323"/>
            <a:ext cx="516468" cy="431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06753CA-5096-2F48-547B-E02AC0BC765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4196" y="4909340"/>
            <a:ext cx="675159" cy="3407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1DAECA-82E2-07B2-7074-D2360102891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8024" y="4784456"/>
            <a:ext cx="568350" cy="46566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0911F3AC-A023-FAB2-E442-01B0C377DFB6}"/>
              </a:ext>
            </a:extLst>
          </p:cNvPr>
          <p:cNvSpPr/>
          <p:nvPr/>
        </p:nvSpPr>
        <p:spPr>
          <a:xfrm>
            <a:off x="1800225" y="3326587"/>
            <a:ext cx="3343275" cy="6615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242941E-F0ED-3B16-8449-01DEA35E266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6393" y="3396886"/>
            <a:ext cx="533401" cy="4473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C5CA9F2-17E0-ECCD-ACE0-E5D6244E39E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312" y="3369459"/>
            <a:ext cx="721685" cy="4747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1963541-E455-7C08-AC08-6C09029CB93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5719" y="3369459"/>
            <a:ext cx="533400" cy="47474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09D0C16-654A-34ED-1CF7-91A7F53093A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71841" y="3369459"/>
            <a:ext cx="533401" cy="47474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593A7DA-9F50-CF4F-4077-DA2E194BED4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7964" y="3369458"/>
            <a:ext cx="655705" cy="47474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389EE3B-0AB5-DA81-6B7C-6E329F4C3740}"/>
              </a:ext>
            </a:extLst>
          </p:cNvPr>
          <p:cNvSpPr/>
          <p:nvPr/>
        </p:nvSpPr>
        <p:spPr>
          <a:xfrm>
            <a:off x="392993" y="3766217"/>
            <a:ext cx="907017" cy="4489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Agriculture</a:t>
            </a:r>
            <a:endParaRPr kumimoji="0" lang="en-DK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080744F-D367-15D3-8072-BFF84C73B641}"/>
              </a:ext>
            </a:extLst>
          </p:cNvPr>
          <p:cNvSpPr/>
          <p:nvPr/>
        </p:nvSpPr>
        <p:spPr>
          <a:xfrm>
            <a:off x="1232948" y="3766217"/>
            <a:ext cx="931926" cy="4489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Marine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3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fisheries</a:t>
            </a:r>
            <a:endParaRPr kumimoji="0" lang="en-DK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A98BDF2-B886-97F7-B9D8-DF187093D8D1}"/>
              </a:ext>
            </a:extLst>
          </p:cNvPr>
          <p:cNvSpPr/>
          <p:nvPr/>
        </p:nvSpPr>
        <p:spPr>
          <a:xfrm>
            <a:off x="2097812" y="3766217"/>
            <a:ext cx="931926" cy="4489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3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Forestry</a:t>
            </a:r>
            <a:endParaRPr kumimoji="0" lang="en-DK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5CCCDB7-617A-02A0-F323-14F3BF143087}"/>
              </a:ext>
            </a:extLst>
          </p:cNvPr>
          <p:cNvSpPr/>
          <p:nvPr/>
        </p:nvSpPr>
        <p:spPr>
          <a:xfrm>
            <a:off x="2962676" y="3766217"/>
            <a:ext cx="1006246" cy="4489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Transport</a:t>
            </a:r>
            <a:endParaRPr kumimoji="0" lang="en-DK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2DAA60D-2304-CECB-C756-5690843483C2}"/>
              </a:ext>
            </a:extLst>
          </p:cNvPr>
          <p:cNvSpPr/>
          <p:nvPr/>
        </p:nvSpPr>
        <p:spPr>
          <a:xfrm>
            <a:off x="3901862" y="3766217"/>
            <a:ext cx="1289266" cy="4489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Eco-</a:t>
            </a:r>
            <a:r>
              <a:rPr kumimoji="0" lang="da-DK" sz="13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industries</a:t>
            </a:r>
            <a:endParaRPr kumimoji="0" lang="en-DK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7B529E1-0663-5185-4B43-2FF2D4DE6793}"/>
              </a:ext>
            </a:extLst>
          </p:cNvPr>
          <p:cNvSpPr/>
          <p:nvPr/>
        </p:nvSpPr>
        <p:spPr>
          <a:xfrm>
            <a:off x="1957292" y="1629431"/>
            <a:ext cx="3343275" cy="13479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1A5ECA32-8EB1-FEE9-D290-B6A9C2BD4BF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3049" y="1755717"/>
            <a:ext cx="496038" cy="39268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45E6BC4-1A09-FFF5-E1ED-BDF5EA3CACD8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920" y="1737303"/>
            <a:ext cx="609684" cy="41110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2D76CCC-A062-D680-5A50-C203983B7CF5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8533" y="1748355"/>
            <a:ext cx="504825" cy="40005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198409B-2071-017F-67C8-2502A6EA9DCD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2804" y="1679636"/>
            <a:ext cx="632294" cy="46876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0ACD597-F321-9A82-6B84-8FC7F67BB00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4543" y="1679636"/>
            <a:ext cx="468635" cy="468769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71448C2A-ED48-F43A-6E0B-2A1621D140EC}"/>
              </a:ext>
            </a:extLst>
          </p:cNvPr>
          <p:cNvSpPr/>
          <p:nvPr/>
        </p:nvSpPr>
        <p:spPr>
          <a:xfrm>
            <a:off x="403345" y="2194364"/>
            <a:ext cx="907017" cy="4489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Biodiversity</a:t>
            </a:r>
            <a:r>
              <a:rPr kumimoji="0" lang="da-DK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and nature</a:t>
            </a:r>
            <a:endParaRPr kumimoji="0" lang="en-DK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C7CC19D-5CF1-8705-494C-570BC620C2F3}"/>
              </a:ext>
            </a:extLst>
          </p:cNvPr>
          <p:cNvSpPr/>
          <p:nvPr/>
        </p:nvSpPr>
        <p:spPr>
          <a:xfrm>
            <a:off x="1244860" y="2194364"/>
            <a:ext cx="931926" cy="4489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Land </a:t>
            </a:r>
            <a:br>
              <a:rPr kumimoji="0" lang="da-DK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</a:br>
            <a:r>
              <a:rPr kumimoji="0" lang="da-DK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and </a:t>
            </a:r>
            <a:r>
              <a:rPr kumimoji="0" lang="da-DK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soil</a:t>
            </a:r>
            <a:endParaRPr kumimoji="0" lang="en-DK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92BB180-AA29-05AD-DF80-0390BDCD4E99}"/>
              </a:ext>
            </a:extLst>
          </p:cNvPr>
          <p:cNvSpPr/>
          <p:nvPr/>
        </p:nvSpPr>
        <p:spPr>
          <a:xfrm>
            <a:off x="2111284" y="2194364"/>
            <a:ext cx="931926" cy="4489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3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Climate</a:t>
            </a:r>
            <a:endParaRPr kumimoji="0" lang="da-DK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3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change</a:t>
            </a:r>
            <a:endParaRPr kumimoji="0" lang="en-DK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D6CDD4C-2043-DA06-A903-FBAD8F2EB4DC}"/>
              </a:ext>
            </a:extLst>
          </p:cNvPr>
          <p:cNvSpPr/>
          <p:nvPr/>
        </p:nvSpPr>
        <p:spPr>
          <a:xfrm>
            <a:off x="2977708" y="2194364"/>
            <a:ext cx="1006246" cy="4489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Air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pollution</a:t>
            </a:r>
            <a:endParaRPr kumimoji="0" lang="en-DK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50359E4-6F16-D655-2D2B-D13B5BC50F2F}"/>
              </a:ext>
            </a:extLst>
          </p:cNvPr>
          <p:cNvSpPr/>
          <p:nvPr/>
        </p:nvSpPr>
        <p:spPr>
          <a:xfrm>
            <a:off x="3918452" y="2194364"/>
            <a:ext cx="1289266" cy="4489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Chemical pollution</a:t>
            </a:r>
            <a:endParaRPr kumimoji="0" lang="en-DK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2C643F0-77ED-7E2A-02AB-4DE0C0045EFE}"/>
              </a:ext>
            </a:extLst>
          </p:cNvPr>
          <p:cNvSpPr/>
          <p:nvPr/>
        </p:nvSpPr>
        <p:spPr>
          <a:xfrm>
            <a:off x="3158974" y="2572889"/>
            <a:ext cx="1957061" cy="4489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3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… and </a:t>
            </a:r>
            <a:r>
              <a:rPr kumimoji="0" lang="da-DK" sz="1300" b="0" i="1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other</a:t>
            </a:r>
            <a:r>
              <a:rPr kumimoji="0" lang="da-DK" sz="13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da-DK" sz="1300" b="0" i="1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themes</a:t>
            </a:r>
            <a:endParaRPr kumimoji="0" lang="en-DK" sz="13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F0C64975-8454-99BD-973F-2D5009B1DF0D}"/>
              </a:ext>
            </a:extLst>
          </p:cNvPr>
          <p:cNvSpPr txBox="1">
            <a:spLocks/>
          </p:cNvSpPr>
          <p:nvPr/>
        </p:nvSpPr>
        <p:spPr>
          <a:xfrm>
            <a:off x="236455" y="184661"/>
            <a:ext cx="11612988" cy="3984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SOER 2025 – an integrated assessment focused on sustainability 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56194E8-FAE2-1A08-CE82-FC461AE71C41}"/>
              </a:ext>
            </a:extLst>
          </p:cNvPr>
          <p:cNvSpPr txBox="1"/>
          <p:nvPr/>
        </p:nvSpPr>
        <p:spPr>
          <a:xfrm>
            <a:off x="8051289" y="1780207"/>
            <a:ext cx="3825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Wingdings" panose="05000000000000000000" pitchFamily="2" charset="2"/>
              </a:rPr>
              <a:t> Connecting the dots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000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7_Section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penSans">
      <a:majorFont>
        <a:latin typeface="Open Sans Semi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4079CCBE-F913-456B-B600-D01765A02EDE}" vid="{91E0B35C-CBAA-469A-AB72-74034B6C1F8E}"/>
    </a:ext>
  </a:extLst>
</a:theme>
</file>

<file path=ppt/theme/theme3.xml><?xml version="1.0" encoding="utf-8"?>
<a:theme xmlns:a="http://schemas.openxmlformats.org/drawingml/2006/main" name="19_Section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penSans">
      <a:majorFont>
        <a:latin typeface="Open Sans Semi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4079CCBE-F913-456B-B600-D01765A02EDE}" vid="{91E0B35C-CBAA-469A-AB72-74034B6C1F8E}"/>
    </a:ext>
  </a:extLst>
</a:theme>
</file>

<file path=ppt/theme/theme4.xml><?xml version="1.0" encoding="utf-8"?>
<a:theme xmlns:a="http://schemas.openxmlformats.org/drawingml/2006/main" name="EEA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EA Presentation template" id="{C7B1D902-A8AB-472F-B9D2-27A01C0EE342}" vid="{F71C1B96-E9D7-4DC7-8A19-EC81BDCDB0D0}"/>
    </a:ext>
  </a:extLst>
</a:theme>
</file>

<file path=ppt/theme/theme5.xml><?xml version="1.0" encoding="utf-8"?>
<a:theme xmlns:a="http://schemas.openxmlformats.org/drawingml/2006/main" name="27_Section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penSans">
      <a:majorFont>
        <a:latin typeface="Open Sans Semi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4079CCBE-F913-456B-B600-D01765A02EDE}" vid="{91E0B35C-CBAA-469A-AB72-74034B6C1F8E}"/>
    </a:ext>
  </a:extLst>
</a:theme>
</file>

<file path=ppt/theme/theme6.xml><?xml version="1.0" encoding="utf-8"?>
<a:theme xmlns:a="http://schemas.openxmlformats.org/drawingml/2006/main" name="1_EEA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EA Presentation template.pptx" id="{D521B88E-B58B-4F39-8847-7353260950D0}" vid="{357EEEB6-B632-4163-B62E-7B55518D7C5A}"/>
    </a:ext>
  </a:extLst>
</a:theme>
</file>

<file path=ppt/theme/theme7.xml><?xml version="1.0" encoding="utf-8"?>
<a:theme xmlns:a="http://schemas.openxmlformats.org/drawingml/2006/main" name="2_EEA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EA Presentation template" id="{C7B1D902-A8AB-472F-B9D2-27A01C0EE342}" vid="{F71C1B96-E9D7-4DC7-8A19-EC81BDCDB0D0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20492</TotalTime>
  <Words>388</Words>
  <Application>Microsoft Office PowerPoint</Application>
  <PresentationFormat>Widescreen</PresentationFormat>
  <Paragraphs>107</Paragraphs>
  <Slides>17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Arial</vt:lpstr>
      <vt:lpstr>Calibri</vt:lpstr>
      <vt:lpstr>Calibri Light</vt:lpstr>
      <vt:lpstr>Open Sans</vt:lpstr>
      <vt:lpstr>Symbol</vt:lpstr>
      <vt:lpstr>Office Theme</vt:lpstr>
      <vt:lpstr>17_Sections</vt:lpstr>
      <vt:lpstr>19_Sections</vt:lpstr>
      <vt:lpstr>EEA THEME</vt:lpstr>
      <vt:lpstr>27_Sections</vt:lpstr>
      <vt:lpstr>1_EEA THEME</vt:lpstr>
      <vt:lpstr>2_EEA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daniell</dc:creator>
  <cp:lastModifiedBy>Brian Donlon</cp:lastModifiedBy>
  <cp:revision>45</cp:revision>
  <cp:lastPrinted>2021-02-26T08:54:50Z</cp:lastPrinted>
  <dcterms:created xsi:type="dcterms:W3CDTF">2021-02-25T13:18:27Z</dcterms:created>
  <dcterms:modified xsi:type="dcterms:W3CDTF">2024-10-17T06:59:36Z</dcterms:modified>
</cp:coreProperties>
</file>