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84" r:id="rId6"/>
    <p:sldId id="268" r:id="rId7"/>
    <p:sldId id="257" r:id="rId8"/>
    <p:sldId id="269" r:id="rId9"/>
    <p:sldId id="279" r:id="rId10"/>
    <p:sldId id="265" r:id="rId11"/>
    <p:sldId id="282" r:id="rId12"/>
    <p:sldId id="280" r:id="rId13"/>
    <p:sldId id="281" r:id="rId14"/>
    <p:sldId id="270" r:id="rId15"/>
    <p:sldId id="274" r:id="rId16"/>
    <p:sldId id="285" r:id="rId17"/>
    <p:sldId id="275" r:id="rId18"/>
    <p:sldId id="283" r:id="rId19"/>
    <p:sldId id="260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C90"/>
    <a:srgbClr val="006DB5"/>
    <a:srgbClr val="00AFA3"/>
    <a:srgbClr val="0D588F"/>
    <a:srgbClr val="005893"/>
    <a:srgbClr val="3A9E91"/>
    <a:srgbClr val="309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73280" autoAdjust="0"/>
  </p:normalViewPr>
  <p:slideViewPr>
    <p:cSldViewPr snapToObjects="1">
      <p:cViewPr varScale="1">
        <p:scale>
          <a:sx n="110" d="100"/>
          <a:sy n="110" d="100"/>
        </p:scale>
        <p:origin x="145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yj\Documents\EPA\Events\GHG%20Launch%20Nov20\Provisional%20Launch_Ag%20figures_20Nov20_J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murphyj\Documents\EPA\Events\GHG%20Launch%20Nov20\Provisional%20Launch_Ag%20figures_20Nov20_JM_v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murphyj\Documents\EPA\Events\GHG%20Launch%20Nov20\Provisional%20Launch_Ag%20figures_20Nov20_JM_v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urphyj\Documents\EPA\Events\GHG%20Launch%20Nov20\Provisional%20Launch_Ag%20figures_20Nov20_JM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urphyj\Documents\EPA\Events\GHG%20Launch%20Nov20\Provisional%20Launch_Ag%20figures_20Nov20_JM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urphyj\Documents\EPA\Events\GHG%20Launch%20Nov20\Provisional%20Launch_Ag%20figures_20Nov20_J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urphyj\Documents\EPA\Events\GHG%20Launch%20Nov20\Provisional%20Launch_Ag%20figures_20Nov20_JM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urphyj\Documents\EPA\Events\GHG%20Launch%20Nov20\Provisional%20Launch_Ag%20figures_20Nov20_JM_v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murphyj\Documents\EPA\Events\GHG%20Launch%20Nov20\Provisional%20Launch_Ag%20figures_20Nov20_JM_v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urphyj\Documents\EPA\Events\GHG%20Launch%20Nov20\Provisional%20Launch_Ag%20figures_20Nov20_JM_v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murphyj\Documents\EPA\Events\GHG%20Launch%20Nov20\Provisional%20Launch_Ag%20figures_20Nov20_JM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1"/>
          <c:tx>
            <c:strRef>
              <c:f>'Conc usage'!$A$2</c:f>
              <c:strCache>
                <c:ptCount val="1"/>
                <c:pt idx="0">
                  <c:v>Concentrate Feed Usage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'Conc usage'!$B$1:$AJ$1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'Conc usage'!$B$2:$AE$2</c:f>
              <c:numCache>
                <c:formatCode>General</c:formatCode>
                <c:ptCount val="30"/>
                <c:pt idx="0">
                  <c:v>789.44865063502834</c:v>
                </c:pt>
                <c:pt idx="1">
                  <c:v>788.52854731260993</c:v>
                </c:pt>
                <c:pt idx="2">
                  <c:v>787.6084439901914</c:v>
                </c:pt>
                <c:pt idx="3">
                  <c:v>786.68834066777299</c:v>
                </c:pt>
                <c:pt idx="4">
                  <c:v>785.76823734535458</c:v>
                </c:pt>
                <c:pt idx="5">
                  <c:v>784.84813402293605</c:v>
                </c:pt>
                <c:pt idx="6">
                  <c:v>783.92803070051764</c:v>
                </c:pt>
                <c:pt idx="7">
                  <c:v>783.00792737809923</c:v>
                </c:pt>
                <c:pt idx="8">
                  <c:v>782.08782405568081</c:v>
                </c:pt>
                <c:pt idx="9">
                  <c:v>781.16772073326229</c:v>
                </c:pt>
                <c:pt idx="10">
                  <c:v>780.24761741084387</c:v>
                </c:pt>
                <c:pt idx="11">
                  <c:v>779.32751408842546</c:v>
                </c:pt>
                <c:pt idx="12">
                  <c:v>778.40741076600693</c:v>
                </c:pt>
                <c:pt idx="13">
                  <c:v>777.48730744358852</c:v>
                </c:pt>
                <c:pt idx="14">
                  <c:v>794.77708566564411</c:v>
                </c:pt>
                <c:pt idx="15">
                  <c:v>816.567375461751</c:v>
                </c:pt>
                <c:pt idx="16">
                  <c:v>831.27766805362819</c:v>
                </c:pt>
                <c:pt idx="17">
                  <c:v>853.8984152369685</c:v>
                </c:pt>
                <c:pt idx="18">
                  <c:v>873.19559247967584</c:v>
                </c:pt>
                <c:pt idx="19">
                  <c:v>898.95421395466133</c:v>
                </c:pt>
                <c:pt idx="20">
                  <c:v>964.10438527158169</c:v>
                </c:pt>
                <c:pt idx="21">
                  <c:v>861.10990405595999</c:v>
                </c:pt>
                <c:pt idx="22">
                  <c:v>1012.3471892288445</c:v>
                </c:pt>
                <c:pt idx="23">
                  <c:v>1167.4091729788843</c:v>
                </c:pt>
                <c:pt idx="24">
                  <c:v>953.16584188716797</c:v>
                </c:pt>
                <c:pt idx="25">
                  <c:v>899.1341577384818</c:v>
                </c:pt>
                <c:pt idx="26">
                  <c:v>920.82130437974376</c:v>
                </c:pt>
                <c:pt idx="27">
                  <c:v>1026.782619165278</c:v>
                </c:pt>
                <c:pt idx="28">
                  <c:v>1359.3810903226865</c:v>
                </c:pt>
                <c:pt idx="29">
                  <c:v>1135.1790070134925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76-4902-AB68-66F26E82C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770648"/>
        <c:axId val="636774256"/>
      </c:lineChart>
      <c:lineChart>
        <c:grouping val="standard"/>
        <c:varyColors val="0"/>
        <c:ser>
          <c:idx val="1"/>
          <c:order val="0"/>
          <c:tx>
            <c:strRef>
              <c:f>'Conc usage'!$A$6</c:f>
              <c:strCache>
                <c:ptCount val="1"/>
                <c:pt idx="0">
                  <c:v>Crude Protein (Concentrate)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'Conc usage'!$B$1:$AJ$1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'Conc usage'!$B$6:$AE$6</c:f>
              <c:numCache>
                <c:formatCode>0.0%</c:formatCode>
                <c:ptCount val="30"/>
                <c:pt idx="0">
                  <c:v>0.19</c:v>
                </c:pt>
                <c:pt idx="1">
                  <c:v>0.19</c:v>
                </c:pt>
                <c:pt idx="2">
                  <c:v>0.19</c:v>
                </c:pt>
                <c:pt idx="3">
                  <c:v>0.19</c:v>
                </c:pt>
                <c:pt idx="4">
                  <c:v>0.19</c:v>
                </c:pt>
                <c:pt idx="5">
                  <c:v>0.19</c:v>
                </c:pt>
                <c:pt idx="6">
                  <c:v>0.19</c:v>
                </c:pt>
                <c:pt idx="7">
                  <c:v>0.19</c:v>
                </c:pt>
                <c:pt idx="8">
                  <c:v>0.19</c:v>
                </c:pt>
                <c:pt idx="9">
                  <c:v>0.19</c:v>
                </c:pt>
                <c:pt idx="10">
                  <c:v>0.19</c:v>
                </c:pt>
                <c:pt idx="11">
                  <c:v>0.19</c:v>
                </c:pt>
                <c:pt idx="12">
                  <c:v>0.19</c:v>
                </c:pt>
                <c:pt idx="13">
                  <c:v>0.19</c:v>
                </c:pt>
                <c:pt idx="14">
                  <c:v>0.188</c:v>
                </c:pt>
                <c:pt idx="15">
                  <c:v>0.186</c:v>
                </c:pt>
                <c:pt idx="16">
                  <c:v>0.184</c:v>
                </c:pt>
                <c:pt idx="17">
                  <c:v>0.182</c:v>
                </c:pt>
                <c:pt idx="18">
                  <c:v>0.18</c:v>
                </c:pt>
                <c:pt idx="19">
                  <c:v>0.17799999999999999</c:v>
                </c:pt>
                <c:pt idx="20">
                  <c:v>0.17599999999999999</c:v>
                </c:pt>
                <c:pt idx="21">
                  <c:v>0.17399999999999999</c:v>
                </c:pt>
                <c:pt idx="22">
                  <c:v>0.17199999999999999</c:v>
                </c:pt>
                <c:pt idx="23">
                  <c:v>0.16999999999999998</c:v>
                </c:pt>
                <c:pt idx="24">
                  <c:v>0.16799999999999998</c:v>
                </c:pt>
                <c:pt idx="25">
                  <c:v>0.16600000000000001</c:v>
                </c:pt>
                <c:pt idx="26">
                  <c:v>0.16550000000000001</c:v>
                </c:pt>
                <c:pt idx="27">
                  <c:v>0.16500000000000001</c:v>
                </c:pt>
                <c:pt idx="28">
                  <c:v>0.16400000000000001</c:v>
                </c:pt>
                <c:pt idx="29">
                  <c:v>0.16300000000000001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76-4902-AB68-66F26E82C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097536"/>
        <c:axId val="642100160"/>
      </c:lineChart>
      <c:dateAx>
        <c:axId val="63677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74256"/>
        <c:crosses val="autoZero"/>
        <c:auto val="0"/>
        <c:lblOffset val="100"/>
        <c:baseTimeUnit val="days"/>
      </c:dateAx>
      <c:valAx>
        <c:axId val="63677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2"/>
                    </a:solidFill>
                  </a:rPr>
                  <a:t>Concentrate usage  </a:t>
                </a:r>
              </a:p>
              <a:p>
                <a:pPr>
                  <a:defRPr sz="1400"/>
                </a:pPr>
                <a:r>
                  <a:rPr lang="en-GB" sz="1400" dirty="0">
                    <a:solidFill>
                      <a:schemeClr val="tx2"/>
                    </a:solidFill>
                  </a:rPr>
                  <a:t>(kg per cow)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70648"/>
        <c:crosses val="autoZero"/>
        <c:crossBetween val="between"/>
      </c:valAx>
      <c:valAx>
        <c:axId val="642100160"/>
        <c:scaling>
          <c:orientation val="minMax"/>
          <c:min val="0.1400000000000000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accent6">
                        <a:lumMod val="50000"/>
                      </a:schemeClr>
                    </a:solidFill>
                  </a:rPr>
                  <a:t>Crude Protein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097536"/>
        <c:crosses val="max"/>
        <c:crossBetween val="between"/>
      </c:valAx>
      <c:catAx>
        <c:axId val="64209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2100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87725679778397"/>
          <c:y val="6.5203187445275396E-2"/>
          <c:w val="0.70554698365731083"/>
          <c:h val="0.5918841068156504"/>
        </c:manualLayout>
      </c:layout>
      <c:scatterChart>
        <c:scatterStyle val="lineMarker"/>
        <c:varyColors val="0"/>
        <c:ser>
          <c:idx val="0"/>
          <c:order val="0"/>
          <c:tx>
            <c:v>2018 Inventory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2700">
                <a:solidFill>
                  <a:srgbClr val="44546A"/>
                </a:solidFill>
              </a:ln>
              <a:effectLst/>
            </c:spPr>
          </c:marker>
          <c:xVal>
            <c:numRef>
              <c:f>'[2]Milk Yield'!$B$9:$AD$9</c:f>
              <c:numCache>
                <c:formatCode>General</c:formatCode>
                <c:ptCount val="29"/>
                <c:pt idx="0">
                  <c:v>4071.1005257466718</c:v>
                </c:pt>
                <c:pt idx="1">
                  <c:v>4123.4345501756534</c:v>
                </c:pt>
                <c:pt idx="2">
                  <c:v>4307.0061408026613</c:v>
                </c:pt>
                <c:pt idx="3">
                  <c:v>4279.454017039573</c:v>
                </c:pt>
                <c:pt idx="4">
                  <c:v>4367.1116458132819</c:v>
                </c:pt>
                <c:pt idx="5">
                  <c:v>4419.6289866774314</c:v>
                </c:pt>
                <c:pt idx="6">
                  <c:v>4454.2860596293312</c:v>
                </c:pt>
                <c:pt idx="7">
                  <c:v>4474.7545146956909</c:v>
                </c:pt>
                <c:pt idx="8">
                  <c:v>4383.115514264573</c:v>
                </c:pt>
                <c:pt idx="9">
                  <c:v>4470.1004043126686</c:v>
                </c:pt>
                <c:pt idx="10">
                  <c:v>4586.9912886752763</c:v>
                </c:pt>
                <c:pt idx="11">
                  <c:v>4731.2823428448837</c:v>
                </c:pt>
                <c:pt idx="12">
                  <c:v>4703.6545708304247</c:v>
                </c:pt>
                <c:pt idx="13">
                  <c:v>4793.374765417012</c:v>
                </c:pt>
                <c:pt idx="14">
                  <c:v>4783.8565345274164</c:v>
                </c:pt>
                <c:pt idx="15">
                  <c:v>5085.3102540348136</c:v>
                </c:pt>
                <c:pt idx="16">
                  <c:v>5089.9940688018969</c:v>
                </c:pt>
                <c:pt idx="17">
                  <c:v>5083.382706088938</c:v>
                </c:pt>
                <c:pt idx="18">
                  <c:v>4946.628106431368</c:v>
                </c:pt>
                <c:pt idx="19">
                  <c:v>4786.0838812042857</c:v>
                </c:pt>
                <c:pt idx="20">
                  <c:v>5225.3804299898948</c:v>
                </c:pt>
                <c:pt idx="21">
                  <c:v>5250.2161185830428</c:v>
                </c:pt>
                <c:pt idx="22">
                  <c:v>5000.3211613375133</c:v>
                </c:pt>
                <c:pt idx="23">
                  <c:v>5068.4118227513472</c:v>
                </c:pt>
                <c:pt idx="24">
                  <c:v>5041.9380168394709</c:v>
                </c:pt>
                <c:pt idx="25">
                  <c:v>5303.1232750673234</c:v>
                </c:pt>
                <c:pt idx="26">
                  <c:v>5190.4226236646546</c:v>
                </c:pt>
                <c:pt idx="27">
                  <c:v>5483.6981702985595</c:v>
                </c:pt>
                <c:pt idx="28">
                  <c:v>5569.8701709052621</c:v>
                </c:pt>
              </c:numCache>
            </c:numRef>
          </c:xVal>
          <c:yVal>
            <c:numRef>
              <c:f>'[2]CH4 EFs'!$B$6:$AD$6</c:f>
              <c:numCache>
                <c:formatCode>General</c:formatCode>
                <c:ptCount val="29"/>
                <c:pt idx="0">
                  <c:v>101.38489035122299</c:v>
                </c:pt>
                <c:pt idx="1">
                  <c:v>101.92868516715461</c:v>
                </c:pt>
                <c:pt idx="2">
                  <c:v>102.47247998308623</c:v>
                </c:pt>
                <c:pt idx="3">
                  <c:v>103.01627479901785</c:v>
                </c:pt>
                <c:pt idx="4">
                  <c:v>103.56006961494947</c:v>
                </c:pt>
                <c:pt idx="5">
                  <c:v>104.10386443088109</c:v>
                </c:pt>
                <c:pt idx="6">
                  <c:v>104.64765924681271</c:v>
                </c:pt>
                <c:pt idx="7">
                  <c:v>105.19145406274433</c:v>
                </c:pt>
                <c:pt idx="8">
                  <c:v>105.73524887867595</c:v>
                </c:pt>
                <c:pt idx="9">
                  <c:v>106.27904369460757</c:v>
                </c:pt>
                <c:pt idx="10">
                  <c:v>106.82283851053919</c:v>
                </c:pt>
                <c:pt idx="11">
                  <c:v>107.3666333264708</c:v>
                </c:pt>
                <c:pt idx="12">
                  <c:v>107.91042814240242</c:v>
                </c:pt>
                <c:pt idx="13">
                  <c:v>108.45422295833404</c:v>
                </c:pt>
                <c:pt idx="14">
                  <c:v>108.36889604242108</c:v>
                </c:pt>
                <c:pt idx="15">
                  <c:v>111.31601151764053</c:v>
                </c:pt>
                <c:pt idx="16">
                  <c:v>111.3575160635576</c:v>
                </c:pt>
                <c:pt idx="17">
                  <c:v>111.29208208280498</c:v>
                </c:pt>
                <c:pt idx="18">
                  <c:v>109.93335099953602</c:v>
                </c:pt>
                <c:pt idx="19">
                  <c:v>108.37142521252576</c:v>
                </c:pt>
                <c:pt idx="20">
                  <c:v>112.65432973551638</c:v>
                </c:pt>
                <c:pt idx="21">
                  <c:v>112.89320410004011</c:v>
                </c:pt>
                <c:pt idx="22">
                  <c:v>110.43295322552284</c:v>
                </c:pt>
                <c:pt idx="23">
                  <c:v>111.1176574107694</c:v>
                </c:pt>
                <c:pt idx="24">
                  <c:v>110.85351248409151</c:v>
                </c:pt>
                <c:pt idx="25">
                  <c:v>113.42522396371901</c:v>
                </c:pt>
                <c:pt idx="26">
                  <c:v>112.31443205399948</c:v>
                </c:pt>
                <c:pt idx="27">
                  <c:v>115.205803530903</c:v>
                </c:pt>
                <c:pt idx="28">
                  <c:v>116.05335056211185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5B-4EC5-8C9B-649867EEAA85}"/>
            </c:ext>
          </c:extLst>
        </c:ser>
        <c:ser>
          <c:idx val="1"/>
          <c:order val="1"/>
          <c:tx>
            <c:v>2019 Recalculation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7E6E6">
                  <a:lumMod val="50000"/>
                </a:srgbClr>
              </a:solidFill>
              <a:ln w="19050">
                <a:solidFill>
                  <a:srgbClr val="E7E6E6">
                    <a:lumMod val="50000"/>
                  </a:srgbClr>
                </a:solidFill>
              </a:ln>
              <a:effectLst/>
            </c:spPr>
          </c:marker>
          <c:trendline>
            <c:spPr>
              <a:ln w="19050" cap="rnd">
                <a:solidFill>
                  <a:srgbClr val="E7E6E6">
                    <a:lumMod val="25000"/>
                  </a:srgb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'[1]Milk Yield'!$B$9:$AE$9</c:f>
              <c:numCache>
                <c:formatCode>General</c:formatCode>
                <c:ptCount val="30"/>
                <c:pt idx="0">
                  <c:v>4071.1005257466718</c:v>
                </c:pt>
                <c:pt idx="1">
                  <c:v>4123.4345501756534</c:v>
                </c:pt>
                <c:pt idx="2">
                  <c:v>4307.0061408026613</c:v>
                </c:pt>
                <c:pt idx="3">
                  <c:v>4279.454017039573</c:v>
                </c:pt>
                <c:pt idx="4">
                  <c:v>4367.1116458132819</c:v>
                </c:pt>
                <c:pt idx="5">
                  <c:v>4419.6289866774314</c:v>
                </c:pt>
                <c:pt idx="6">
                  <c:v>4454.2860596293312</c:v>
                </c:pt>
                <c:pt idx="7">
                  <c:v>4474.7545146956909</c:v>
                </c:pt>
                <c:pt idx="8">
                  <c:v>4383.115514264573</c:v>
                </c:pt>
                <c:pt idx="9">
                  <c:v>4470.1004043126686</c:v>
                </c:pt>
                <c:pt idx="10">
                  <c:v>4586.9912886752763</c:v>
                </c:pt>
                <c:pt idx="11">
                  <c:v>4731.2823428448837</c:v>
                </c:pt>
                <c:pt idx="12">
                  <c:v>4703.6545708304247</c:v>
                </c:pt>
                <c:pt idx="13">
                  <c:v>4793.374765417012</c:v>
                </c:pt>
                <c:pt idx="14">
                  <c:v>4783.8565345274164</c:v>
                </c:pt>
                <c:pt idx="15">
                  <c:v>5085.3102540348136</c:v>
                </c:pt>
                <c:pt idx="16">
                  <c:v>5089.9940688018969</c:v>
                </c:pt>
                <c:pt idx="17">
                  <c:v>5083.382706088938</c:v>
                </c:pt>
                <c:pt idx="18">
                  <c:v>4946.628106431368</c:v>
                </c:pt>
                <c:pt idx="19">
                  <c:v>4786.0838812042857</c:v>
                </c:pt>
                <c:pt idx="20">
                  <c:v>5225.2318298887949</c:v>
                </c:pt>
                <c:pt idx="21">
                  <c:v>5250.1650551474968</c:v>
                </c:pt>
                <c:pt idx="22">
                  <c:v>5000.2693211944452</c:v>
                </c:pt>
                <c:pt idx="23">
                  <c:v>5068.4096722391851</c:v>
                </c:pt>
                <c:pt idx="24">
                  <c:v>5041.9563638441832</c:v>
                </c:pt>
                <c:pt idx="25">
                  <c:v>5303.1232750673234</c:v>
                </c:pt>
                <c:pt idx="26">
                  <c:v>5190.4226236646546</c:v>
                </c:pt>
                <c:pt idx="27">
                  <c:v>5447.4121160985596</c:v>
                </c:pt>
                <c:pt idx="28">
                  <c:v>5522.743290782455</c:v>
                </c:pt>
                <c:pt idx="29">
                  <c:v>5652.1668025430627</c:v>
                </c:pt>
              </c:numCache>
            </c:numRef>
          </c:xVal>
          <c:yVal>
            <c:numRef>
              <c:f>'[1]CH4 EFs'!$B$6:$AE$6</c:f>
              <c:numCache>
                <c:formatCode>General</c:formatCode>
                <c:ptCount val="30"/>
                <c:pt idx="0">
                  <c:v>101.37611806855924</c:v>
                </c:pt>
                <c:pt idx="1">
                  <c:v>101.99276915007596</c:v>
                </c:pt>
                <c:pt idx="2">
                  <c:v>102.60942023159268</c:v>
                </c:pt>
                <c:pt idx="3">
                  <c:v>103.2260713131094</c:v>
                </c:pt>
                <c:pt idx="4">
                  <c:v>103.84272239462612</c:v>
                </c:pt>
                <c:pt idx="5">
                  <c:v>104.45937347614284</c:v>
                </c:pt>
                <c:pt idx="6">
                  <c:v>105.07602455765957</c:v>
                </c:pt>
                <c:pt idx="7">
                  <c:v>105.69267563917629</c:v>
                </c:pt>
                <c:pt idx="8">
                  <c:v>106.30932672069301</c:v>
                </c:pt>
                <c:pt idx="9">
                  <c:v>106.92597780220973</c:v>
                </c:pt>
                <c:pt idx="10">
                  <c:v>107.54262888372645</c:v>
                </c:pt>
                <c:pt idx="11">
                  <c:v>108.15927996524317</c:v>
                </c:pt>
                <c:pt idx="12">
                  <c:v>108.77593104675989</c:v>
                </c:pt>
                <c:pt idx="13">
                  <c:v>109.39258212827664</c:v>
                </c:pt>
                <c:pt idx="14">
                  <c:v>109.47683126076856</c:v>
                </c:pt>
                <c:pt idx="15">
                  <c:v>112.58275801208032</c:v>
                </c:pt>
                <c:pt idx="16">
                  <c:v>112.42329941852149</c:v>
                </c:pt>
                <c:pt idx="17">
                  <c:v>112.70647701397564</c:v>
                </c:pt>
                <c:pt idx="18">
                  <c:v>111.52818613558803</c:v>
                </c:pt>
                <c:pt idx="19">
                  <c:v>109.97524860516805</c:v>
                </c:pt>
                <c:pt idx="20">
                  <c:v>114.45546369963992</c:v>
                </c:pt>
                <c:pt idx="21">
                  <c:v>115.05745551507509</c:v>
                </c:pt>
                <c:pt idx="22">
                  <c:v>112.88239981878309</c:v>
                </c:pt>
                <c:pt idx="23">
                  <c:v>113.71812207779328</c:v>
                </c:pt>
                <c:pt idx="24">
                  <c:v>113.68399441942047</c:v>
                </c:pt>
                <c:pt idx="25">
                  <c:v>116.72611621953946</c:v>
                </c:pt>
                <c:pt idx="26">
                  <c:v>115.82716722043497</c:v>
                </c:pt>
                <c:pt idx="27">
                  <c:v>118.62354417144331</c:v>
                </c:pt>
                <c:pt idx="28">
                  <c:v>119.88272134522394</c:v>
                </c:pt>
                <c:pt idx="29">
                  <c:v>121.56357153272555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85B-4EC5-8C9B-649867EEA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631864"/>
        <c:axId val="708626288"/>
      </c:scatterChart>
      <c:valAx>
        <c:axId val="708631864"/>
        <c:scaling>
          <c:orientation val="minMax"/>
          <c:max val="5750"/>
          <c:min val="4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Milk Yield/cow, 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26288"/>
        <c:crosses val="autoZero"/>
        <c:crossBetween val="midCat"/>
      </c:valAx>
      <c:valAx>
        <c:axId val="708626288"/>
        <c:scaling>
          <c:orientation val="minMax"/>
          <c:max val="122"/>
          <c:min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0" i="0" baseline="0">
                    <a:effectLst/>
                  </a:rPr>
                  <a:t>kg CH</a:t>
                </a:r>
                <a:r>
                  <a:rPr lang="en-GB" sz="1400" b="0" i="0" baseline="-25000">
                    <a:effectLst/>
                  </a:rPr>
                  <a:t>4</a:t>
                </a:r>
                <a:r>
                  <a:rPr lang="en-GB" sz="1400" b="0" i="0" baseline="0">
                    <a:effectLst/>
                  </a:rPr>
                  <a:t> HEAD</a:t>
                </a:r>
                <a:r>
                  <a:rPr lang="en-GB" sz="1400" b="0" i="0" baseline="30000">
                    <a:effectLst/>
                  </a:rPr>
                  <a:t>-1</a:t>
                </a:r>
                <a:r>
                  <a:rPr lang="en-GB" sz="1400" b="0" i="0" baseline="0">
                    <a:effectLst/>
                  </a:rPr>
                  <a:t> YR</a:t>
                </a:r>
                <a:r>
                  <a:rPr lang="en-GB" sz="1400" b="0" i="0" baseline="30000">
                    <a:effectLst/>
                  </a:rPr>
                  <a:t>-1</a:t>
                </a:r>
                <a:endParaRPr lang="en-GB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2.8788480980712475E-2"/>
              <c:y val="0.135579075500133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31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87731066657567"/>
          <c:y val="6.5203187445275396E-2"/>
          <c:w val="0.70554690949408072"/>
          <c:h val="0.5918841068156504"/>
        </c:manualLayout>
      </c:layout>
      <c:scatterChart>
        <c:scatterStyle val="lineMarker"/>
        <c:varyColors val="0"/>
        <c:ser>
          <c:idx val="0"/>
          <c:order val="0"/>
          <c:tx>
            <c:v>2018 Inventory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2700">
                <a:solidFill>
                  <a:srgbClr val="44546A"/>
                </a:solidFill>
              </a:ln>
              <a:effectLst/>
            </c:spPr>
          </c:marker>
          <c:xVal>
            <c:numRef>
              <c:f>'[2]Milk Yield'!$B$9:$AD$9</c:f>
              <c:numCache>
                <c:formatCode>General</c:formatCode>
                <c:ptCount val="29"/>
                <c:pt idx="0">
                  <c:v>4071.1005257466718</c:v>
                </c:pt>
                <c:pt idx="1">
                  <c:v>4123.4345501756534</c:v>
                </c:pt>
                <c:pt idx="2">
                  <c:v>4307.0061408026613</c:v>
                </c:pt>
                <c:pt idx="3">
                  <c:v>4279.454017039573</c:v>
                </c:pt>
                <c:pt idx="4">
                  <c:v>4367.1116458132819</c:v>
                </c:pt>
                <c:pt idx="5">
                  <c:v>4419.6289866774314</c:v>
                </c:pt>
                <c:pt idx="6">
                  <c:v>4454.2860596293312</c:v>
                </c:pt>
                <c:pt idx="7">
                  <c:v>4474.7545146956909</c:v>
                </c:pt>
                <c:pt idx="8">
                  <c:v>4383.115514264573</c:v>
                </c:pt>
                <c:pt idx="9">
                  <c:v>4470.1004043126686</c:v>
                </c:pt>
                <c:pt idx="10">
                  <c:v>4586.9912886752763</c:v>
                </c:pt>
                <c:pt idx="11">
                  <c:v>4731.2823428448837</c:v>
                </c:pt>
                <c:pt idx="12">
                  <c:v>4703.6545708304247</c:v>
                </c:pt>
                <c:pt idx="13">
                  <c:v>4793.374765417012</c:v>
                </c:pt>
                <c:pt idx="14">
                  <c:v>4783.8565345274164</c:v>
                </c:pt>
                <c:pt idx="15">
                  <c:v>5085.3102540348136</c:v>
                </c:pt>
                <c:pt idx="16">
                  <c:v>5089.9940688018969</c:v>
                </c:pt>
                <c:pt idx="17">
                  <c:v>5083.382706088938</c:v>
                </c:pt>
                <c:pt idx="18">
                  <c:v>4946.628106431368</c:v>
                </c:pt>
                <c:pt idx="19">
                  <c:v>4786.0838812042857</c:v>
                </c:pt>
                <c:pt idx="20">
                  <c:v>5225.3804299898948</c:v>
                </c:pt>
                <c:pt idx="21">
                  <c:v>5250.2161185830428</c:v>
                </c:pt>
                <c:pt idx="22">
                  <c:v>5000.3211613375133</c:v>
                </c:pt>
                <c:pt idx="23">
                  <c:v>5068.4118227513472</c:v>
                </c:pt>
                <c:pt idx="24">
                  <c:v>5041.9380168394709</c:v>
                </c:pt>
                <c:pt idx="25">
                  <c:v>5303.1232750673234</c:v>
                </c:pt>
                <c:pt idx="26">
                  <c:v>5190.4226236646546</c:v>
                </c:pt>
                <c:pt idx="27">
                  <c:v>5483.6981702985595</c:v>
                </c:pt>
                <c:pt idx="28">
                  <c:v>5569.8701709052621</c:v>
                </c:pt>
              </c:numCache>
            </c:numRef>
          </c:xVal>
          <c:yVal>
            <c:numRef>
              <c:f>'[2]N Excretion Rates'!$B$5:$AD$5</c:f>
              <c:numCache>
                <c:formatCode>General</c:formatCode>
                <c:ptCount val="29"/>
                <c:pt idx="0">
                  <c:v>95.538389063050943</c:v>
                </c:pt>
                <c:pt idx="1">
                  <c:v>95.894785729978636</c:v>
                </c:pt>
                <c:pt idx="2">
                  <c:v>96.25118239690633</c:v>
                </c:pt>
                <c:pt idx="3">
                  <c:v>96.607579063834024</c:v>
                </c:pt>
                <c:pt idx="4">
                  <c:v>96.963975730761717</c:v>
                </c:pt>
                <c:pt idx="5">
                  <c:v>97.320372397689411</c:v>
                </c:pt>
                <c:pt idx="6">
                  <c:v>97.676769064617105</c:v>
                </c:pt>
                <c:pt idx="7">
                  <c:v>98.033165731544798</c:v>
                </c:pt>
                <c:pt idx="8">
                  <c:v>98.389562398472492</c:v>
                </c:pt>
                <c:pt idx="9">
                  <c:v>98.745959065400186</c:v>
                </c:pt>
                <c:pt idx="10">
                  <c:v>99.102355732327879</c:v>
                </c:pt>
                <c:pt idx="11">
                  <c:v>99.458752399255573</c:v>
                </c:pt>
                <c:pt idx="12">
                  <c:v>99.815149066183267</c:v>
                </c:pt>
                <c:pt idx="13">
                  <c:v>100.17154573311099</c:v>
                </c:pt>
                <c:pt idx="14">
                  <c:v>99.977746902163517</c:v>
                </c:pt>
                <c:pt idx="15">
                  <c:v>102.06796630756273</c:v>
                </c:pt>
                <c:pt idx="16">
                  <c:v>102.03909918879906</c:v>
                </c:pt>
                <c:pt idx="17">
                  <c:v>101.67901489504759</c:v>
                </c:pt>
                <c:pt idx="18">
                  <c:v>100.70827564267445</c:v>
                </c:pt>
                <c:pt idx="19">
                  <c:v>99.587600542619739</c:v>
                </c:pt>
                <c:pt idx="20">
                  <c:v>102.27710785235774</c:v>
                </c:pt>
                <c:pt idx="21">
                  <c:v>102.42552392667203</c:v>
                </c:pt>
                <c:pt idx="22">
                  <c:v>100.83856113988691</c:v>
                </c:pt>
                <c:pt idx="23">
                  <c:v>100.87355381499528</c:v>
                </c:pt>
                <c:pt idx="24">
                  <c:v>100.39240422862389</c:v>
                </c:pt>
                <c:pt idx="25">
                  <c:v>101.39711938850702</c:v>
                </c:pt>
                <c:pt idx="26">
                  <c:v>100.97230945885265</c:v>
                </c:pt>
                <c:pt idx="27">
                  <c:v>102.8086368253268</c:v>
                </c:pt>
                <c:pt idx="28">
                  <c:v>103.34050092549261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24-489F-91F5-5148A6D44921}"/>
            </c:ext>
          </c:extLst>
        </c:ser>
        <c:ser>
          <c:idx val="1"/>
          <c:order val="1"/>
          <c:tx>
            <c:v>2019 Recalculation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7E6E6">
                  <a:lumMod val="50000"/>
                </a:srgbClr>
              </a:solidFill>
              <a:ln w="19050">
                <a:solidFill>
                  <a:srgbClr val="E7E6E6">
                    <a:lumMod val="50000"/>
                  </a:srgbClr>
                </a:solidFill>
              </a:ln>
              <a:effectLst/>
            </c:spPr>
          </c:marker>
          <c:trendline>
            <c:spPr>
              <a:ln w="19050" cap="rnd">
                <a:solidFill>
                  <a:srgbClr val="E7E6E6">
                    <a:lumMod val="25000"/>
                  </a:srgb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'[1]Milk Yield'!$B$9:$AE$9</c:f>
              <c:numCache>
                <c:formatCode>General</c:formatCode>
                <c:ptCount val="30"/>
                <c:pt idx="0">
                  <c:v>4071.1005257466718</c:v>
                </c:pt>
                <c:pt idx="1">
                  <c:v>4123.4345501756534</c:v>
                </c:pt>
                <c:pt idx="2">
                  <c:v>4307.0061408026613</c:v>
                </c:pt>
                <c:pt idx="3">
                  <c:v>4279.454017039573</c:v>
                </c:pt>
                <c:pt idx="4">
                  <c:v>4367.1116458132819</c:v>
                </c:pt>
                <c:pt idx="5">
                  <c:v>4419.6289866774314</c:v>
                </c:pt>
                <c:pt idx="6">
                  <c:v>4454.2860596293312</c:v>
                </c:pt>
                <c:pt idx="7">
                  <c:v>4474.7545146956909</c:v>
                </c:pt>
                <c:pt idx="8">
                  <c:v>4383.115514264573</c:v>
                </c:pt>
                <c:pt idx="9">
                  <c:v>4470.1004043126686</c:v>
                </c:pt>
                <c:pt idx="10">
                  <c:v>4586.9912886752763</c:v>
                </c:pt>
                <c:pt idx="11">
                  <c:v>4731.2823428448837</c:v>
                </c:pt>
                <c:pt idx="12">
                  <c:v>4703.6545708304247</c:v>
                </c:pt>
                <c:pt idx="13">
                  <c:v>4793.374765417012</c:v>
                </c:pt>
                <c:pt idx="14">
                  <c:v>4783.8565345274164</c:v>
                </c:pt>
                <c:pt idx="15">
                  <c:v>5085.3102540348136</c:v>
                </c:pt>
                <c:pt idx="16">
                  <c:v>5089.9940688018969</c:v>
                </c:pt>
                <c:pt idx="17">
                  <c:v>5083.382706088938</c:v>
                </c:pt>
                <c:pt idx="18">
                  <c:v>4946.628106431368</c:v>
                </c:pt>
                <c:pt idx="19">
                  <c:v>4786.0838812042857</c:v>
                </c:pt>
                <c:pt idx="20">
                  <c:v>5225.2318298887949</c:v>
                </c:pt>
                <c:pt idx="21">
                  <c:v>5250.1650551474968</c:v>
                </c:pt>
                <c:pt idx="22">
                  <c:v>5000.2693211944452</c:v>
                </c:pt>
                <c:pt idx="23">
                  <c:v>5068.4096722391851</c:v>
                </c:pt>
                <c:pt idx="24">
                  <c:v>5041.9563638441832</c:v>
                </c:pt>
                <c:pt idx="25">
                  <c:v>5303.1232750673234</c:v>
                </c:pt>
                <c:pt idx="26">
                  <c:v>5190.4226236646546</c:v>
                </c:pt>
                <c:pt idx="27">
                  <c:v>5447.4121160985596</c:v>
                </c:pt>
                <c:pt idx="28">
                  <c:v>5522.743290782455</c:v>
                </c:pt>
                <c:pt idx="29">
                  <c:v>5652.1668025430627</c:v>
                </c:pt>
              </c:numCache>
            </c:numRef>
          </c:xVal>
          <c:yVal>
            <c:numRef>
              <c:f>'[1]N Excretion Rates'!$B$5:$AE$5</c:f>
              <c:numCache>
                <c:formatCode>General</c:formatCode>
                <c:ptCount val="30"/>
                <c:pt idx="0">
                  <c:v>97.855466761266712</c:v>
                </c:pt>
                <c:pt idx="1">
                  <c:v>98.236571274206568</c:v>
                </c:pt>
                <c:pt idx="2">
                  <c:v>98.617675787146425</c:v>
                </c:pt>
                <c:pt idx="3">
                  <c:v>98.998780300086281</c:v>
                </c:pt>
                <c:pt idx="4">
                  <c:v>99.379884813026138</c:v>
                </c:pt>
                <c:pt idx="5">
                  <c:v>99.760989325965994</c:v>
                </c:pt>
                <c:pt idx="6">
                  <c:v>100.14209383890585</c:v>
                </c:pt>
                <c:pt idx="7">
                  <c:v>100.52319835184571</c:v>
                </c:pt>
                <c:pt idx="8">
                  <c:v>100.90430286478556</c:v>
                </c:pt>
                <c:pt idx="9">
                  <c:v>101.28540737772542</c:v>
                </c:pt>
                <c:pt idx="10">
                  <c:v>101.66651189066528</c:v>
                </c:pt>
                <c:pt idx="11">
                  <c:v>102.04761640360513</c:v>
                </c:pt>
                <c:pt idx="12">
                  <c:v>102.42872091654499</c:v>
                </c:pt>
                <c:pt idx="13">
                  <c:v>102.80982542948479</c:v>
                </c:pt>
                <c:pt idx="14">
                  <c:v>102.45131493840277</c:v>
                </c:pt>
                <c:pt idx="15">
                  <c:v>104.43290055694899</c:v>
                </c:pt>
                <c:pt idx="16">
                  <c:v>103.82378031957286</c:v>
                </c:pt>
                <c:pt idx="17">
                  <c:v>103.54235352999989</c:v>
                </c:pt>
                <c:pt idx="18">
                  <c:v>102.48477351171861</c:v>
                </c:pt>
                <c:pt idx="19">
                  <c:v>100.91771488401166</c:v>
                </c:pt>
                <c:pt idx="20">
                  <c:v>103.75242542243194</c:v>
                </c:pt>
                <c:pt idx="21">
                  <c:v>103.44875438177019</c:v>
                </c:pt>
                <c:pt idx="22">
                  <c:v>102.10899643572726</c:v>
                </c:pt>
                <c:pt idx="23">
                  <c:v>102.39764496527648</c:v>
                </c:pt>
                <c:pt idx="24">
                  <c:v>100.81422179788657</c:v>
                </c:pt>
                <c:pt idx="25">
                  <c:v>102.93036336085562</c:v>
                </c:pt>
                <c:pt idx="26">
                  <c:v>102.78379980261556</c:v>
                </c:pt>
                <c:pt idx="27">
                  <c:v>105.28597897413977</c:v>
                </c:pt>
                <c:pt idx="28">
                  <c:v>108.23086073821402</c:v>
                </c:pt>
                <c:pt idx="29">
                  <c:v>108.56038635583445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D24-489F-91F5-5148A6D44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631864"/>
        <c:axId val="708626288"/>
      </c:scatterChart>
      <c:valAx>
        <c:axId val="708631864"/>
        <c:scaling>
          <c:orientation val="minMax"/>
          <c:max val="5750"/>
          <c:min val="4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Milk Yield/cow, 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26288"/>
        <c:crosses val="autoZero"/>
        <c:crossBetween val="midCat"/>
      </c:valAx>
      <c:valAx>
        <c:axId val="708626288"/>
        <c:scaling>
          <c:orientation val="minMax"/>
          <c:max val="109"/>
          <c:min val="9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0" i="0" baseline="0">
                    <a:effectLst/>
                  </a:rPr>
                  <a:t>N excretion  </a:t>
                </a:r>
                <a:r>
                  <a:rPr lang="en-GB" sz="1200" b="0" i="0" baseline="0">
                    <a:effectLst/>
                  </a:rPr>
                  <a:t>(kg HEAD</a:t>
                </a:r>
                <a:r>
                  <a:rPr lang="en-GB" sz="1200" b="0" i="0" baseline="30000">
                    <a:effectLst/>
                  </a:rPr>
                  <a:t>-1</a:t>
                </a:r>
                <a:r>
                  <a:rPr lang="en-GB" sz="1200" b="0" i="0" baseline="0">
                    <a:effectLst/>
                  </a:rPr>
                  <a:t> YR</a:t>
                </a:r>
                <a:r>
                  <a:rPr lang="en-GB" sz="1200" b="0" i="0" baseline="30000">
                    <a:effectLst/>
                  </a:rPr>
                  <a:t>-1</a:t>
                </a:r>
                <a:r>
                  <a:rPr lang="en-GB" sz="1200" b="0" i="0" baseline="0">
                    <a:effectLst/>
                  </a:rPr>
                  <a:t>)</a:t>
                </a:r>
                <a:endParaRPr lang="en-GB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31864"/>
        <c:crosses val="autoZero"/>
        <c:crossBetween val="midCat"/>
        <c:majorUnit val="4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>
                <a:effectLst/>
              </a:rPr>
              <a:t>% Outwintered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'Z:\Air Emissions\Annual Inventory Compilation\2019data\SourceData\Agriculture\Activity Data\[AWMS timeline.xlsx]Outwintering_cows'!$A$35</c:f>
              <c:strCache>
                <c:ptCount val="1"/>
                <c:pt idx="0">
                  <c:v>Dairy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xVal>
            <c:numRef>
              <c:f>[1]Outwintering_cows!$E$1:$U$1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xVal>
          <c:yVal>
            <c:numRef>
              <c:f>[1]Outwintering_cows!$E$35:$U$35</c:f>
              <c:numCache>
                <c:formatCode>General</c:formatCode>
                <c:ptCount val="17"/>
                <c:pt idx="0">
                  <c:v>1.82</c:v>
                </c:pt>
                <c:pt idx="1">
                  <c:v>1.6800000000000002</c:v>
                </c:pt>
                <c:pt idx="2">
                  <c:v>1.54</c:v>
                </c:pt>
                <c:pt idx="3">
                  <c:v>1.4</c:v>
                </c:pt>
                <c:pt idx="4">
                  <c:v>1.2599999999999998</c:v>
                </c:pt>
                <c:pt idx="5">
                  <c:v>1.1199999999999997</c:v>
                </c:pt>
                <c:pt idx="6">
                  <c:v>0.97999999999999965</c:v>
                </c:pt>
                <c:pt idx="7">
                  <c:v>0.83999999999999964</c:v>
                </c:pt>
                <c:pt idx="8">
                  <c:v>0.69999999999999962</c:v>
                </c:pt>
                <c:pt idx="9">
                  <c:v>0.55999999999999961</c:v>
                </c:pt>
                <c:pt idx="10">
                  <c:v>0.4199999999999996</c:v>
                </c:pt>
                <c:pt idx="11">
                  <c:v>0.27999999999999958</c:v>
                </c:pt>
                <c:pt idx="12">
                  <c:v>0.13999999999999957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33-4E21-9AC9-F43DBABD6263}"/>
            </c:ext>
          </c:extLst>
        </c:ser>
        <c:ser>
          <c:idx val="0"/>
          <c:order val="1"/>
          <c:tx>
            <c:strRef>
              <c:f>'Z:\Air Emissions\Annual Inventory Compilation\2019data\SourceData\Agriculture\Activity Data\[AWMS timeline.xlsx]Outwintering_cows'!$A$36</c:f>
              <c:strCache>
                <c:ptCount val="1"/>
                <c:pt idx="0">
                  <c:v>Suckler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xVal>
            <c:numRef>
              <c:f>[1]Outwintering_cows!$E$1:$U$1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xVal>
          <c:yVal>
            <c:numRef>
              <c:f>[1]Outwintering_cows!$E$36:$U$36</c:f>
              <c:numCache>
                <c:formatCode>General</c:formatCode>
                <c:ptCount val="17"/>
                <c:pt idx="0">
                  <c:v>16.239999999999998</c:v>
                </c:pt>
                <c:pt idx="1">
                  <c:v>15.1400917852887</c:v>
                </c:pt>
                <c:pt idx="2">
                  <c:v>14.040183570577401</c:v>
                </c:pt>
                <c:pt idx="3">
                  <c:v>12.940275355866103</c:v>
                </c:pt>
                <c:pt idx="4">
                  <c:v>11.840367141154804</c:v>
                </c:pt>
                <c:pt idx="5">
                  <c:v>10.740458926443505</c:v>
                </c:pt>
                <c:pt idx="6">
                  <c:v>9.6405507117322067</c:v>
                </c:pt>
                <c:pt idx="7">
                  <c:v>8.5406424970209081</c:v>
                </c:pt>
                <c:pt idx="8">
                  <c:v>7.4407342823096094</c:v>
                </c:pt>
                <c:pt idx="9">
                  <c:v>6.3408260675983108</c:v>
                </c:pt>
                <c:pt idx="10">
                  <c:v>5.2409178528870122</c:v>
                </c:pt>
                <c:pt idx="11">
                  <c:v>4.1410096381757135</c:v>
                </c:pt>
                <c:pt idx="12">
                  <c:v>3.0411014234644149</c:v>
                </c:pt>
                <c:pt idx="13">
                  <c:v>1.9411932087531172</c:v>
                </c:pt>
                <c:pt idx="14">
                  <c:v>2.7025397427793827</c:v>
                </c:pt>
                <c:pt idx="15">
                  <c:v>1.7973175524041471</c:v>
                </c:pt>
                <c:pt idx="16">
                  <c:v>1.7973175524041471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33-4E21-9AC9-F43DBABD6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631864"/>
        <c:axId val="708626288"/>
      </c:scatterChart>
      <c:valAx>
        <c:axId val="708631864"/>
        <c:scaling>
          <c:orientation val="minMax"/>
          <c:max val="2020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26288"/>
        <c:crosses val="autoZero"/>
        <c:crossBetween val="midCat"/>
        <c:majorUnit val="5"/>
      </c:valAx>
      <c:valAx>
        <c:axId val="708626288"/>
        <c:scaling>
          <c:orientation val="minMax"/>
          <c:max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>
                    <a:effectLst/>
                  </a:rPr>
                  <a:t>Proportion (%)</a:t>
                </a:r>
                <a:endParaRPr lang="en-GB" sz="1600" b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31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>
                <a:effectLst/>
              </a:rPr>
              <a:t>Grazing Days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'Z:\Air Emissions\Annual Inventory Compilation\2019data\SourceData\Agriculture\Activity Data\[AWMS timeline.xlsx]Grazing days_cows'!$A$4</c:f>
              <c:strCache>
                <c:ptCount val="1"/>
                <c:pt idx="0">
                  <c:v>Dairy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xVal>
            <c:numRef>
              <c:f>'[1]Grazing days_cows'!$F$1:$U$1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xVal>
          <c:yVal>
            <c:numRef>
              <c:f>'[1]Grazing days_cows'!$F$4:$U$4</c:f>
              <c:numCache>
                <c:formatCode>General</c:formatCode>
                <c:ptCount val="16"/>
                <c:pt idx="0">
                  <c:v>246</c:v>
                </c:pt>
                <c:pt idx="1">
                  <c:v>246</c:v>
                </c:pt>
                <c:pt idx="2">
                  <c:v>246</c:v>
                </c:pt>
                <c:pt idx="3">
                  <c:v>246</c:v>
                </c:pt>
                <c:pt idx="4">
                  <c:v>246</c:v>
                </c:pt>
                <c:pt idx="5">
                  <c:v>247</c:v>
                </c:pt>
                <c:pt idx="6">
                  <c:v>247</c:v>
                </c:pt>
                <c:pt idx="7">
                  <c:v>247</c:v>
                </c:pt>
                <c:pt idx="8">
                  <c:v>247</c:v>
                </c:pt>
                <c:pt idx="9">
                  <c:v>248</c:v>
                </c:pt>
                <c:pt idx="10">
                  <c:v>248</c:v>
                </c:pt>
                <c:pt idx="11">
                  <c:v>248</c:v>
                </c:pt>
                <c:pt idx="12">
                  <c:v>248</c:v>
                </c:pt>
                <c:pt idx="13">
                  <c:v>249</c:v>
                </c:pt>
                <c:pt idx="14">
                  <c:v>249</c:v>
                </c:pt>
                <c:pt idx="15">
                  <c:v>249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8B-4225-A365-52878122F48A}"/>
            </c:ext>
          </c:extLst>
        </c:ser>
        <c:ser>
          <c:idx val="0"/>
          <c:order val="1"/>
          <c:tx>
            <c:strRef>
              <c:f>'Z:\Air Emissions\Annual Inventory Compilation\2019data\SourceData\Agriculture\Activity Data\[AWMS timeline.xlsx]Grazing days_cows'!$A$16</c:f>
              <c:strCache>
                <c:ptCount val="1"/>
                <c:pt idx="0">
                  <c:v>Suckler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xVal>
            <c:numRef>
              <c:f>'[1]Grazing days_cows'!$F$1:$U$1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xVal>
          <c:yVal>
            <c:numRef>
              <c:f>'[1]Grazing days_cows'!$F$16:$U$16</c:f>
              <c:numCache>
                <c:formatCode>General</c:formatCode>
                <c:ptCount val="16"/>
                <c:pt idx="0">
                  <c:v>243</c:v>
                </c:pt>
                <c:pt idx="1">
                  <c:v>241.5</c:v>
                </c:pt>
                <c:pt idx="2">
                  <c:v>240</c:v>
                </c:pt>
                <c:pt idx="3">
                  <c:v>238.5</c:v>
                </c:pt>
                <c:pt idx="4">
                  <c:v>237</c:v>
                </c:pt>
                <c:pt idx="5">
                  <c:v>235.5</c:v>
                </c:pt>
                <c:pt idx="6">
                  <c:v>234</c:v>
                </c:pt>
                <c:pt idx="7">
                  <c:v>232.5</c:v>
                </c:pt>
                <c:pt idx="8">
                  <c:v>231</c:v>
                </c:pt>
                <c:pt idx="9">
                  <c:v>229.5</c:v>
                </c:pt>
                <c:pt idx="10">
                  <c:v>228</c:v>
                </c:pt>
                <c:pt idx="11">
                  <c:v>226.5</c:v>
                </c:pt>
                <c:pt idx="12">
                  <c:v>225</c:v>
                </c:pt>
                <c:pt idx="13">
                  <c:v>224</c:v>
                </c:pt>
                <c:pt idx="14">
                  <c:v>224</c:v>
                </c:pt>
                <c:pt idx="15">
                  <c:v>224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8B-4225-A365-52878122F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631864"/>
        <c:axId val="708626288"/>
      </c:scatterChart>
      <c:valAx>
        <c:axId val="708631864"/>
        <c:scaling>
          <c:orientation val="minMax"/>
          <c:max val="2020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26288"/>
        <c:crosses val="autoZero"/>
        <c:crossBetween val="midCat"/>
        <c:majorUnit val="5"/>
      </c:valAx>
      <c:valAx>
        <c:axId val="708626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>
                    <a:effectLst/>
                  </a:rPr>
                  <a:t>Grazing days (per year)</a:t>
                </a:r>
                <a:endParaRPr lang="en-GB" sz="1600" b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31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>
                <a:effectLst/>
              </a:rPr>
              <a:t>Low Emissions Slurry Spreading (LESS)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9208805197141"/>
          <c:y val="0.15196954112120725"/>
          <c:w val="0.77833821159261796"/>
          <c:h val="0.608242265347409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'Manure management'!$A$39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'Manure management'!$B$38:$R$38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'Manure management'!$B$39:$R$39</c:f>
              <c:numCache>
                <c:formatCode>0.00%</c:formatCode>
                <c:ptCount val="17"/>
                <c:pt idx="0">
                  <c:v>1.1300000000000001E-2</c:v>
                </c:pt>
                <c:pt idx="1">
                  <c:v>1.3971428571428572E-2</c:v>
                </c:pt>
                <c:pt idx="2">
                  <c:v>1.664285714285714E-2</c:v>
                </c:pt>
                <c:pt idx="3">
                  <c:v>1.9314285714285714E-2</c:v>
                </c:pt>
                <c:pt idx="4">
                  <c:v>2.1985714285714289E-2</c:v>
                </c:pt>
                <c:pt idx="5">
                  <c:v>2.4657142857142853E-2</c:v>
                </c:pt>
                <c:pt idx="6">
                  <c:v>2.7328571428571428E-2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  <c:pt idx="13">
                  <c:v>0.03</c:v>
                </c:pt>
                <c:pt idx="14">
                  <c:v>0.04</c:v>
                </c:pt>
                <c:pt idx="15">
                  <c:v>0.05</c:v>
                </c:pt>
                <c:pt idx="1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D-4D9D-AB48-626020EAC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8631864"/>
        <c:axId val="708626288"/>
      </c:barChart>
      <c:catAx>
        <c:axId val="708631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26288"/>
        <c:crosses val="autoZero"/>
        <c:auto val="1"/>
        <c:lblAlgn val="ctr"/>
        <c:lblOffset val="100"/>
        <c:noMultiLvlLbl val="0"/>
      </c:catAx>
      <c:valAx>
        <c:axId val="708626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>
                    <a:effectLst/>
                  </a:rPr>
                  <a:t>Proportion (%)</a:t>
                </a:r>
                <a:endParaRPr lang="en-GB" sz="1600" b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3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>
                <a:effectLst/>
              </a:rPr>
              <a:t>% Slurry-based Housing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'Z:\Air Emissions\Annual Inventory Compilation\2019data\SourceData\Agriculture\Activity Data\[AWMS timeline.xlsx]Housing type_cows_category'!$A$70</c:f>
              <c:strCache>
                <c:ptCount val="1"/>
                <c:pt idx="0">
                  <c:v>Dairy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xVal>
            <c:numRef>
              <c:f>'[1]Housing type_cows_category'!$E$1:$U$1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xVal>
          <c:yVal>
            <c:numRef>
              <c:f>'[1]Housing type_cows_category'!$E$70:$U$70</c:f>
              <c:numCache>
                <c:formatCode>General</c:formatCode>
                <c:ptCount val="17"/>
                <c:pt idx="0">
                  <c:v>93.75</c:v>
                </c:pt>
                <c:pt idx="1">
                  <c:v>93.769230769230774</c:v>
                </c:pt>
                <c:pt idx="2">
                  <c:v>93.788461538461547</c:v>
                </c:pt>
                <c:pt idx="3">
                  <c:v>93.807692307692321</c:v>
                </c:pt>
                <c:pt idx="4">
                  <c:v>93.826923076923094</c:v>
                </c:pt>
                <c:pt idx="5">
                  <c:v>93.846153846153868</c:v>
                </c:pt>
                <c:pt idx="6">
                  <c:v>93.865384615384642</c:v>
                </c:pt>
                <c:pt idx="7">
                  <c:v>93.884615384615415</c:v>
                </c:pt>
                <c:pt idx="8">
                  <c:v>93.903846153846189</c:v>
                </c:pt>
                <c:pt idx="9">
                  <c:v>93.923076923076962</c:v>
                </c:pt>
                <c:pt idx="10">
                  <c:v>93.942307692307736</c:v>
                </c:pt>
                <c:pt idx="11">
                  <c:v>93.96153846153851</c:v>
                </c:pt>
                <c:pt idx="12">
                  <c:v>93.980769230769283</c:v>
                </c:pt>
                <c:pt idx="13">
                  <c:v>94</c:v>
                </c:pt>
                <c:pt idx="14">
                  <c:v>94</c:v>
                </c:pt>
                <c:pt idx="15">
                  <c:v>94</c:v>
                </c:pt>
                <c:pt idx="16">
                  <c:v>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9A-4216-B85C-0D4D39B216C8}"/>
            </c:ext>
          </c:extLst>
        </c:ser>
        <c:ser>
          <c:idx val="0"/>
          <c:order val="1"/>
          <c:tx>
            <c:strRef>
              <c:f>'Z:\Air Emissions\Annual Inventory Compilation\2019data\SourceData\Agriculture\Activity Data\[AWMS timeline.xlsx]Housing type_cows_category'!$A$71</c:f>
              <c:strCache>
                <c:ptCount val="1"/>
                <c:pt idx="0">
                  <c:v>Suckler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xVal>
            <c:numRef>
              <c:f>'[1]Housing type_cows_category'!$E$1:$U$1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xVal>
          <c:yVal>
            <c:numRef>
              <c:f>'[1]Housing type_cows_category'!$E$71:$U$71</c:f>
              <c:numCache>
                <c:formatCode>General</c:formatCode>
                <c:ptCount val="17"/>
                <c:pt idx="0">
                  <c:v>72.73</c:v>
                </c:pt>
                <c:pt idx="1">
                  <c:v>73.44307692307693</c:v>
                </c:pt>
                <c:pt idx="2">
                  <c:v>74.156153846153856</c:v>
                </c:pt>
                <c:pt idx="3">
                  <c:v>74.869230769230782</c:v>
                </c:pt>
                <c:pt idx="4">
                  <c:v>75.582307692307708</c:v>
                </c:pt>
                <c:pt idx="5">
                  <c:v>76.295384615384634</c:v>
                </c:pt>
                <c:pt idx="6">
                  <c:v>77.00846153846156</c:v>
                </c:pt>
                <c:pt idx="7">
                  <c:v>77.721538461538486</c:v>
                </c:pt>
                <c:pt idx="8">
                  <c:v>78.434615384615412</c:v>
                </c:pt>
                <c:pt idx="9">
                  <c:v>79.147692307692338</c:v>
                </c:pt>
                <c:pt idx="10">
                  <c:v>79.860769230769264</c:v>
                </c:pt>
                <c:pt idx="11">
                  <c:v>80.573846153846191</c:v>
                </c:pt>
                <c:pt idx="12">
                  <c:v>81.286923076923117</c:v>
                </c:pt>
                <c:pt idx="13">
                  <c:v>82</c:v>
                </c:pt>
                <c:pt idx="14">
                  <c:v>82</c:v>
                </c:pt>
                <c:pt idx="15">
                  <c:v>82</c:v>
                </c:pt>
                <c:pt idx="16">
                  <c:v>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A9A-4216-B85C-0D4D39B21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631864"/>
        <c:axId val="708626288"/>
      </c:scatterChart>
      <c:valAx>
        <c:axId val="708631864"/>
        <c:scaling>
          <c:orientation val="minMax"/>
          <c:max val="2020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26288"/>
        <c:crosses val="autoZero"/>
        <c:crossBetween val="midCat"/>
        <c:majorUnit val="5"/>
      </c:valAx>
      <c:valAx>
        <c:axId val="708626288"/>
        <c:scaling>
          <c:orientation val="minMax"/>
          <c:min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>
                    <a:effectLst/>
                  </a:rPr>
                  <a:t>Proportion (%)</a:t>
                </a:r>
                <a:endParaRPr lang="en-GB" sz="1600" b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31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>
                <a:effectLst/>
              </a:rPr>
              <a:t>CH</a:t>
            </a:r>
            <a:r>
              <a:rPr lang="en-GB" sz="1400" b="1" i="0" u="none" strike="noStrike" baseline="-25000">
                <a:effectLst/>
              </a:rPr>
              <a:t>4</a:t>
            </a:r>
            <a:r>
              <a:rPr lang="en-GB" sz="1400" b="1" i="0" u="none" strike="noStrike" baseline="0">
                <a:effectLst/>
              </a:rPr>
              <a:t> Emissions per Cow</a:t>
            </a:r>
            <a:endParaRPr lang="en-GB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'Z:\Air Emissions\Annual Inventory Compilation\2018data\Data Processing\Agriculture\[Agriculture_2018_WEMv4.xlsx]CH4 EFs'!$A$6</c:f>
              <c:strCache>
                <c:ptCount val="1"/>
                <c:pt idx="0">
                  <c:v>Dairy cows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'[2]CH4 EFs'!$B$4:$AD$4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xVal>
          <c:yVal>
            <c:numRef>
              <c:f>'[2]CH4 EFs'!$B$6:$AD$6</c:f>
              <c:numCache>
                <c:formatCode>General</c:formatCode>
                <c:ptCount val="29"/>
                <c:pt idx="0">
                  <c:v>101.38489035122299</c:v>
                </c:pt>
                <c:pt idx="1">
                  <c:v>101.92868516715461</c:v>
                </c:pt>
                <c:pt idx="2">
                  <c:v>102.47247998308623</c:v>
                </c:pt>
                <c:pt idx="3">
                  <c:v>103.01627479901785</c:v>
                </c:pt>
                <c:pt idx="4">
                  <c:v>103.56006961494947</c:v>
                </c:pt>
                <c:pt idx="5">
                  <c:v>104.10386443088109</c:v>
                </c:pt>
                <c:pt idx="6">
                  <c:v>104.64765924681271</c:v>
                </c:pt>
                <c:pt idx="7">
                  <c:v>105.19145406274433</c:v>
                </c:pt>
                <c:pt idx="8">
                  <c:v>105.73524887867595</c:v>
                </c:pt>
                <c:pt idx="9">
                  <c:v>106.27904369460757</c:v>
                </c:pt>
                <c:pt idx="10">
                  <c:v>106.82283851053919</c:v>
                </c:pt>
                <c:pt idx="11">
                  <c:v>107.3666333264708</c:v>
                </c:pt>
                <c:pt idx="12">
                  <c:v>107.91042814240242</c:v>
                </c:pt>
                <c:pt idx="13">
                  <c:v>108.45422295833404</c:v>
                </c:pt>
                <c:pt idx="14">
                  <c:v>108.36889604242108</c:v>
                </c:pt>
                <c:pt idx="15">
                  <c:v>111.31601151764053</c:v>
                </c:pt>
                <c:pt idx="16">
                  <c:v>111.3575160635576</c:v>
                </c:pt>
                <c:pt idx="17">
                  <c:v>111.29208208280498</c:v>
                </c:pt>
                <c:pt idx="18">
                  <c:v>109.93335099953602</c:v>
                </c:pt>
                <c:pt idx="19">
                  <c:v>108.37142521252576</c:v>
                </c:pt>
                <c:pt idx="20">
                  <c:v>112.65432973551638</c:v>
                </c:pt>
                <c:pt idx="21">
                  <c:v>112.89320410004011</c:v>
                </c:pt>
                <c:pt idx="22">
                  <c:v>110.43295322552284</c:v>
                </c:pt>
                <c:pt idx="23">
                  <c:v>111.1176574107694</c:v>
                </c:pt>
                <c:pt idx="24">
                  <c:v>110.85351248409151</c:v>
                </c:pt>
                <c:pt idx="25">
                  <c:v>113.42522396371901</c:v>
                </c:pt>
                <c:pt idx="26">
                  <c:v>112.31443205399948</c:v>
                </c:pt>
                <c:pt idx="27">
                  <c:v>115.205803530903</c:v>
                </c:pt>
                <c:pt idx="28">
                  <c:v>116.05335056211185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0A-4368-BB55-D9F2A867EFC9}"/>
            </c:ext>
          </c:extLst>
        </c:ser>
        <c:ser>
          <c:idx val="3"/>
          <c:order val="1"/>
          <c:tx>
            <c:strRef>
              <c:f>'Z:\Air Emissions\Annual Inventory Compilation\2018data\Data Processing\Agriculture\[Agriculture_2018_WEMv4.xlsx]CH4 EFs'!$A$7</c:f>
              <c:strCache>
                <c:ptCount val="1"/>
                <c:pt idx="0">
                  <c:v>Beef cows (Suckler Cows)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xVal>
            <c:numRef>
              <c:f>'[2]CH4 EFs'!$B$4:$AD$4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xVal>
          <c:yVal>
            <c:numRef>
              <c:f>'[2]CH4 EFs'!$B$7:$AD$7</c:f>
              <c:numCache>
                <c:formatCode>General</c:formatCode>
                <c:ptCount val="29"/>
                <c:pt idx="0">
                  <c:v>74.026196626007049</c:v>
                </c:pt>
                <c:pt idx="1">
                  <c:v>74.039702877188461</c:v>
                </c:pt>
                <c:pt idx="2">
                  <c:v>74.053209128369872</c:v>
                </c:pt>
                <c:pt idx="3">
                  <c:v>74.066715379551283</c:v>
                </c:pt>
                <c:pt idx="4">
                  <c:v>74.080221630732694</c:v>
                </c:pt>
                <c:pt idx="5">
                  <c:v>74.093727881914106</c:v>
                </c:pt>
                <c:pt idx="6">
                  <c:v>74.107234133095517</c:v>
                </c:pt>
                <c:pt idx="7">
                  <c:v>74.120740384276928</c:v>
                </c:pt>
                <c:pt idx="8">
                  <c:v>74.134246635458339</c:v>
                </c:pt>
                <c:pt idx="9">
                  <c:v>74.147752886639751</c:v>
                </c:pt>
                <c:pt idx="10">
                  <c:v>74.161259137821162</c:v>
                </c:pt>
                <c:pt idx="11">
                  <c:v>74.174765389002573</c:v>
                </c:pt>
                <c:pt idx="12">
                  <c:v>74.188271640183984</c:v>
                </c:pt>
                <c:pt idx="13">
                  <c:v>74.201777891365367</c:v>
                </c:pt>
                <c:pt idx="14">
                  <c:v>74.473543856921694</c:v>
                </c:pt>
                <c:pt idx="15">
                  <c:v>75.473955010756953</c:v>
                </c:pt>
                <c:pt idx="16">
                  <c:v>74.305105632366292</c:v>
                </c:pt>
                <c:pt idx="17">
                  <c:v>73.21622727451448</c:v>
                </c:pt>
                <c:pt idx="18">
                  <c:v>74.924792972150499</c:v>
                </c:pt>
                <c:pt idx="19">
                  <c:v>72.784590528629352</c:v>
                </c:pt>
                <c:pt idx="20">
                  <c:v>72.948345902472141</c:v>
                </c:pt>
                <c:pt idx="21">
                  <c:v>74.070102698879566</c:v>
                </c:pt>
                <c:pt idx="22">
                  <c:v>75.532101830136185</c:v>
                </c:pt>
                <c:pt idx="23">
                  <c:v>73.124320190398905</c:v>
                </c:pt>
                <c:pt idx="24">
                  <c:v>73.707809911394008</c:v>
                </c:pt>
                <c:pt idx="25">
                  <c:v>74.745905753951448</c:v>
                </c:pt>
                <c:pt idx="26">
                  <c:v>74.297996555249497</c:v>
                </c:pt>
                <c:pt idx="27">
                  <c:v>74.382118976956548</c:v>
                </c:pt>
                <c:pt idx="28">
                  <c:v>73.849978471159019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70A-4368-BB55-D9F2A867EFC9}"/>
            </c:ext>
          </c:extLst>
        </c:ser>
        <c:ser>
          <c:idx val="1"/>
          <c:order val="2"/>
          <c:tx>
            <c:strRef>
              <c:f>'Z:\Air Emissions\Annual Inventory Compilation\2019data\Data Processing\Agriculture\[Agriculture_2019_WEMv2.xlsx]CH4 EFs'!$A$6</c:f>
              <c:strCache>
                <c:ptCount val="1"/>
                <c:pt idx="0">
                  <c:v>Dairy cows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'[1]CH4 EFs'!$B$4:$AE$4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xVal>
          <c:yVal>
            <c:numRef>
              <c:f>'[1]CH4 EFs'!$B$6:$AE$6</c:f>
              <c:numCache>
                <c:formatCode>General</c:formatCode>
                <c:ptCount val="30"/>
                <c:pt idx="0">
                  <c:v>101.37611806855924</c:v>
                </c:pt>
                <c:pt idx="1">
                  <c:v>101.99276915007596</c:v>
                </c:pt>
                <c:pt idx="2">
                  <c:v>102.60942023159268</c:v>
                </c:pt>
                <c:pt idx="3">
                  <c:v>103.2260713131094</c:v>
                </c:pt>
                <c:pt idx="4">
                  <c:v>103.84272239462612</c:v>
                </c:pt>
                <c:pt idx="5">
                  <c:v>104.45937347614284</c:v>
                </c:pt>
                <c:pt idx="6">
                  <c:v>105.07602455765957</c:v>
                </c:pt>
                <c:pt idx="7">
                  <c:v>105.69267563917629</c:v>
                </c:pt>
                <c:pt idx="8">
                  <c:v>106.30932672069301</c:v>
                </c:pt>
                <c:pt idx="9">
                  <c:v>106.92597780220973</c:v>
                </c:pt>
                <c:pt idx="10">
                  <c:v>107.54262888372645</c:v>
                </c:pt>
                <c:pt idx="11">
                  <c:v>108.15927996524317</c:v>
                </c:pt>
                <c:pt idx="12">
                  <c:v>108.77593104675989</c:v>
                </c:pt>
                <c:pt idx="13">
                  <c:v>109.39258212827664</c:v>
                </c:pt>
                <c:pt idx="14">
                  <c:v>109.47683126076856</c:v>
                </c:pt>
                <c:pt idx="15">
                  <c:v>112.58275801208032</c:v>
                </c:pt>
                <c:pt idx="16">
                  <c:v>112.42329941852149</c:v>
                </c:pt>
                <c:pt idx="17">
                  <c:v>112.70647701397564</c:v>
                </c:pt>
                <c:pt idx="18">
                  <c:v>111.52818613558803</c:v>
                </c:pt>
                <c:pt idx="19">
                  <c:v>109.97524860516805</c:v>
                </c:pt>
                <c:pt idx="20">
                  <c:v>114.45546369963992</c:v>
                </c:pt>
                <c:pt idx="21">
                  <c:v>115.05745551507509</c:v>
                </c:pt>
                <c:pt idx="22">
                  <c:v>112.88239981878309</c:v>
                </c:pt>
                <c:pt idx="23">
                  <c:v>113.71812207779328</c:v>
                </c:pt>
                <c:pt idx="24">
                  <c:v>113.68399441942047</c:v>
                </c:pt>
                <c:pt idx="25">
                  <c:v>116.72611621953946</c:v>
                </c:pt>
                <c:pt idx="26">
                  <c:v>115.82716722043497</c:v>
                </c:pt>
                <c:pt idx="27">
                  <c:v>118.62354417144331</c:v>
                </c:pt>
                <c:pt idx="28">
                  <c:v>119.88272134522394</c:v>
                </c:pt>
                <c:pt idx="29">
                  <c:v>121.56357153272555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70A-4368-BB55-D9F2A867EFC9}"/>
            </c:ext>
          </c:extLst>
        </c:ser>
        <c:ser>
          <c:idx val="0"/>
          <c:order val="3"/>
          <c:tx>
            <c:v>Suckler Cows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'[1]CH4 EFs'!$B$4:$AE$4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xVal>
          <c:yVal>
            <c:numRef>
              <c:f>'[1]CH4 EFs'!$B$7:$AE$7</c:f>
              <c:numCache>
                <c:formatCode>General</c:formatCode>
                <c:ptCount val="30"/>
                <c:pt idx="0">
                  <c:v>75.361432597919929</c:v>
                </c:pt>
                <c:pt idx="1">
                  <c:v>75.354730809136072</c:v>
                </c:pt>
                <c:pt idx="2">
                  <c:v>75.348029020352215</c:v>
                </c:pt>
                <c:pt idx="3">
                  <c:v>75.341327231568357</c:v>
                </c:pt>
                <c:pt idx="4">
                  <c:v>75.3346254427845</c:v>
                </c:pt>
                <c:pt idx="5">
                  <c:v>75.327923654000642</c:v>
                </c:pt>
                <c:pt idx="6">
                  <c:v>75.321221865216785</c:v>
                </c:pt>
                <c:pt idx="7">
                  <c:v>75.314520076432927</c:v>
                </c:pt>
                <c:pt idx="8">
                  <c:v>75.30781828764907</c:v>
                </c:pt>
                <c:pt idx="9">
                  <c:v>75.301116498865213</c:v>
                </c:pt>
                <c:pt idx="10">
                  <c:v>75.294414710081355</c:v>
                </c:pt>
                <c:pt idx="11">
                  <c:v>75.287712921297498</c:v>
                </c:pt>
                <c:pt idx="12">
                  <c:v>75.28101113251364</c:v>
                </c:pt>
                <c:pt idx="13">
                  <c:v>75.274309343729712</c:v>
                </c:pt>
                <c:pt idx="14">
                  <c:v>75.439463336285016</c:v>
                </c:pt>
                <c:pt idx="15">
                  <c:v>76.350884996787073</c:v>
                </c:pt>
                <c:pt idx="16">
                  <c:v>75.04064824132189</c:v>
                </c:pt>
                <c:pt idx="17">
                  <c:v>73.756681815280714</c:v>
                </c:pt>
                <c:pt idx="18">
                  <c:v>75.36386268535955</c:v>
                </c:pt>
                <c:pt idx="19">
                  <c:v>73.036024319016661</c:v>
                </c:pt>
                <c:pt idx="20">
                  <c:v>73.086040032628048</c:v>
                </c:pt>
                <c:pt idx="21">
                  <c:v>74.036427792859627</c:v>
                </c:pt>
                <c:pt idx="22">
                  <c:v>75.421229421093784</c:v>
                </c:pt>
                <c:pt idx="23">
                  <c:v>72.878219301512743</c:v>
                </c:pt>
                <c:pt idx="24">
                  <c:v>73.328316313894959</c:v>
                </c:pt>
                <c:pt idx="25">
                  <c:v>74.202723757164989</c:v>
                </c:pt>
                <c:pt idx="26">
                  <c:v>73.813867165587993</c:v>
                </c:pt>
                <c:pt idx="27">
                  <c:v>73.825829062035581</c:v>
                </c:pt>
                <c:pt idx="28">
                  <c:v>73.461996649952638</c:v>
                </c:pt>
                <c:pt idx="29">
                  <c:v>73.648305460320557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70A-4368-BB55-D9F2A867E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631864"/>
        <c:axId val="708626288"/>
      </c:scatterChart>
      <c:valAx>
        <c:axId val="708631864"/>
        <c:scaling>
          <c:orientation val="minMax"/>
          <c:max val="2020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26288"/>
        <c:crosses val="autoZero"/>
        <c:crossBetween val="midCat"/>
        <c:majorUnit val="5"/>
      </c:valAx>
      <c:valAx>
        <c:axId val="708626288"/>
        <c:scaling>
          <c:orientation val="minMax"/>
          <c:max val="122"/>
          <c:min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0" i="0" u="none" strike="noStrike" baseline="0">
                    <a:effectLst/>
                  </a:rPr>
                  <a:t>kg CH</a:t>
                </a:r>
                <a:r>
                  <a:rPr lang="en-GB" sz="1400" b="0" i="0" u="none" strike="noStrike" baseline="-25000">
                    <a:effectLst/>
                  </a:rPr>
                  <a:t>4</a:t>
                </a:r>
                <a:r>
                  <a:rPr lang="en-GB" sz="1400" b="0" i="0" u="none" strike="noStrike" baseline="0">
                    <a:effectLst/>
                  </a:rPr>
                  <a:t> HEAD</a:t>
                </a:r>
                <a:r>
                  <a:rPr lang="en-GB" sz="1400" b="0" i="0" u="none" strike="noStrike" baseline="30000">
                    <a:effectLst/>
                  </a:rPr>
                  <a:t>-1</a:t>
                </a:r>
                <a:r>
                  <a:rPr lang="en-GB" sz="1400" b="0" i="0" u="none" strike="noStrike" baseline="0">
                    <a:effectLst/>
                  </a:rPr>
                  <a:t> YR</a:t>
                </a:r>
                <a:r>
                  <a:rPr lang="en-GB" sz="1400" b="0" i="0" u="none" strike="noStrike" baseline="30000">
                    <a:effectLst/>
                  </a:rPr>
                  <a:t>-1</a:t>
                </a:r>
                <a:endParaRPr lang="en-GB" sz="1400" b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3186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>
                <a:effectLst/>
              </a:rPr>
              <a:t>N Excretion Rates per Cow</a:t>
            </a:r>
            <a:r>
              <a:rPr lang="en-GB" sz="1400" b="0" i="0" u="none" strike="noStrike" baseline="0"/>
              <a:t> </a:t>
            </a:r>
            <a:endParaRPr lang="en-GB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Dairy (2018)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'[2]N Excretion Rates'!$B$3:$AD$3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xVal>
          <c:yVal>
            <c:numRef>
              <c:f>'[2]N Excretion Rates'!$B$5:$AD$5</c:f>
              <c:numCache>
                <c:formatCode>General</c:formatCode>
                <c:ptCount val="29"/>
                <c:pt idx="0">
                  <c:v>95.538389063050943</c:v>
                </c:pt>
                <c:pt idx="1">
                  <c:v>95.894785729978636</c:v>
                </c:pt>
                <c:pt idx="2">
                  <c:v>96.25118239690633</c:v>
                </c:pt>
                <c:pt idx="3">
                  <c:v>96.607579063834024</c:v>
                </c:pt>
                <c:pt idx="4">
                  <c:v>96.963975730761717</c:v>
                </c:pt>
                <c:pt idx="5">
                  <c:v>97.320372397689411</c:v>
                </c:pt>
                <c:pt idx="6">
                  <c:v>97.676769064617105</c:v>
                </c:pt>
                <c:pt idx="7">
                  <c:v>98.033165731544798</c:v>
                </c:pt>
                <c:pt idx="8">
                  <c:v>98.389562398472492</c:v>
                </c:pt>
                <c:pt idx="9">
                  <c:v>98.745959065400186</c:v>
                </c:pt>
                <c:pt idx="10">
                  <c:v>99.102355732327879</c:v>
                </c:pt>
                <c:pt idx="11">
                  <c:v>99.458752399255573</c:v>
                </c:pt>
                <c:pt idx="12">
                  <c:v>99.815149066183267</c:v>
                </c:pt>
                <c:pt idx="13">
                  <c:v>100.17154573311099</c:v>
                </c:pt>
                <c:pt idx="14">
                  <c:v>99.977746902163517</c:v>
                </c:pt>
                <c:pt idx="15">
                  <c:v>102.06796630756273</c:v>
                </c:pt>
                <c:pt idx="16">
                  <c:v>102.03909918879906</c:v>
                </c:pt>
                <c:pt idx="17">
                  <c:v>101.67901489504759</c:v>
                </c:pt>
                <c:pt idx="18">
                  <c:v>100.70827564267445</c:v>
                </c:pt>
                <c:pt idx="19">
                  <c:v>99.587600542619739</c:v>
                </c:pt>
                <c:pt idx="20">
                  <c:v>102.27710785235774</c:v>
                </c:pt>
                <c:pt idx="21">
                  <c:v>102.42552392667203</c:v>
                </c:pt>
                <c:pt idx="22">
                  <c:v>100.83856113988691</c:v>
                </c:pt>
                <c:pt idx="23">
                  <c:v>100.87355381499528</c:v>
                </c:pt>
                <c:pt idx="24">
                  <c:v>100.39240422862389</c:v>
                </c:pt>
                <c:pt idx="25">
                  <c:v>101.39711938850702</c:v>
                </c:pt>
                <c:pt idx="26">
                  <c:v>100.97230945885265</c:v>
                </c:pt>
                <c:pt idx="27">
                  <c:v>102.8086368253268</c:v>
                </c:pt>
                <c:pt idx="28">
                  <c:v>103.34050092549261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B4-43DC-B110-324E1ED61F51}"/>
            </c:ext>
          </c:extLst>
        </c:ser>
        <c:ser>
          <c:idx val="3"/>
          <c:order val="1"/>
          <c:tx>
            <c:v>Sucklers (2018)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xVal>
            <c:numRef>
              <c:f>'[2]N Excretion Rates'!$B$3:$AD$3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xVal>
          <c:yVal>
            <c:numRef>
              <c:f>'[2]N Excretion Rates'!$B$6:$AD$6</c:f>
              <c:numCache>
                <c:formatCode>General</c:formatCode>
                <c:ptCount val="29"/>
                <c:pt idx="0">
                  <c:v>76.489304524505556</c:v>
                </c:pt>
                <c:pt idx="1">
                  <c:v>76.495291554272271</c:v>
                </c:pt>
                <c:pt idx="2">
                  <c:v>76.501278584038985</c:v>
                </c:pt>
                <c:pt idx="3">
                  <c:v>76.5072656138057</c:v>
                </c:pt>
                <c:pt idx="4">
                  <c:v>76.513252643572415</c:v>
                </c:pt>
                <c:pt idx="5">
                  <c:v>76.519239673339129</c:v>
                </c:pt>
                <c:pt idx="6">
                  <c:v>76.525226703105844</c:v>
                </c:pt>
                <c:pt idx="7">
                  <c:v>76.531213732872558</c:v>
                </c:pt>
                <c:pt idx="8">
                  <c:v>76.537200762639273</c:v>
                </c:pt>
                <c:pt idx="9">
                  <c:v>76.543187792405988</c:v>
                </c:pt>
                <c:pt idx="10">
                  <c:v>76.549174822172702</c:v>
                </c:pt>
                <c:pt idx="11">
                  <c:v>76.555161851939417</c:v>
                </c:pt>
                <c:pt idx="12">
                  <c:v>76.561148881706131</c:v>
                </c:pt>
                <c:pt idx="13">
                  <c:v>76.567135911472846</c:v>
                </c:pt>
                <c:pt idx="14">
                  <c:v>76.811031139823186</c:v>
                </c:pt>
                <c:pt idx="15">
                  <c:v>77.702201211503606</c:v>
                </c:pt>
                <c:pt idx="16">
                  <c:v>76.67110274647608</c:v>
                </c:pt>
                <c:pt idx="17">
                  <c:v>75.709083346462222</c:v>
                </c:pt>
                <c:pt idx="18">
                  <c:v>77.231551782050119</c:v>
                </c:pt>
                <c:pt idx="19">
                  <c:v>75.326367802154721</c:v>
                </c:pt>
                <c:pt idx="20">
                  <c:v>75.465479658764238</c:v>
                </c:pt>
                <c:pt idx="21">
                  <c:v>76.456918164335889</c:v>
                </c:pt>
                <c:pt idx="22">
                  <c:v>77.760525177025741</c:v>
                </c:pt>
                <c:pt idx="23">
                  <c:v>75.629776091959044</c:v>
                </c:pt>
                <c:pt idx="24">
                  <c:v>76.14659787187388</c:v>
                </c:pt>
                <c:pt idx="25">
                  <c:v>77.062685194120334</c:v>
                </c:pt>
                <c:pt idx="26">
                  <c:v>76.660972252746262</c:v>
                </c:pt>
                <c:pt idx="27">
                  <c:v>76.734070833750451</c:v>
                </c:pt>
                <c:pt idx="28">
                  <c:v>76.268560483888479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B4-43DC-B110-324E1ED61F51}"/>
            </c:ext>
          </c:extLst>
        </c:ser>
        <c:ser>
          <c:idx val="1"/>
          <c:order val="2"/>
          <c:tx>
            <c:strRef>
              <c:f>'Z:\Air Emissions\Annual Inventory Compilation\2019data\Data Processing\Agriculture\[Agriculture_2019_WEMv2.xlsx]N Excretion Rates'!$A$5</c:f>
              <c:strCache>
                <c:ptCount val="1"/>
                <c:pt idx="0">
                  <c:v>DairyCows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'[1]N Excretion Rates'!$B$3:$AE$3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xVal>
          <c:yVal>
            <c:numRef>
              <c:f>'[1]N Excretion Rates'!$B$5:$AE$5</c:f>
              <c:numCache>
                <c:formatCode>General</c:formatCode>
                <c:ptCount val="30"/>
                <c:pt idx="0">
                  <c:v>97.855466761266712</c:v>
                </c:pt>
                <c:pt idx="1">
                  <c:v>98.236571274206568</c:v>
                </c:pt>
                <c:pt idx="2">
                  <c:v>98.617675787146425</c:v>
                </c:pt>
                <c:pt idx="3">
                  <c:v>98.998780300086281</c:v>
                </c:pt>
                <c:pt idx="4">
                  <c:v>99.379884813026138</c:v>
                </c:pt>
                <c:pt idx="5">
                  <c:v>99.760989325965994</c:v>
                </c:pt>
                <c:pt idx="6">
                  <c:v>100.14209383890585</c:v>
                </c:pt>
                <c:pt idx="7">
                  <c:v>100.52319835184571</c:v>
                </c:pt>
                <c:pt idx="8">
                  <c:v>100.90430286478556</c:v>
                </c:pt>
                <c:pt idx="9">
                  <c:v>101.28540737772542</c:v>
                </c:pt>
                <c:pt idx="10">
                  <c:v>101.66651189066528</c:v>
                </c:pt>
                <c:pt idx="11">
                  <c:v>102.04761640360513</c:v>
                </c:pt>
                <c:pt idx="12">
                  <c:v>102.42872091654499</c:v>
                </c:pt>
                <c:pt idx="13">
                  <c:v>102.80982542948479</c:v>
                </c:pt>
                <c:pt idx="14">
                  <c:v>102.45131493840277</c:v>
                </c:pt>
                <c:pt idx="15">
                  <c:v>104.43290055694899</c:v>
                </c:pt>
                <c:pt idx="16">
                  <c:v>103.82378031957286</c:v>
                </c:pt>
                <c:pt idx="17">
                  <c:v>103.54235352999989</c:v>
                </c:pt>
                <c:pt idx="18">
                  <c:v>102.48477351171861</c:v>
                </c:pt>
                <c:pt idx="19">
                  <c:v>100.91771488401166</c:v>
                </c:pt>
                <c:pt idx="20">
                  <c:v>103.75242542243194</c:v>
                </c:pt>
                <c:pt idx="21">
                  <c:v>103.44875438177019</c:v>
                </c:pt>
                <c:pt idx="22">
                  <c:v>102.10899643572726</c:v>
                </c:pt>
                <c:pt idx="23">
                  <c:v>102.39764496527648</c:v>
                </c:pt>
                <c:pt idx="24">
                  <c:v>100.81422179788657</c:v>
                </c:pt>
                <c:pt idx="25">
                  <c:v>102.93036336085562</c:v>
                </c:pt>
                <c:pt idx="26">
                  <c:v>102.78379980261556</c:v>
                </c:pt>
                <c:pt idx="27">
                  <c:v>105.28597897413977</c:v>
                </c:pt>
                <c:pt idx="28">
                  <c:v>108.23086073821402</c:v>
                </c:pt>
                <c:pt idx="29">
                  <c:v>108.56038635583445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8B4-43DC-B110-324E1ED61F51}"/>
            </c:ext>
          </c:extLst>
        </c:ser>
        <c:ser>
          <c:idx val="0"/>
          <c:order val="3"/>
          <c:tx>
            <c:v>Suckler Cows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'[1]N Excretion Rates'!$B$3:$AE$3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xVal>
          <c:yVal>
            <c:numRef>
              <c:f>'[1]N Excretion Rates'!$B$6:$AE$6</c:f>
              <c:numCache>
                <c:formatCode>General</c:formatCode>
                <c:ptCount val="30"/>
                <c:pt idx="0">
                  <c:v>79.122725279169387</c:v>
                </c:pt>
                <c:pt idx="1">
                  <c:v>79.06674762693082</c:v>
                </c:pt>
                <c:pt idx="2">
                  <c:v>79.010769974692252</c:v>
                </c:pt>
                <c:pt idx="3">
                  <c:v>78.954792322453685</c:v>
                </c:pt>
                <c:pt idx="4">
                  <c:v>78.898814670215117</c:v>
                </c:pt>
                <c:pt idx="5">
                  <c:v>78.842837017976549</c:v>
                </c:pt>
                <c:pt idx="6">
                  <c:v>78.786859365737982</c:v>
                </c:pt>
                <c:pt idx="7">
                  <c:v>78.730881713499414</c:v>
                </c:pt>
                <c:pt idx="8">
                  <c:v>78.674904061260847</c:v>
                </c:pt>
                <c:pt idx="9">
                  <c:v>78.618926409022279</c:v>
                </c:pt>
                <c:pt idx="10">
                  <c:v>78.562948756783712</c:v>
                </c:pt>
                <c:pt idx="11">
                  <c:v>78.506971104545144</c:v>
                </c:pt>
                <c:pt idx="12">
                  <c:v>78.450993452306577</c:v>
                </c:pt>
                <c:pt idx="13">
                  <c:v>78.395015800067995</c:v>
                </c:pt>
                <c:pt idx="14">
                  <c:v>78.213776278169505</c:v>
                </c:pt>
                <c:pt idx="15">
                  <c:v>78.54650255937851</c:v>
                </c:pt>
                <c:pt idx="16">
                  <c:v>77.06026397344516</c:v>
                </c:pt>
                <c:pt idx="17">
                  <c:v>75.512237387319914</c:v>
                </c:pt>
                <c:pt idx="18">
                  <c:v>76.507806876076643</c:v>
                </c:pt>
                <c:pt idx="19">
                  <c:v>74.100343635326141</c:v>
                </c:pt>
                <c:pt idx="20">
                  <c:v>73.758630523487057</c:v>
                </c:pt>
                <c:pt idx="21">
                  <c:v>74.054699441860862</c:v>
                </c:pt>
                <c:pt idx="22">
                  <c:v>74.812589330878396</c:v>
                </c:pt>
                <c:pt idx="23">
                  <c:v>72.296185430510747</c:v>
                </c:pt>
                <c:pt idx="24">
                  <c:v>71.963354501595532</c:v>
                </c:pt>
                <c:pt idx="25">
                  <c:v>72.951051677201818</c:v>
                </c:pt>
                <c:pt idx="26">
                  <c:v>72.750833269309211</c:v>
                </c:pt>
                <c:pt idx="27">
                  <c:v>73.333979850363704</c:v>
                </c:pt>
                <c:pt idx="28">
                  <c:v>74.3283575117118</c:v>
                </c:pt>
                <c:pt idx="29">
                  <c:v>74.460803297166507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8B4-43DC-B110-324E1ED61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631864"/>
        <c:axId val="708626288"/>
      </c:scatterChart>
      <c:valAx>
        <c:axId val="708631864"/>
        <c:scaling>
          <c:orientation val="minMax"/>
          <c:max val="2020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26288"/>
        <c:crosses val="autoZero"/>
        <c:crossBetween val="midCat"/>
        <c:majorUnit val="5"/>
      </c:valAx>
      <c:valAx>
        <c:axId val="708626288"/>
        <c:scaling>
          <c:orientation val="minMax"/>
          <c:max val="110"/>
          <c:min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0" i="0" u="none" strike="noStrike" baseline="0">
                    <a:effectLst/>
                  </a:rPr>
                  <a:t>kg N HEAD</a:t>
                </a:r>
                <a:r>
                  <a:rPr lang="en-GB" sz="1400" b="0" i="0" u="none" strike="noStrike" baseline="30000">
                    <a:effectLst/>
                  </a:rPr>
                  <a:t>-1</a:t>
                </a:r>
                <a:r>
                  <a:rPr lang="en-GB" sz="1400" b="0" i="0" u="none" strike="noStrike" baseline="0">
                    <a:effectLst/>
                  </a:rPr>
                  <a:t> YR</a:t>
                </a:r>
                <a:r>
                  <a:rPr lang="en-GB" sz="1400" b="0" i="0" u="none" strike="noStrike" baseline="30000">
                    <a:effectLst/>
                  </a:rPr>
                  <a:t>-1</a:t>
                </a:r>
                <a:endParaRPr lang="en-GB" sz="1400" b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3186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Milk Yield (L) per cow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657230190477485"/>
          <c:y val="0.15535508768746023"/>
          <c:w val="0.68285193855031989"/>
          <c:h val="0.62327647374900741"/>
        </c:manualLayout>
      </c:layout>
      <c:scatterChart>
        <c:scatterStyle val="lineMarker"/>
        <c:varyColors val="0"/>
        <c:ser>
          <c:idx val="1"/>
          <c:order val="0"/>
          <c:tx>
            <c:strRef>
              <c:f>'Z:\Air Emissions\Annual Inventory Compilation\2019data\Data Processing\Agriculture\[Agriculture_2019_WEMv2.xlsx]Milk Yield'!$A$9</c:f>
              <c:strCache>
                <c:ptCount val="1"/>
                <c:pt idx="0">
                  <c:v>Yield/cow, 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'[1]Milk Yield'!$B$2:$AE$2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xVal>
          <c:yVal>
            <c:numRef>
              <c:f>'[1]Milk Yield'!$B$9:$AE$9</c:f>
              <c:numCache>
                <c:formatCode>General</c:formatCode>
                <c:ptCount val="30"/>
                <c:pt idx="0">
                  <c:v>4071.1005257466718</c:v>
                </c:pt>
                <c:pt idx="1">
                  <c:v>4123.4345501756534</c:v>
                </c:pt>
                <c:pt idx="2">
                  <c:v>4307.0061408026613</c:v>
                </c:pt>
                <c:pt idx="3">
                  <c:v>4279.454017039573</c:v>
                </c:pt>
                <c:pt idx="4">
                  <c:v>4367.1116458132819</c:v>
                </c:pt>
                <c:pt idx="5">
                  <c:v>4419.6289866774314</c:v>
                </c:pt>
                <c:pt idx="6">
                  <c:v>4454.2860596293312</c:v>
                </c:pt>
                <c:pt idx="7">
                  <c:v>4474.7545146956909</c:v>
                </c:pt>
                <c:pt idx="8">
                  <c:v>4383.115514264573</c:v>
                </c:pt>
                <c:pt idx="9">
                  <c:v>4470.1004043126686</c:v>
                </c:pt>
                <c:pt idx="10">
                  <c:v>4586.9912886752763</c:v>
                </c:pt>
                <c:pt idx="11">
                  <c:v>4731.2823428448837</c:v>
                </c:pt>
                <c:pt idx="12">
                  <c:v>4703.6545708304247</c:v>
                </c:pt>
                <c:pt idx="13">
                  <c:v>4793.374765417012</c:v>
                </c:pt>
                <c:pt idx="14">
                  <c:v>4783.8565345274164</c:v>
                </c:pt>
                <c:pt idx="15">
                  <c:v>5085.3102540348136</c:v>
                </c:pt>
                <c:pt idx="16">
                  <c:v>5089.9940688018969</c:v>
                </c:pt>
                <c:pt idx="17">
                  <c:v>5083.382706088938</c:v>
                </c:pt>
                <c:pt idx="18">
                  <c:v>4946.628106431368</c:v>
                </c:pt>
                <c:pt idx="19">
                  <c:v>4786.0838812042857</c:v>
                </c:pt>
                <c:pt idx="20">
                  <c:v>5225.2318298887949</c:v>
                </c:pt>
                <c:pt idx="21">
                  <c:v>5250.1650551474968</c:v>
                </c:pt>
                <c:pt idx="22">
                  <c:v>5000.2693211944452</c:v>
                </c:pt>
                <c:pt idx="23">
                  <c:v>5068.4096722391851</c:v>
                </c:pt>
                <c:pt idx="24">
                  <c:v>5041.9563638441832</c:v>
                </c:pt>
                <c:pt idx="25">
                  <c:v>5303.1232750673234</c:v>
                </c:pt>
                <c:pt idx="26">
                  <c:v>5190.4226236646546</c:v>
                </c:pt>
                <c:pt idx="27">
                  <c:v>5447.4121160985596</c:v>
                </c:pt>
                <c:pt idx="28">
                  <c:v>5522.743290782455</c:v>
                </c:pt>
                <c:pt idx="29">
                  <c:v>5652.1668025430627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F2-49AC-AF2F-76FF245DA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631864"/>
        <c:axId val="708626288"/>
      </c:scatterChart>
      <c:valAx>
        <c:axId val="708631864"/>
        <c:scaling>
          <c:orientation val="minMax"/>
          <c:max val="2020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26288"/>
        <c:crosses val="autoZero"/>
        <c:crossBetween val="midCat"/>
        <c:majorUnit val="5"/>
      </c:valAx>
      <c:valAx>
        <c:axId val="708626288"/>
        <c:scaling>
          <c:orientation val="minMax"/>
          <c:max val="5700"/>
          <c:min val="4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Yield/cow,</a:t>
                </a:r>
                <a:r>
                  <a:rPr lang="en-GB" baseline="0"/>
                  <a:t> L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31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Milk Solids</a:t>
            </a:r>
            <a:r>
              <a:rPr lang="en-US" b="1" baseline="0" dirty="0"/>
              <a:t> Content (%)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Fat Content (%)</c:v>
          </c:tx>
          <c:spPr>
            <a:ln w="25400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xVal>
            <c:numRef>
              <c:f>'[3]Fat %'!$C$5:$AF$5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xVal>
          <c:yVal>
            <c:numRef>
              <c:f>'[3]Fat %'!$C$20:$AF$20</c:f>
              <c:numCache>
                <c:formatCode>General</c:formatCode>
                <c:ptCount val="30"/>
                <c:pt idx="0">
                  <c:v>3.5400810990385367</c:v>
                </c:pt>
                <c:pt idx="1">
                  <c:v>3.5486663768917688</c:v>
                </c:pt>
                <c:pt idx="2">
                  <c:v>3.5595302644466211</c:v>
                </c:pt>
                <c:pt idx="3">
                  <c:v>3.5558288134922202</c:v>
                </c:pt>
                <c:pt idx="4">
                  <c:v>3.5679279226486966</c:v>
                </c:pt>
                <c:pt idx="5">
                  <c:v>3.5785713451203365</c:v>
                </c:pt>
                <c:pt idx="6">
                  <c:v>3.5879870925101569</c:v>
                </c:pt>
                <c:pt idx="7">
                  <c:v>3.6110468988755233</c:v>
                </c:pt>
                <c:pt idx="8">
                  <c:v>3.6677655529487909</c:v>
                </c:pt>
                <c:pt idx="9">
                  <c:v>3.6975099028813867</c:v>
                </c:pt>
                <c:pt idx="10">
                  <c:v>3.7055524514597011</c:v>
                </c:pt>
                <c:pt idx="11">
                  <c:v>3.735655666480004</c:v>
                </c:pt>
                <c:pt idx="12">
                  <c:v>3.7355127873934393</c:v>
                </c:pt>
                <c:pt idx="13">
                  <c:v>3.7315883265464409</c:v>
                </c:pt>
                <c:pt idx="14">
                  <c:v>3.7506940969507427</c:v>
                </c:pt>
                <c:pt idx="15">
                  <c:v>3.7748353101540095</c:v>
                </c:pt>
                <c:pt idx="16">
                  <c:v>3.7541899562458125</c:v>
                </c:pt>
                <c:pt idx="17">
                  <c:v>3.7945919634235259</c:v>
                </c:pt>
                <c:pt idx="18">
                  <c:v>3.8256318653531047</c:v>
                </c:pt>
                <c:pt idx="19">
                  <c:v>3.831512966794139</c:v>
                </c:pt>
                <c:pt idx="20">
                  <c:v>3.8511423821857962</c:v>
                </c:pt>
                <c:pt idx="21">
                  <c:v>3.8904009596250777</c:v>
                </c:pt>
                <c:pt idx="22">
                  <c:v>3.9428852365026268</c:v>
                </c:pt>
                <c:pt idx="23">
                  <c:v>3.9371958618400429</c:v>
                </c:pt>
                <c:pt idx="24">
                  <c:v>3.9842762808483512</c:v>
                </c:pt>
                <c:pt idx="25">
                  <c:v>4.0312853189060709</c:v>
                </c:pt>
                <c:pt idx="26">
                  <c:v>4.0967639452713867</c:v>
                </c:pt>
                <c:pt idx="27">
                  <c:v>4.0862642507022082</c:v>
                </c:pt>
                <c:pt idx="28">
                  <c:v>4.1380689773371477</c:v>
                </c:pt>
                <c:pt idx="29">
                  <c:v>4.1675227267035639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69-4311-8EC0-462202658F17}"/>
            </c:ext>
          </c:extLst>
        </c:ser>
        <c:ser>
          <c:idx val="2"/>
          <c:order val="1"/>
          <c:tx>
            <c:v>Protein Content (%)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'[3]Protein %'!$C$5:$AF$5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xVal>
          <c:yVal>
            <c:numRef>
              <c:f>'[3]Protein %'!$C$20:$AF$20</c:f>
              <c:numCache>
                <c:formatCode>General</c:formatCode>
                <c:ptCount val="30"/>
                <c:pt idx="0">
                  <c:v>3.2085263425310715</c:v>
                </c:pt>
                <c:pt idx="1">
                  <c:v>3.1820120915161816</c:v>
                </c:pt>
                <c:pt idx="2">
                  <c:v>3.2059163565132227</c:v>
                </c:pt>
                <c:pt idx="3">
                  <c:v>3.2027453580901852</c:v>
                </c:pt>
                <c:pt idx="4">
                  <c:v>3.2037562261939638</c:v>
                </c:pt>
                <c:pt idx="5">
                  <c:v>3.1845967365059584</c:v>
                </c:pt>
                <c:pt idx="6">
                  <c:v>3.1840510856676323</c:v>
                </c:pt>
                <c:pt idx="7">
                  <c:v>3.2076423226109783</c:v>
                </c:pt>
                <c:pt idx="8">
                  <c:v>3.2319887145052988</c:v>
                </c:pt>
                <c:pt idx="9">
                  <c:v>3.2488440271047394</c:v>
                </c:pt>
                <c:pt idx="10">
                  <c:v>3.2696434059026598</c:v>
                </c:pt>
                <c:pt idx="11">
                  <c:v>3.2822967153918938</c:v>
                </c:pt>
                <c:pt idx="12">
                  <c:v>3.2727017467162138</c:v>
                </c:pt>
                <c:pt idx="13">
                  <c:v>3.2945406243940276</c:v>
                </c:pt>
                <c:pt idx="14">
                  <c:v>3.2982623143080532</c:v>
                </c:pt>
                <c:pt idx="15">
                  <c:v>3.2977753138160444</c:v>
                </c:pt>
                <c:pt idx="16">
                  <c:v>3.2995386101147073</c:v>
                </c:pt>
                <c:pt idx="17">
                  <c:v>3.3251875135486668</c:v>
                </c:pt>
                <c:pt idx="18">
                  <c:v>3.3438328646855351</c:v>
                </c:pt>
                <c:pt idx="19">
                  <c:v>3.3312580193509285</c:v>
                </c:pt>
                <c:pt idx="20">
                  <c:v>3.367266401206169</c:v>
                </c:pt>
                <c:pt idx="21">
                  <c:v>3.371531308697997</c:v>
                </c:pt>
                <c:pt idx="22">
                  <c:v>3.3633070234113709</c:v>
                </c:pt>
                <c:pt idx="23">
                  <c:v>3.3888706732808376</c:v>
                </c:pt>
                <c:pt idx="24">
                  <c:v>3.4286109832524869</c:v>
                </c:pt>
                <c:pt idx="25">
                  <c:v>3.5017944427939263</c:v>
                </c:pt>
                <c:pt idx="26">
                  <c:v>3.4535382649225665</c:v>
                </c:pt>
                <c:pt idx="27">
                  <c:v>3.4832970755080681</c:v>
                </c:pt>
                <c:pt idx="28">
                  <c:v>3.4784037125416942</c:v>
                </c:pt>
                <c:pt idx="29">
                  <c:v>3.5381575718113747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69-4311-8EC0-462202658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631864"/>
        <c:axId val="708626288"/>
      </c:scatterChart>
      <c:valAx>
        <c:axId val="708631864"/>
        <c:scaling>
          <c:orientation val="minMax"/>
          <c:max val="2020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26288"/>
        <c:crosses val="autoZero"/>
        <c:crossBetween val="midCat"/>
        <c:majorUnit val="5"/>
      </c:valAx>
      <c:valAx>
        <c:axId val="708626288"/>
        <c:scaling>
          <c:orientation val="minMax"/>
          <c:max val="4.2"/>
          <c:min val="3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Milk content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31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A5ED7-C92C-478C-8548-D904C2B3C3E4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622C2-0A03-44BA-837B-8196EA9E2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31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620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071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6295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4561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3102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337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02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664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067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986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448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5251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442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22C2-0A03-44BA-837B-8196EA9E24AE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966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2880000"/>
            <a:ext cx="9163050" cy="2263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2880000"/>
            <a:ext cx="9163050" cy="1800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85799" y="2880000"/>
            <a:ext cx="7774633" cy="156371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443718"/>
            <a:ext cx="7774632" cy="699782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3768" y="99566"/>
            <a:ext cx="4178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+Tex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347615"/>
            <a:ext cx="5194920" cy="32403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9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+Tex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347615"/>
            <a:ext cx="5194920" cy="32403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78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2880000"/>
            <a:ext cx="9163050" cy="2263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2880000"/>
            <a:ext cx="9163050" cy="1800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85800" y="2880000"/>
            <a:ext cx="7774633" cy="156371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443718"/>
            <a:ext cx="7774632" cy="699782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56141"/>
          <a:stretch/>
        </p:blipFill>
        <p:spPr>
          <a:xfrm>
            <a:off x="431801" y="555526"/>
            <a:ext cx="3631714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238501" y="-16272"/>
            <a:ext cx="5905499" cy="5159772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569712" y="2474713"/>
            <a:ext cx="5159773" cy="177802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b="64656"/>
          <a:stretch/>
        </p:blipFill>
        <p:spPr>
          <a:xfrm>
            <a:off x="-38100" y="1683729"/>
            <a:ext cx="3073400" cy="11760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38500" y="-16272"/>
            <a:ext cx="5924549" cy="4320000"/>
          </a:xfrm>
          <a:prstGeom prst="rect">
            <a:avLst/>
          </a:prstGeom>
        </p:spPr>
        <p:txBody>
          <a:bodyPr lIns="360000" tIns="0" rIns="360000" bIns="144000" anchor="ctr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8500" y="4303713"/>
            <a:ext cx="5940000" cy="839787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83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411-EPA-TitleSlide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2283718"/>
            <a:ext cx="6262463" cy="2160000"/>
          </a:xfrm>
          <a:prstGeom prst="rect">
            <a:avLst/>
          </a:prstGeom>
        </p:spPr>
        <p:txBody>
          <a:bodyPr lIns="0" tIns="0" rIns="0" bIns="144000" anchor="ctr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443718"/>
            <a:ext cx="6262462" cy="699782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l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5700" y="-44450"/>
            <a:ext cx="4178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822960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822960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716016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3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716016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4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1880" y="1347614"/>
            <a:ext cx="519492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896491"/>
            <a:ext cx="519492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1880" y="1347614"/>
            <a:ext cx="519492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896491"/>
            <a:ext cx="519492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9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55" r:id="rId12"/>
    <p:sldLayoutId id="214748366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IE" dirty="0"/>
              <a:t>Greenhouse Gas </a:t>
            </a:r>
            <a:br>
              <a:rPr lang="en-IE" dirty="0"/>
            </a:br>
            <a:r>
              <a:rPr lang="en-IE" dirty="0"/>
              <a:t>Emissions: Agriculture Sector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Emissions Statistics team, EPA November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F0B29-3F12-4AD7-A9AC-92F2FE46A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813" y="123479"/>
            <a:ext cx="3548016" cy="36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5E67-B2F3-4F6F-B9A4-1360FC02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Agricultural Emissions 1990-2019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461C437-48E8-4F68-8993-959179807D9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39552" y="1063229"/>
            <a:ext cx="7560840" cy="3668761"/>
          </a:xfrm>
        </p:spPr>
      </p:pic>
    </p:spTree>
    <p:extLst>
      <p:ext uri="{BB962C8B-B14F-4D97-AF65-F5344CB8AC3E}">
        <p14:creationId xmlns:p14="http://schemas.microsoft.com/office/powerpoint/2010/main" val="19031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26AB-354F-49AF-AE76-1ACD493C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</a:t>
            </a:r>
            <a:r>
              <a:rPr lang="en-IE" baseline="-25000" dirty="0"/>
              <a:t>4</a:t>
            </a:r>
            <a:r>
              <a:rPr lang="en-IE" dirty="0"/>
              <a:t> and Nitrogen Excretion Rates </a:t>
            </a:r>
            <a:br>
              <a:rPr lang="en-IE" dirty="0"/>
            </a:br>
            <a:r>
              <a:rPr lang="en-IE" dirty="0"/>
              <a:t>per Cow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9590FFC7-3213-4752-B538-55DFA2D849CF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457200" y="1203325"/>
          <a:ext cx="3970338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1605384B-B642-4241-9611-936A29D7D95F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4716463" y="1203325"/>
          <a:ext cx="3970337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116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C310-A9B4-45E0-95D8-95F8506C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Trends in Milk Yield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1930216-77C6-492A-8DEF-54449B92492C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45780117"/>
              </p:ext>
            </p:extLst>
          </p:nvPr>
        </p:nvGraphicFramePr>
        <p:xfrm>
          <a:off x="457200" y="1347788"/>
          <a:ext cx="3970338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98CE210-9E2C-48C6-9B71-988C23E52EA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136230570"/>
              </p:ext>
            </p:extLst>
          </p:nvPr>
        </p:nvGraphicFramePr>
        <p:xfrm>
          <a:off x="4716463" y="1347788"/>
          <a:ext cx="397033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88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C310-A9B4-45E0-95D8-95F8506C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</a:t>
            </a:r>
            <a:r>
              <a:rPr lang="en-IE" baseline="-25000" dirty="0"/>
              <a:t>4</a:t>
            </a:r>
            <a:r>
              <a:rPr lang="en-IE" dirty="0"/>
              <a:t> and Nitrogen Excretion Rates </a:t>
            </a:r>
            <a:br>
              <a:rPr lang="en-IE" dirty="0"/>
            </a:br>
            <a:r>
              <a:rPr lang="en-IE" dirty="0"/>
              <a:t>vs Milk Yield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312267-6CC1-4408-9DCA-886D20547DF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79482068"/>
              </p:ext>
            </p:extLst>
          </p:nvPr>
        </p:nvGraphicFramePr>
        <p:xfrm>
          <a:off x="457200" y="1347788"/>
          <a:ext cx="3970338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D397774-339D-40DC-A1A8-E605D43E2075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144053256"/>
              </p:ext>
            </p:extLst>
          </p:nvPr>
        </p:nvGraphicFramePr>
        <p:xfrm>
          <a:off x="4716463" y="1347788"/>
          <a:ext cx="397033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354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57E5-372E-4BAD-AB65-24154453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Conclusions: </a:t>
            </a:r>
            <a:br>
              <a:rPr lang="en-IE" dirty="0"/>
            </a:br>
            <a:r>
              <a:rPr lang="en-IE" dirty="0"/>
              <a:t>A more accurate and robust inventory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95E330-1765-481B-A354-F9DA7D0661B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95936" y="1347615"/>
            <a:ext cx="4690864" cy="3240359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IE" dirty="0"/>
              <a:t>Previous estimates of CH</a:t>
            </a:r>
            <a:r>
              <a:rPr lang="en-IE" baseline="-25000" dirty="0"/>
              <a:t>4</a:t>
            </a:r>
            <a:r>
              <a:rPr lang="en-IE" dirty="0"/>
              <a:t> and N</a:t>
            </a:r>
            <a:r>
              <a:rPr lang="en-IE" baseline="-25000" dirty="0"/>
              <a:t>2</a:t>
            </a:r>
            <a:r>
              <a:rPr lang="en-IE" dirty="0"/>
              <a:t>O did not accurately reflect the effects of current farming practices in Ireland.</a:t>
            </a:r>
          </a:p>
          <a:p>
            <a:pPr lvl="1"/>
            <a:r>
              <a:rPr lang="en-IE" dirty="0">
                <a:solidFill>
                  <a:srgbClr val="3A9C90"/>
                </a:solidFill>
              </a:rPr>
              <a:t>Updated methane models informed by the latest science from </a:t>
            </a:r>
            <a:r>
              <a:rPr lang="en-IE" dirty="0" err="1">
                <a:solidFill>
                  <a:srgbClr val="3A9C90"/>
                </a:solidFill>
              </a:rPr>
              <a:t>Teagasc</a:t>
            </a:r>
            <a:endParaRPr lang="en-IE" dirty="0">
              <a:solidFill>
                <a:srgbClr val="3A9C90"/>
              </a:solidFill>
            </a:endParaRPr>
          </a:p>
          <a:p>
            <a:pPr lvl="1"/>
            <a:r>
              <a:rPr lang="en-IE" dirty="0">
                <a:solidFill>
                  <a:srgbClr val="3A9C90"/>
                </a:solidFill>
              </a:rPr>
              <a:t>Parameterised with more up-to-date data on housing, diets, manure management and slurry spreading practices</a:t>
            </a:r>
          </a:p>
          <a:p>
            <a:pPr marL="360000" lvl="1" indent="0">
              <a:spcAft>
                <a:spcPts val="0"/>
              </a:spcAft>
              <a:buNone/>
            </a:pPr>
            <a:endParaRPr lang="en-IE" dirty="0"/>
          </a:p>
          <a:p>
            <a:pPr>
              <a:buFont typeface="+mj-lt"/>
              <a:buAutoNum type="arabicPeriod"/>
            </a:pPr>
            <a:r>
              <a:rPr lang="en-IE" dirty="0"/>
              <a:t>To recognise and accurately quantify positive efforts made by farmers in the reduction of livestock emissions.</a:t>
            </a:r>
          </a:p>
          <a:p>
            <a:pPr lvl="1"/>
            <a:r>
              <a:rPr lang="en-IE" dirty="0">
                <a:solidFill>
                  <a:srgbClr val="3A9C90"/>
                </a:solidFill>
              </a:rPr>
              <a:t>Now able to capture the benefits from mitigation measures (e.g. low emission slurry spreading, altered crude protein content in diets etc.)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B91AF63-0A8B-4FAE-9E44-61AF8015124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06425" y="1347788"/>
            <a:ext cx="3240087" cy="3240087"/>
          </a:xfrm>
        </p:spPr>
      </p:pic>
    </p:spTree>
    <p:extLst>
      <p:ext uri="{BB962C8B-B14F-4D97-AF65-F5344CB8AC3E}">
        <p14:creationId xmlns:p14="http://schemas.microsoft.com/office/powerpoint/2010/main" val="291392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D47D6A-B365-4697-988D-6F3BA37F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-524595"/>
            <a:ext cx="6088667" cy="60886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9C1049-5D53-454B-B415-574EA7147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IE" dirty="0"/>
            </a:br>
            <a:br>
              <a:rPr lang="en-IE" dirty="0"/>
            </a:br>
            <a:br>
              <a:rPr lang="en-IE" dirty="0"/>
            </a:br>
            <a:br>
              <a:rPr lang="en-IE" dirty="0"/>
            </a:br>
            <a:br>
              <a:rPr lang="en-IE" dirty="0"/>
            </a:br>
            <a:r>
              <a:rPr lang="en-IE" dirty="0"/>
              <a:t>Thank you for your attention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E05D7-8DC8-497F-8EAB-B537D3499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131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2ADA-C31E-4129-BC71-E0057656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GHG Emissions by Sector: Agriculture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63BA9B0-19CD-4825-B050-7D88CEF3B7F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781604" y="1276350"/>
            <a:ext cx="3321529" cy="3311525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1CA526F-3BE1-465D-841C-E872DF6AAE08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4"/>
          <a:stretch>
            <a:fillRect/>
          </a:stretch>
        </p:blipFill>
        <p:spPr>
          <a:xfrm>
            <a:off x="4716463" y="1811417"/>
            <a:ext cx="3970337" cy="2241391"/>
          </a:xfrm>
        </p:spPr>
      </p:pic>
    </p:spTree>
    <p:extLst>
      <p:ext uri="{BB962C8B-B14F-4D97-AF65-F5344CB8AC3E}">
        <p14:creationId xmlns:p14="http://schemas.microsoft.com/office/powerpoint/2010/main" val="243744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5C72-5F8B-4DD9-8E31-DEAABC48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Livestock-related GHG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E9C8-8353-4BFB-947A-99D0AA1D7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548878"/>
          </a:xfrm>
        </p:spPr>
        <p:txBody>
          <a:bodyPr/>
          <a:lstStyle/>
          <a:p>
            <a:r>
              <a:rPr lang="en-IE" dirty="0"/>
              <a:t>CH</a:t>
            </a:r>
            <a:r>
              <a:rPr lang="en-IE" baseline="-25000" dirty="0"/>
              <a:t>4</a:t>
            </a:r>
            <a:r>
              <a:rPr lang="en-IE" dirty="0"/>
              <a:t> Emissions from Enteric Fermentation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CB7FE7-69E1-4E39-9C7B-2D9BF2EDAB7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949158" y="1897063"/>
            <a:ext cx="2986422" cy="269081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7465B9-1D5B-404B-AF84-0509E3B4EE6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IE" dirty="0"/>
              <a:t>Ruminant livestock (e.g. cattle, sheep) are major sources of CH</a:t>
            </a:r>
            <a:r>
              <a:rPr lang="en-IE" baseline="-25000" dirty="0"/>
              <a:t>4</a:t>
            </a:r>
            <a:r>
              <a:rPr lang="en-IE" dirty="0"/>
              <a:t>, while moderate amounts are produced from non-ruminant livestock (e.g. pigs, horses).</a:t>
            </a:r>
          </a:p>
          <a:p>
            <a:pPr>
              <a:spcAft>
                <a:spcPts val="600"/>
              </a:spcAft>
            </a:pPr>
            <a:r>
              <a:rPr lang="en-IE" sz="1400" dirty="0"/>
              <a:t>Amount produced dependent on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IE" sz="1400" dirty="0"/>
              <a:t>Type of digestion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IE" sz="1400" dirty="0"/>
              <a:t>Age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IE" sz="1400" dirty="0"/>
              <a:t>Weight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IE" sz="1400" dirty="0"/>
              <a:t>Quality and quantity of food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912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69EFA9-7217-4AAB-9F04-7FAEBDAE4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9710" y="1275606"/>
            <a:ext cx="6209848" cy="344090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D1BF16-E0C0-4F70-A414-A9D3CE92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GHG Emissions from Manure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DC4D36-8A5C-403D-BFA2-3D46053725C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0259" y="1359670"/>
            <a:ext cx="3240360" cy="1440160"/>
          </a:xfrm>
        </p:spPr>
        <p:txBody>
          <a:bodyPr/>
          <a:lstStyle/>
          <a:p>
            <a:pPr marL="0" lvl="0" indent="0">
              <a:buNone/>
            </a:pPr>
            <a:r>
              <a:rPr lang="en-IE" sz="1500" dirty="0"/>
              <a:t>CH</a:t>
            </a:r>
            <a:r>
              <a:rPr lang="en-IE" sz="1500" baseline="-25000" dirty="0"/>
              <a:t>4</a:t>
            </a:r>
            <a:r>
              <a:rPr lang="en-IE" sz="1500" dirty="0"/>
              <a:t> emissions depend on:</a:t>
            </a:r>
          </a:p>
          <a:p>
            <a:pPr>
              <a:spcAft>
                <a:spcPts val="600"/>
              </a:spcAft>
            </a:pPr>
            <a:r>
              <a:rPr lang="en-IE" sz="1500" dirty="0"/>
              <a:t>Manure management system</a:t>
            </a:r>
          </a:p>
          <a:p>
            <a:pPr>
              <a:spcAft>
                <a:spcPts val="600"/>
              </a:spcAft>
            </a:pPr>
            <a:r>
              <a:rPr lang="en-IE" sz="1500" dirty="0"/>
              <a:t>Portion of manure decomposes anaerobically</a:t>
            </a:r>
          </a:p>
          <a:p>
            <a:pPr>
              <a:spcAft>
                <a:spcPts val="600"/>
              </a:spcAft>
            </a:pPr>
            <a:r>
              <a:rPr lang="en-IE" sz="1500" dirty="0"/>
              <a:t>Retention time</a:t>
            </a:r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8476C-009D-4DE4-B88F-F132341866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192" y="1359670"/>
            <a:ext cx="2602632" cy="1440160"/>
          </a:xfrm>
        </p:spPr>
        <p:txBody>
          <a:bodyPr/>
          <a:lstStyle/>
          <a:p>
            <a:pPr lvl="0"/>
            <a:r>
              <a:rPr lang="en-IE" sz="1500" dirty="0"/>
              <a:t>N</a:t>
            </a:r>
            <a:r>
              <a:rPr lang="en-IE" sz="1500" baseline="-25000" dirty="0"/>
              <a:t>2</a:t>
            </a:r>
            <a:r>
              <a:rPr lang="en-IE" sz="1500" dirty="0"/>
              <a:t>O emissions depend on:</a:t>
            </a:r>
          </a:p>
          <a:p>
            <a:pPr lvl="1">
              <a:spcAft>
                <a:spcPts val="600"/>
              </a:spcAft>
            </a:pPr>
            <a:r>
              <a:rPr lang="en-IE" sz="1500" dirty="0"/>
              <a:t>N content of manure</a:t>
            </a:r>
          </a:p>
          <a:p>
            <a:pPr lvl="1">
              <a:spcAft>
                <a:spcPts val="600"/>
              </a:spcAft>
            </a:pPr>
            <a:r>
              <a:rPr lang="en-IE" sz="1500" dirty="0"/>
              <a:t>Duration of storage</a:t>
            </a:r>
          </a:p>
          <a:p>
            <a:pPr lvl="1">
              <a:spcAft>
                <a:spcPts val="600"/>
              </a:spcAft>
            </a:pPr>
            <a:r>
              <a:rPr lang="en-IE" sz="1500" dirty="0"/>
              <a:t>Type of storage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015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57E5-372E-4BAD-AB65-24154453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Updates to Agriculture Inventory: Why?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95E330-1765-481B-A354-F9DA7D0661B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95936" y="1347615"/>
            <a:ext cx="4690864" cy="324035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IE" dirty="0"/>
              <a:t>Previous estimates of CH</a:t>
            </a:r>
            <a:r>
              <a:rPr lang="en-IE" baseline="-25000" dirty="0"/>
              <a:t>4</a:t>
            </a:r>
            <a:r>
              <a:rPr lang="en-IE" dirty="0"/>
              <a:t> and N</a:t>
            </a:r>
            <a:r>
              <a:rPr lang="en-IE" baseline="-25000" dirty="0"/>
              <a:t>2</a:t>
            </a:r>
            <a:r>
              <a:rPr lang="en-IE" dirty="0"/>
              <a:t>O did not accurately reflect the effects of current farming practices in Ireland.</a:t>
            </a:r>
          </a:p>
          <a:p>
            <a:pPr marL="360000" lvl="1" indent="0">
              <a:spcAft>
                <a:spcPts val="0"/>
              </a:spcAft>
              <a:buNone/>
            </a:pPr>
            <a:endParaRPr lang="en-IE" dirty="0"/>
          </a:p>
          <a:p>
            <a:pPr>
              <a:buFont typeface="+mj-lt"/>
              <a:buAutoNum type="arabicPeriod"/>
            </a:pPr>
            <a:r>
              <a:rPr lang="en-IE" dirty="0"/>
              <a:t>To recognise and accurately quantify positive efforts made by farmers in the reduction of livestock emissions.</a:t>
            </a:r>
            <a:endParaRPr lang="en-IE" dirty="0">
              <a:solidFill>
                <a:srgbClr val="3A9C90"/>
              </a:solidFill>
            </a:endParaRPr>
          </a:p>
          <a:p>
            <a:pPr marL="3600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B91AF63-0A8B-4FAE-9E44-61AF8015124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06425" y="1347788"/>
            <a:ext cx="3240087" cy="3240087"/>
          </a:xfrm>
        </p:spPr>
      </p:pic>
    </p:spTree>
    <p:extLst>
      <p:ext uri="{BB962C8B-B14F-4D97-AF65-F5344CB8AC3E}">
        <p14:creationId xmlns:p14="http://schemas.microsoft.com/office/powerpoint/2010/main" val="92568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B06B-21F4-41FA-9DD5-32402857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We Updated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57C802-AE53-4EB2-BA3E-BDEBD52AD53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29542" y="1419225"/>
            <a:ext cx="2114353" cy="31686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BACC72-9F73-41FB-95C4-2CD612709C5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131840" y="1347615"/>
            <a:ext cx="5554960" cy="324036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IE" dirty="0"/>
              <a:t>Updated </a:t>
            </a:r>
            <a:r>
              <a:rPr lang="en-IE" dirty="0">
                <a:solidFill>
                  <a:srgbClr val="3A9C90"/>
                </a:solidFill>
              </a:rPr>
              <a:t>CH</a:t>
            </a:r>
            <a:r>
              <a:rPr lang="en-IE" baseline="-25000" dirty="0">
                <a:solidFill>
                  <a:srgbClr val="3A9C90"/>
                </a:solidFill>
              </a:rPr>
              <a:t>4 </a:t>
            </a:r>
            <a:r>
              <a:rPr lang="en-IE" dirty="0">
                <a:solidFill>
                  <a:srgbClr val="3A9C90"/>
                </a:solidFill>
              </a:rPr>
              <a:t>emissions models </a:t>
            </a:r>
            <a:r>
              <a:rPr lang="en-IE" dirty="0"/>
              <a:t>(originally developed in 2006, review published in 2019)</a:t>
            </a:r>
          </a:p>
          <a:p>
            <a:pPr lvl="1"/>
            <a:r>
              <a:rPr lang="en-IE" sz="1400" i="1" dirty="0"/>
              <a:t>EPA-funded work undertaken by </a:t>
            </a:r>
            <a:r>
              <a:rPr lang="en-IE" sz="1400" i="1" dirty="0" err="1"/>
              <a:t>Teagasc</a:t>
            </a:r>
            <a:r>
              <a:rPr lang="en-IE" sz="1400" i="1" dirty="0"/>
              <a:t> </a:t>
            </a:r>
            <a:r>
              <a:rPr lang="en-IE" sz="1400" i="1" dirty="0" err="1"/>
              <a:t>Moorepark</a:t>
            </a:r>
            <a:endParaRPr lang="en-IE" sz="1400" i="1" dirty="0"/>
          </a:p>
          <a:p>
            <a:pPr>
              <a:buFont typeface="+mj-lt"/>
              <a:buAutoNum type="arabicPeriod"/>
            </a:pPr>
            <a:r>
              <a:rPr lang="en-IE" dirty="0">
                <a:solidFill>
                  <a:srgbClr val="3A9C90"/>
                </a:solidFill>
              </a:rPr>
              <a:t>Crude protein content </a:t>
            </a:r>
            <a:r>
              <a:rPr lang="en-IE" dirty="0"/>
              <a:t>of concentrate feeds and trends over time (previous source: 2003 survey)</a:t>
            </a:r>
          </a:p>
          <a:p>
            <a:pPr lvl="1"/>
            <a:r>
              <a:rPr lang="en-IE" sz="1400" i="1" dirty="0"/>
              <a:t>Source: Dept. of Agriculture Food &amp; Marine surveys (published 2020)</a:t>
            </a:r>
          </a:p>
          <a:p>
            <a:pPr>
              <a:buFont typeface="+mj-lt"/>
              <a:buAutoNum type="arabicPeriod"/>
            </a:pPr>
            <a:r>
              <a:rPr lang="en-IE" dirty="0"/>
              <a:t>Updated data on current </a:t>
            </a:r>
            <a:r>
              <a:rPr lang="en-IE" dirty="0">
                <a:solidFill>
                  <a:srgbClr val="3A9C90"/>
                </a:solidFill>
              </a:rPr>
              <a:t>manure management practices</a:t>
            </a:r>
            <a:r>
              <a:rPr lang="en-IE" dirty="0"/>
              <a:t> and the use of </a:t>
            </a:r>
            <a:r>
              <a:rPr lang="en-IE" dirty="0">
                <a:solidFill>
                  <a:srgbClr val="3A9C90"/>
                </a:solidFill>
              </a:rPr>
              <a:t>low emission slurry spreading </a:t>
            </a:r>
            <a:r>
              <a:rPr lang="en-IE" dirty="0"/>
              <a:t>techniques (previous source: 2003 survey)</a:t>
            </a:r>
          </a:p>
          <a:p>
            <a:pPr lvl="1"/>
            <a:r>
              <a:rPr lang="en-IE" sz="1400" i="1" dirty="0"/>
              <a:t>Source: </a:t>
            </a:r>
            <a:r>
              <a:rPr lang="en-IE" sz="1400" i="1" dirty="0" err="1"/>
              <a:t>Teagasc</a:t>
            </a:r>
            <a:r>
              <a:rPr lang="en-IE" sz="1400" i="1" dirty="0"/>
              <a:t> National Farm Survey (published 2020)</a:t>
            </a:r>
          </a:p>
        </p:txBody>
      </p:sp>
    </p:spTree>
    <p:extLst>
      <p:ext uri="{BB962C8B-B14F-4D97-AF65-F5344CB8AC3E}">
        <p14:creationId xmlns:p14="http://schemas.microsoft.com/office/powerpoint/2010/main" val="33281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6D9E-2044-4800-87F2-FA0FF95D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Trends in Concentrate Feed Usage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E73B8B-AD9C-49BA-924C-1BE7E335F504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05605155"/>
              </p:ext>
            </p:extLst>
          </p:nvPr>
        </p:nvGraphicFramePr>
        <p:xfrm>
          <a:off x="683568" y="1276350"/>
          <a:ext cx="7128792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2FC4CBD-81DB-4FEF-8642-0BEBCCAFD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4251680"/>
            <a:ext cx="1331640" cy="4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B452-F805-4C5E-9E90-4774C494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Trends in Livestock Housing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92A579-AB6C-49F6-990C-E562167C5E21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457200" y="1275606"/>
          <a:ext cx="3970338" cy="331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62AA041-013F-445F-924A-02017BA475B9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4716463" y="1276350"/>
          <a:ext cx="3970337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0048D7D1-182E-4B88-BB12-8C789BD7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349312"/>
            <a:ext cx="852120" cy="31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78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25DA-B6AE-450D-AEDD-339A96D8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Trends in Manure Management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DFDE1BE-56EA-47E4-B475-14E8A9C8514A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4716463" y="1275606"/>
          <a:ext cx="3970337" cy="331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E0723BF-2056-4DAC-9541-18E7AC9879FA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457200" y="1276350"/>
          <a:ext cx="3970338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AA0AF167-FCB2-44EF-9D91-102B331C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349312"/>
            <a:ext cx="852120" cy="31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9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DB5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PA-PPT-EPA.pptx" id="{6651830F-5BCA-4812-868E-82FB66FD84F4}" vid="{8640D8CA-0DBD-4C5A-B5EB-D689CCF9FA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668A38E8809439B6574CBD51CEFED" ma:contentTypeVersion="1" ma:contentTypeDescription="Create a new document." ma:contentTypeScope="" ma:versionID="cbccd418811d616646ea8b18870b4a60">
  <xsd:schema xmlns:xsd="http://www.w3.org/2001/XMLSchema" xmlns:xs="http://www.w3.org/2001/XMLSchema" xmlns:p="http://schemas.microsoft.com/office/2006/metadata/properties" xmlns:ns2="46258a98-f9d9-48c7-aa2d-1c311043cd90" targetNamespace="http://schemas.microsoft.com/office/2006/metadata/properties" ma:root="true" ma:fieldsID="9387bbac97ef7b459e5258da6f6fefc9" ns2:_="">
    <xsd:import namespace="46258a98-f9d9-48c7-aa2d-1c311043cd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58a98-f9d9-48c7-aa2d-1c311043cd9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6258a98-f9d9-48c7-aa2d-1c311043cd90">JW6PEQZTMYF3-673213127-20</_dlc_DocId>
    <_dlc_DocIdUrl xmlns="46258a98-f9d9-48c7-aa2d-1c311043cd90">
      <Url>http://epanet/office/OCCS/Communications/Media/_layouts/15/DocIdRedir.aspx?ID=JW6PEQZTMYF3-673213127-20</Url>
      <Description>JW6PEQZTMYF3-673213127-20</Description>
    </_dlc_DocIdUrl>
  </documentManagement>
</p:properties>
</file>

<file path=customXml/itemProps1.xml><?xml version="1.0" encoding="utf-8"?>
<ds:datastoreItem xmlns:ds="http://schemas.openxmlformats.org/officeDocument/2006/customXml" ds:itemID="{6B264ADB-74FB-4100-85D6-110B90D745A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BDEEF1B-977E-495F-AF8A-BBFF36D7F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BC1C71-59F0-444F-9F2F-02532B85E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258a98-f9d9-48c7-aa2d-1c311043c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8D958F6-01CA-4A44-B6CA-35C52FBC90F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46258a98-f9d9-48c7-aa2d-1c311043cd9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EPA-PPT-EPA</Template>
  <TotalTime>1515</TotalTime>
  <Words>466</Words>
  <Application>Microsoft Office PowerPoint</Application>
  <PresentationFormat>On-screen Show (16:9)</PresentationFormat>
  <Paragraphs>83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Greenhouse Gas  Emissions: Agriculture Sector</vt:lpstr>
      <vt:lpstr>GHG Emissions by Sector: Agriculture</vt:lpstr>
      <vt:lpstr>Livestock-related GHG Emissions</vt:lpstr>
      <vt:lpstr>GHG Emissions from Manure</vt:lpstr>
      <vt:lpstr>Updates to Agriculture Inventory: Why?</vt:lpstr>
      <vt:lpstr>What We Updated</vt:lpstr>
      <vt:lpstr>Trends in Concentrate Feed Usage</vt:lpstr>
      <vt:lpstr>Trends in Livestock Housing</vt:lpstr>
      <vt:lpstr>Trends in Manure Management</vt:lpstr>
      <vt:lpstr>Agricultural Emissions 1990-2019</vt:lpstr>
      <vt:lpstr>CH4 and Nitrogen Excretion Rates  per Cow</vt:lpstr>
      <vt:lpstr>Trends in Milk Yield</vt:lpstr>
      <vt:lpstr>CH4 and Nitrogen Excretion Rates  vs Milk Yield</vt:lpstr>
      <vt:lpstr>Conclusions:  A more accurate and robust inventory</vt:lpstr>
      <vt:lpstr>     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Ireland’s Greenhouse Gas Emissions from Agriculture</dc:title>
  <dc:creator>James Murphy</dc:creator>
  <cp:lastModifiedBy>Paul Duffy</cp:lastModifiedBy>
  <cp:revision>64</cp:revision>
  <dcterms:created xsi:type="dcterms:W3CDTF">2020-11-13T10:40:30Z</dcterms:created>
  <dcterms:modified xsi:type="dcterms:W3CDTF">2020-11-19T16:13:59Z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0x0101002A1668A38E8809439B6574CBD51CEFED</vt:lpwstr>
  </property>
  <property fmtid="{D5CDD505-2E9C-101B-9397-08002B2CF9AE}" pid="3" name="_dlc_DocIdItemGuid">
    <vt:lpwstr>8468c90c-15be-4014-86d9-25ecea5d401b</vt:lpwstr>
  </property>
</Properties>
</file>